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91" r:id="rId5"/>
    <p:sldId id="300" r:id="rId6"/>
    <p:sldId id="269" r:id="rId7"/>
    <p:sldId id="277" r:id="rId8"/>
    <p:sldId id="278" r:id="rId9"/>
    <p:sldId id="279" r:id="rId10"/>
    <p:sldId id="280" r:id="rId11"/>
    <p:sldId id="302" r:id="rId12"/>
    <p:sldId id="281" r:id="rId13"/>
    <p:sldId id="283" r:id="rId14"/>
    <p:sldId id="284" r:id="rId15"/>
    <p:sldId id="285" r:id="rId16"/>
    <p:sldId id="294" r:id="rId17"/>
    <p:sldId id="295" r:id="rId18"/>
    <p:sldId id="296" r:id="rId19"/>
    <p:sldId id="297" r:id="rId20"/>
    <p:sldId id="298" r:id="rId21"/>
    <p:sldId id="286" r:id="rId22"/>
    <p:sldId id="289" r:id="rId23"/>
    <p:sldId id="290" r:id="rId24"/>
    <p:sldId id="292" r:id="rId25"/>
    <p:sldId id="293" r:id="rId26"/>
    <p:sldId id="287" r:id="rId27"/>
    <p:sldId id="288" r:id="rId28"/>
    <p:sldId id="301" r:id="rId29"/>
    <p:sldId id="29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orient="horz" pos="2160">
          <p15:clr>
            <a:srgbClr val="A4A3A4"/>
          </p15:clr>
        </p15:guide>
        <p15:guide id="3" pos="240" userDrawn="1">
          <p15:clr>
            <a:srgbClr val="A4A3A4"/>
          </p15:clr>
        </p15:guide>
        <p15:guide id="4" pos="5520" userDrawn="1">
          <p15:clr>
            <a:srgbClr val="A4A3A4"/>
          </p15:clr>
        </p15:guide>
        <p15:guide id="5"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ECE00"/>
    <a:srgbClr val="00467F"/>
    <a:srgbClr val="E09900"/>
    <a:srgbClr val="005499"/>
    <a:srgbClr val="002A4C"/>
    <a:srgbClr val="BBDFEC"/>
    <a:srgbClr val="004C8C"/>
    <a:srgbClr val="005BA6"/>
    <a:srgbClr val="005AA6"/>
    <a:srgbClr val="0045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4" autoAdjust="0"/>
    <p:restoredTop sz="94665" autoAdjust="0"/>
  </p:normalViewPr>
  <p:slideViewPr>
    <p:cSldViewPr snapToGrid="0" snapToObjects="1">
      <p:cViewPr varScale="1">
        <p:scale>
          <a:sx n="111" d="100"/>
          <a:sy n="111" d="100"/>
        </p:scale>
        <p:origin x="1278" y="114"/>
      </p:cViewPr>
      <p:guideLst>
        <p:guide orient="horz" pos="4224"/>
        <p:guide orient="horz" pos="2160"/>
        <p:guide pos="240"/>
        <p:guide pos="55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4" d="100"/>
          <a:sy n="134" d="100"/>
        </p:scale>
        <p:origin x="2656" y="192"/>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viewProps" Target="viewProps.xml" Id="rId34"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presProps" Target="presProps.xml" Id="rId33"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slide" Target="slides/slide25.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handoutMaster" Target="handoutMasters/handoutMaster1.xml" Id="rId32"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tableStyles" Target="tableStyles.xml" Id="rId36"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notesMaster" Target="notesMasters/notesMaster1.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theme" Target="theme/theme1.xml" Id="rId35" /><Relationship Type="http://schemas.openxmlformats.org/officeDocument/2006/relationships/slide" Target="slides/slide4.xml" Id="rId8" /><Relationship Type="http://schemas.openxmlformats.org/officeDocument/2006/relationships/customXml" Target="/customXML/item4.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69ACEC-C433-E143-8326-3C91F5376C52}" type="datetimeFigureOut">
              <a:rPr lang="en-US" smtClean="0"/>
              <a:t>5/5/2023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E5BFFD-5036-1D45-9583-D9C17A2E08DA}" type="slidenum">
              <a:rPr lang="en-US" smtClean="0"/>
              <a:t>‹#›</a:t>
            </a:fld>
            <a:endParaRPr lang="en-US" dirty="0"/>
          </a:p>
        </p:txBody>
      </p:sp>
    </p:spTree>
    <p:extLst>
      <p:ext uri="{BB962C8B-B14F-4D97-AF65-F5344CB8AC3E}">
        <p14:creationId xmlns:p14="http://schemas.microsoft.com/office/powerpoint/2010/main" val="1660935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AD7C3B-5443-1B45-9882-EF5EBCFEAC34}" type="datetimeFigureOut">
              <a:rPr lang="en-US" smtClean="0"/>
              <a:t>5/5/2023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F0E360-186A-8E47-8F89-C77D2E1C7907}" type="slidenum">
              <a:rPr lang="en-US" smtClean="0"/>
              <a:t>‹#›</a:t>
            </a:fld>
            <a:endParaRPr lang="en-US"/>
          </a:p>
        </p:txBody>
      </p:sp>
    </p:spTree>
    <p:extLst>
      <p:ext uri="{BB962C8B-B14F-4D97-AF65-F5344CB8AC3E}">
        <p14:creationId xmlns:p14="http://schemas.microsoft.com/office/powerpoint/2010/main" val="34029473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0E360-186A-8E47-8F89-C77D2E1C7907}" type="slidenum">
              <a:rPr lang="en-US" smtClean="0"/>
              <a:t>1</a:t>
            </a:fld>
            <a:endParaRPr lang="en-US"/>
          </a:p>
        </p:txBody>
      </p:sp>
    </p:spTree>
    <p:extLst>
      <p:ext uri="{BB962C8B-B14F-4D97-AF65-F5344CB8AC3E}">
        <p14:creationId xmlns:p14="http://schemas.microsoft.com/office/powerpoint/2010/main" val="3340029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760" y="2688806"/>
            <a:ext cx="8412480" cy="1214896"/>
          </a:xfrm>
        </p:spPr>
        <p:txBody>
          <a:bodyPr anchor="ctr" anchorCtr="0">
            <a:noAutofit/>
          </a:bodyPr>
          <a:lstStyle>
            <a:lvl1pPr algn="ctr">
              <a:defRPr sz="3600" b="1" spc="-100" baseline="0">
                <a:solidFill>
                  <a:schemeClr val="bg1"/>
                </a:solidFill>
              </a:defRPr>
            </a:lvl1pPr>
          </a:lstStyle>
          <a:p>
            <a:r>
              <a:rPr lang="en-US" dirty="0" smtClean="0"/>
              <a:t>Title Page Option 1</a:t>
            </a:r>
            <a:endParaRPr lang="en-US" dirty="0"/>
          </a:p>
        </p:txBody>
      </p:sp>
      <p:sp>
        <p:nvSpPr>
          <p:cNvPr id="3" name="Subtitle 2"/>
          <p:cNvSpPr>
            <a:spLocks noGrp="1"/>
          </p:cNvSpPr>
          <p:nvPr>
            <p:ph type="subTitle" idx="1" hasCustomPrompt="1"/>
          </p:nvPr>
        </p:nvSpPr>
        <p:spPr>
          <a:xfrm>
            <a:off x="381000" y="5786790"/>
            <a:ext cx="8382000" cy="640080"/>
          </a:xfrm>
        </p:spPr>
        <p:txBody>
          <a:bodyPr>
            <a:noAutofit/>
          </a:bodyPr>
          <a:lstStyle>
            <a:lvl1pPr marL="0" indent="0" algn="r">
              <a:lnSpc>
                <a:spcPct val="1100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p>
          <a:p>
            <a:r>
              <a:rPr lang="en-US" dirty="0" smtClean="0"/>
              <a:t>Date</a:t>
            </a:r>
            <a:endParaRPr lang="en-US" dirty="0"/>
          </a:p>
        </p:txBody>
      </p:sp>
      <p:cxnSp>
        <p:nvCxnSpPr>
          <p:cNvPr id="10" name="Straight Connector 9">
            <a:extLst>
              <a:ext uri="{FF2B5EF4-FFF2-40B4-BE49-F238E27FC236}">
                <a16:creationId xmlns:a16="http://schemas.microsoft.com/office/drawing/2014/main" id="{11C4CC2F-4179-374A-AF1E-7D95BB27DBD4}"/>
              </a:ext>
            </a:extLst>
          </p:cNvPr>
          <p:cNvCxnSpPr>
            <a:cxnSpLocks/>
          </p:cNvCxnSpPr>
          <p:nvPr userDrawn="1"/>
        </p:nvCxnSpPr>
        <p:spPr>
          <a:xfrm>
            <a:off x="3028950" y="1985475"/>
            <a:ext cx="6115050" cy="0"/>
          </a:xfrm>
          <a:prstGeom prst="line">
            <a:avLst/>
          </a:prstGeom>
          <a:ln w="66675" cmpd="sng">
            <a:solidFill>
              <a:srgbClr val="FECE00"/>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201" y="403015"/>
            <a:ext cx="2404916" cy="1697870"/>
          </a:xfrm>
          <a:prstGeom prst="rect">
            <a:avLst/>
          </a:prstGeom>
          <a:effectLst>
            <a:outerShdw blurRad="88900" dist="38100" dir="5100000" algn="tl" rotWithShape="0">
              <a:schemeClr val="tx1">
                <a:lumMod val="50000"/>
                <a:lumOff val="50000"/>
                <a:alpha val="23000"/>
              </a:schemeClr>
            </a:outerShdw>
          </a:effectLst>
        </p:spPr>
      </p:pic>
      <p:cxnSp>
        <p:nvCxnSpPr>
          <p:cNvPr id="9" name="Straight Connector 8">
            <a:extLst>
              <a:ext uri="{FF2B5EF4-FFF2-40B4-BE49-F238E27FC236}">
                <a16:creationId xmlns:a16="http://schemas.microsoft.com/office/drawing/2014/main" id="{11C4CC2F-4179-374A-AF1E-7D95BB27DBD4}"/>
              </a:ext>
            </a:extLst>
          </p:cNvPr>
          <p:cNvCxnSpPr>
            <a:cxnSpLocks/>
          </p:cNvCxnSpPr>
          <p:nvPr userDrawn="1"/>
        </p:nvCxnSpPr>
        <p:spPr>
          <a:xfrm>
            <a:off x="-5715" y="1985475"/>
            <a:ext cx="616916" cy="0"/>
          </a:xfrm>
          <a:prstGeom prst="line">
            <a:avLst/>
          </a:prstGeom>
          <a:ln w="66675" cmpd="sng">
            <a:solidFill>
              <a:srgbClr val="FECE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Continued - 2 Line Titl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80160" y="914400"/>
            <a:ext cx="7498080" cy="5303520"/>
          </a:xfrm>
        </p:spPr>
        <p:txBody>
          <a:bodyPr/>
          <a:lstStyle>
            <a:lvl1pPr marL="228600" indent="-228600">
              <a:buFont typeface="Arial" panose="020B0604020202020204" pitchFamily="34" charset="0"/>
              <a:buChar char="•"/>
              <a:tabLst/>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fld id="{7815BBDA-0295-214D-8F35-7BAA04DD6A5D}" type="slidenum">
              <a:rPr lang="en-US" smtClean="0"/>
              <a:pPr/>
              <a:t>‹#›</a:t>
            </a:fld>
            <a:endParaRPr lang="en-US" dirty="0"/>
          </a:p>
        </p:txBody>
      </p:sp>
      <p:sp>
        <p:nvSpPr>
          <p:cNvPr id="3" name="Title 2"/>
          <p:cNvSpPr>
            <a:spLocks noGrp="1"/>
          </p:cNvSpPr>
          <p:nvPr>
            <p:ph type="title"/>
          </p:nvPr>
        </p:nvSpPr>
        <p:spPr/>
        <p:txBody>
          <a:bodyPr tIns="91440"/>
          <a:lstStyle>
            <a:lvl1pPr>
              <a:defRPr sz="2000" cap="all" baseline="0"/>
            </a:lvl1pPr>
          </a:lstStyle>
          <a:p>
            <a:r>
              <a:rPr lang="en-US" smtClean="0"/>
              <a:t>Click to edit Master title style</a:t>
            </a:r>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Title Blue">
    <p:bg>
      <p:bgPr>
        <a:solidFill>
          <a:schemeClr val="accent3"/>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ECDA7B4-9F55-8B4E-BDD7-4D3D046BF4F9}"/>
              </a:ext>
            </a:extLst>
          </p:cNvPr>
          <p:cNvPicPr>
            <a:picLocks noChangeAspect="1"/>
          </p:cNvPicPr>
          <p:nvPr userDrawn="1"/>
        </p:nvPicPr>
        <p:blipFill>
          <a:blip r:embed="rId2"/>
          <a:stretch>
            <a:fillRect/>
          </a:stretch>
        </p:blipFill>
        <p:spPr>
          <a:xfrm>
            <a:off x="1722286" y="1482683"/>
            <a:ext cx="6256020" cy="3892635"/>
          </a:xfrm>
          <a:prstGeom prst="rect">
            <a:avLst/>
          </a:prstGeom>
        </p:spPr>
      </p:pic>
      <p:sp>
        <p:nvSpPr>
          <p:cNvPr id="3" name="Title 2"/>
          <p:cNvSpPr>
            <a:spLocks noGrp="1"/>
          </p:cNvSpPr>
          <p:nvPr>
            <p:ph type="title"/>
          </p:nvPr>
        </p:nvSpPr>
        <p:spPr>
          <a:xfrm>
            <a:off x="1280160" y="2834640"/>
            <a:ext cx="7498080" cy="914400"/>
          </a:xfrm>
        </p:spPr>
        <p:txBody>
          <a:bodyPr anchor="ctr" anchorCtr="0">
            <a:noAutofit/>
          </a:bodyPr>
          <a:lstStyle>
            <a:lvl1pPr algn="ctr">
              <a:defRPr sz="3600">
                <a:solidFill>
                  <a:schemeClr val="bg1">
                    <a:lumMod val="95000"/>
                  </a:schemeClr>
                </a:solidFill>
              </a:defRPr>
            </a:lvl1pPr>
          </a:lstStyle>
          <a:p>
            <a:r>
              <a:rPr lang="en-US" smtClean="0"/>
              <a:t>Click to edit Master title style</a:t>
            </a:r>
            <a:endParaRPr lang="en-US" dirty="0"/>
          </a:p>
        </p:txBody>
      </p:sp>
      <p:cxnSp>
        <p:nvCxnSpPr>
          <p:cNvPr id="17" name="Straight Connector 16">
            <a:extLst>
              <a:ext uri="{FF2B5EF4-FFF2-40B4-BE49-F238E27FC236}">
                <a16:creationId xmlns:a16="http://schemas.microsoft.com/office/drawing/2014/main" id="{A256FC18-3331-5240-B3DE-57BA3A138E84}"/>
              </a:ext>
            </a:extLst>
          </p:cNvPr>
          <p:cNvCxnSpPr>
            <a:cxnSpLocks/>
          </p:cNvCxnSpPr>
          <p:nvPr userDrawn="1"/>
        </p:nvCxnSpPr>
        <p:spPr>
          <a:xfrm flipV="1">
            <a:off x="914400" y="274320"/>
            <a:ext cx="0" cy="6217920"/>
          </a:xfrm>
          <a:prstGeom prst="line">
            <a:avLst/>
          </a:prstGeom>
          <a:ln w="381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9" name="Slide Number Placeholder 5">
            <a:extLst>
              <a:ext uri="{FF2B5EF4-FFF2-40B4-BE49-F238E27FC236}">
                <a16:creationId xmlns:a16="http://schemas.microsoft.com/office/drawing/2014/main" id="{B5EFB386-D330-6C48-9698-47C3B8AC8C21}"/>
              </a:ext>
            </a:extLst>
          </p:cNvPr>
          <p:cNvSpPr>
            <a:spLocks noGrp="1"/>
          </p:cNvSpPr>
          <p:nvPr>
            <p:ph type="sldNum" sz="quarter" idx="4"/>
          </p:nvPr>
        </p:nvSpPr>
        <p:spPr>
          <a:xfrm>
            <a:off x="686297" y="6535972"/>
            <a:ext cx="456206" cy="199653"/>
          </a:xfrm>
          <a:prstGeom prst="rect">
            <a:avLst/>
          </a:prstGeom>
        </p:spPr>
        <p:txBody>
          <a:bodyPr vert="horz" lIns="91440" tIns="45720" rIns="91440" bIns="0" rtlCol="0" anchor="b" anchorCtr="0"/>
          <a:lstStyle>
            <a:lvl1pPr algn="ctr">
              <a:defRPr sz="1100">
                <a:solidFill>
                  <a:schemeClr val="bg1">
                    <a:lumMod val="50000"/>
                  </a:schemeClr>
                </a:solidFill>
              </a:defRPr>
            </a:lvl1pPr>
          </a:lstStyle>
          <a:p>
            <a:fld id="{7815BBDA-0295-214D-8F35-7BAA04DD6A5D}" type="slidenum">
              <a:rPr lang="en-US" smtClean="0"/>
              <a:pPr/>
              <a:t>‹#›</a:t>
            </a:fld>
            <a:endParaRPr lang="en-US" dirty="0"/>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C578CA-2AAB-0645-A5E7-AF0B9AF88F85}"/>
              </a:ext>
            </a:extLst>
          </p:cNvPr>
          <p:cNvPicPr>
            <a:picLocks noChangeAspect="1"/>
          </p:cNvPicPr>
          <p:nvPr userDrawn="1"/>
        </p:nvPicPr>
        <p:blipFill>
          <a:blip r:embed="rId2">
            <a:alphaModFix amt="25000"/>
          </a:blip>
          <a:stretch>
            <a:fillRect/>
          </a:stretch>
        </p:blipFill>
        <p:spPr>
          <a:xfrm>
            <a:off x="1722286" y="1489634"/>
            <a:ext cx="6256020" cy="3878732"/>
          </a:xfrm>
          <a:prstGeom prst="rect">
            <a:avLst/>
          </a:prstGeom>
        </p:spPr>
      </p:pic>
      <p:sp>
        <p:nvSpPr>
          <p:cNvPr id="2" name="Title 1"/>
          <p:cNvSpPr>
            <a:spLocks noGrp="1"/>
          </p:cNvSpPr>
          <p:nvPr>
            <p:ph type="title"/>
          </p:nvPr>
        </p:nvSpPr>
        <p:spPr>
          <a:xfrm>
            <a:off x="1280160" y="2834640"/>
            <a:ext cx="7498079" cy="914400"/>
          </a:xfrm>
        </p:spPr>
        <p:txBody>
          <a:bodyPr anchor="ctr" anchorCtr="0">
            <a:noAutofit/>
          </a:bodyPr>
          <a:lstStyle>
            <a:lvl1pPr algn="ctr">
              <a:defRPr sz="3600" b="1"/>
            </a:lvl1pPr>
          </a:lstStyle>
          <a:p>
            <a:r>
              <a:rPr lang="en-US" smtClean="0"/>
              <a:t>Click to edit Master title style</a:t>
            </a:r>
            <a:endParaRPr lang="en-US" dirty="0"/>
          </a:p>
        </p:txBody>
      </p:sp>
      <p:sp>
        <p:nvSpPr>
          <p:cNvPr id="4" name="Rectangle 3">
            <a:extLst>
              <a:ext uri="{FF2B5EF4-FFF2-40B4-BE49-F238E27FC236}">
                <a16:creationId xmlns:a16="http://schemas.microsoft.com/office/drawing/2014/main" id="{70458F7C-2F35-B643-8392-F0DBFEE6E7D1}"/>
              </a:ext>
            </a:extLst>
          </p:cNvPr>
          <p:cNvSpPr/>
          <p:nvPr userDrawn="1"/>
        </p:nvSpPr>
        <p:spPr>
          <a:xfrm rot="10800000">
            <a:off x="0" y="5943600"/>
            <a:ext cx="9144000" cy="914400"/>
          </a:xfrm>
          <a:prstGeom prst="rect">
            <a:avLst/>
          </a:prstGeom>
          <a:gradFill flip="none" rotWithShape="1">
            <a:gsLst>
              <a:gs pos="0">
                <a:schemeClr val="bg2"/>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0280EFC-97FF-414E-909F-7A965D1E4AE9}"/>
              </a:ext>
            </a:extLst>
          </p:cNvPr>
          <p:cNvCxnSpPr>
            <a:cxnSpLocks/>
          </p:cNvCxnSpPr>
          <p:nvPr userDrawn="1"/>
        </p:nvCxnSpPr>
        <p:spPr>
          <a:xfrm flipV="1">
            <a:off x="914400" y="274320"/>
            <a:ext cx="0" cy="6217920"/>
          </a:xfrm>
          <a:prstGeom prst="line">
            <a:avLst/>
          </a:prstGeom>
          <a:ln w="381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A12DACB5-36DE-EF4F-B007-D42D0FD5006E}"/>
              </a:ext>
            </a:extLst>
          </p:cNvPr>
          <p:cNvSpPr>
            <a:spLocks noGrp="1"/>
          </p:cNvSpPr>
          <p:nvPr>
            <p:ph type="sldNum" sz="quarter" idx="4"/>
          </p:nvPr>
        </p:nvSpPr>
        <p:spPr>
          <a:xfrm>
            <a:off x="686297" y="6535972"/>
            <a:ext cx="456206" cy="199653"/>
          </a:xfrm>
          <a:prstGeom prst="rect">
            <a:avLst/>
          </a:prstGeom>
        </p:spPr>
        <p:txBody>
          <a:bodyPr vert="horz" lIns="91440" tIns="45720" rIns="91440" bIns="0" rtlCol="0" anchor="b" anchorCtr="0"/>
          <a:lstStyle>
            <a:lvl1pPr algn="ctr">
              <a:defRPr sz="1100">
                <a:solidFill>
                  <a:schemeClr val="bg1">
                    <a:lumMod val="50000"/>
                  </a:schemeClr>
                </a:solidFill>
              </a:defRPr>
            </a:lvl1pPr>
          </a:lstStyle>
          <a:p>
            <a:fld id="{7815BBDA-0295-214D-8F35-7BAA04DD6A5D}" type="slidenum">
              <a:rPr lang="en-US" smtClean="0"/>
              <a:pPr/>
              <a:t>‹#›</a:t>
            </a:fld>
            <a:endParaRPr lang="en-US" dirty="0"/>
          </a:p>
        </p:txBody>
      </p:sp>
    </p:spTree>
    <p:extLst>
      <p:ext uri="{BB962C8B-B14F-4D97-AF65-F5344CB8AC3E}">
        <p14:creationId xmlns:p14="http://schemas.microsoft.com/office/powerpoint/2010/main" val="2938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6425" y="2639988"/>
            <a:ext cx="2831150" cy="1022045"/>
          </a:xfrm>
          <a:prstGeom prst="rect">
            <a:avLst/>
          </a:prstGeom>
        </p:spPr>
      </p:pic>
      <p:sp>
        <p:nvSpPr>
          <p:cNvPr id="2" name="TextBox 1">
            <a:extLst>
              <a:ext uri="{FF2B5EF4-FFF2-40B4-BE49-F238E27FC236}">
                <a16:creationId xmlns:a16="http://schemas.microsoft.com/office/drawing/2014/main" id="{4CB7CDB1-BA13-E841-B303-8D2CCE92959F}"/>
              </a:ext>
            </a:extLst>
          </p:cNvPr>
          <p:cNvSpPr txBox="1"/>
          <p:nvPr userDrawn="1"/>
        </p:nvSpPr>
        <p:spPr>
          <a:xfrm>
            <a:off x="3605225" y="3853747"/>
            <a:ext cx="1933550" cy="307777"/>
          </a:xfrm>
          <a:prstGeom prst="rect">
            <a:avLst/>
          </a:prstGeom>
          <a:noFill/>
        </p:spPr>
        <p:txBody>
          <a:bodyPr wrap="square" lIns="0" tIns="0" rIns="0" bIns="0" rtlCol="0">
            <a:spAutoFit/>
          </a:bodyPr>
          <a:lstStyle/>
          <a:p>
            <a:pPr algn="ctr"/>
            <a:r>
              <a:rPr lang="en-US" sz="2000" dirty="0">
                <a:solidFill>
                  <a:schemeClr val="bg1"/>
                </a:solidFill>
              </a:rPr>
              <a:t>www.grsm.com</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C578CA-2AAB-0645-A5E7-AF0B9AF88F85}"/>
              </a:ext>
            </a:extLst>
          </p:cNvPr>
          <p:cNvPicPr>
            <a:picLocks noChangeAspect="1"/>
          </p:cNvPicPr>
          <p:nvPr userDrawn="1"/>
        </p:nvPicPr>
        <p:blipFill>
          <a:blip r:embed="rId2">
            <a:alphaModFix amt="25000"/>
          </a:blip>
          <a:stretch>
            <a:fillRect/>
          </a:stretch>
        </p:blipFill>
        <p:spPr>
          <a:xfrm>
            <a:off x="2783127" y="227549"/>
            <a:ext cx="3608171" cy="2237066"/>
          </a:xfrm>
          <a:prstGeom prst="rect">
            <a:avLst/>
          </a:prstGeom>
        </p:spPr>
      </p:pic>
      <p:sp>
        <p:nvSpPr>
          <p:cNvPr id="2" name="Title 1"/>
          <p:cNvSpPr>
            <a:spLocks noGrp="1"/>
          </p:cNvSpPr>
          <p:nvPr>
            <p:ph type="title" hasCustomPrompt="1"/>
          </p:nvPr>
        </p:nvSpPr>
        <p:spPr>
          <a:xfrm>
            <a:off x="851535" y="3208259"/>
            <a:ext cx="7498079" cy="914400"/>
          </a:xfrm>
        </p:spPr>
        <p:txBody>
          <a:bodyPr anchor="ctr" anchorCtr="0">
            <a:noAutofit/>
          </a:bodyPr>
          <a:lstStyle>
            <a:lvl1pPr algn="ctr">
              <a:defRPr sz="3600" b="1" baseline="0"/>
            </a:lvl1pPr>
          </a:lstStyle>
          <a:p>
            <a:r>
              <a:rPr lang="en-US" dirty="0" smtClean="0"/>
              <a:t>Title Page Option 2</a:t>
            </a:r>
            <a:endParaRPr lang="en-US" dirty="0"/>
          </a:p>
        </p:txBody>
      </p:sp>
      <p:sp>
        <p:nvSpPr>
          <p:cNvPr id="4" name="Rectangle 3">
            <a:extLst>
              <a:ext uri="{FF2B5EF4-FFF2-40B4-BE49-F238E27FC236}">
                <a16:creationId xmlns:a16="http://schemas.microsoft.com/office/drawing/2014/main" id="{70458F7C-2F35-B643-8392-F0DBFEE6E7D1}"/>
              </a:ext>
            </a:extLst>
          </p:cNvPr>
          <p:cNvSpPr/>
          <p:nvPr userDrawn="1"/>
        </p:nvSpPr>
        <p:spPr>
          <a:xfrm rot="10800000">
            <a:off x="0" y="5943600"/>
            <a:ext cx="9144000" cy="914400"/>
          </a:xfrm>
          <a:prstGeom prst="rect">
            <a:avLst/>
          </a:prstGeom>
          <a:gradFill flip="none" rotWithShape="1">
            <a:gsLst>
              <a:gs pos="0">
                <a:schemeClr val="bg2"/>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1994" y="42086"/>
            <a:ext cx="3950620" cy="2789138"/>
          </a:xfrm>
          <a:prstGeom prst="rect">
            <a:avLst/>
          </a:prstGeom>
        </p:spPr>
      </p:pic>
      <p:cxnSp>
        <p:nvCxnSpPr>
          <p:cNvPr id="9" name="Straight Connector 8">
            <a:extLst>
              <a:ext uri="{FF2B5EF4-FFF2-40B4-BE49-F238E27FC236}">
                <a16:creationId xmlns:a16="http://schemas.microsoft.com/office/drawing/2014/main" id="{11C4CC2F-4179-374A-AF1E-7D95BB27DBD4}"/>
              </a:ext>
            </a:extLst>
          </p:cNvPr>
          <p:cNvCxnSpPr>
            <a:cxnSpLocks/>
          </p:cNvCxnSpPr>
          <p:nvPr userDrawn="1"/>
        </p:nvCxnSpPr>
        <p:spPr>
          <a:xfrm>
            <a:off x="6391298" y="2697866"/>
            <a:ext cx="2752702" cy="0"/>
          </a:xfrm>
          <a:prstGeom prst="line">
            <a:avLst/>
          </a:prstGeom>
          <a:ln w="66675" cmpd="sng">
            <a:solidFill>
              <a:srgbClr val="FECE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1C4CC2F-4179-374A-AF1E-7D95BB27DBD4}"/>
              </a:ext>
            </a:extLst>
          </p:cNvPr>
          <p:cNvCxnSpPr>
            <a:cxnSpLocks/>
          </p:cNvCxnSpPr>
          <p:nvPr userDrawn="1"/>
        </p:nvCxnSpPr>
        <p:spPr>
          <a:xfrm>
            <a:off x="0" y="2697866"/>
            <a:ext cx="2700068" cy="0"/>
          </a:xfrm>
          <a:prstGeom prst="line">
            <a:avLst/>
          </a:prstGeom>
          <a:ln w="66675" cmpd="sng">
            <a:solidFill>
              <a:srgbClr val="FECE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210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815BBDA-0295-214D-8F35-7BAA04DD6A5D}" type="slidenum">
              <a:rPr lang="en-US" smtClean="0"/>
              <a:pPr/>
              <a:t>‹#›</a:t>
            </a:fld>
            <a:endParaRPr lang="en-US" dirty="0"/>
          </a:p>
        </p:txBody>
      </p:sp>
      <p:sp>
        <p:nvSpPr>
          <p:cNvPr id="10" name="Title Placeholder 1">
            <a:extLst>
              <a:ext uri="{FF2B5EF4-FFF2-40B4-BE49-F238E27FC236}">
                <a16:creationId xmlns:a16="http://schemas.microsoft.com/office/drawing/2014/main" id="{3C320077-32B8-3B4D-848D-C246363899B0}"/>
              </a:ext>
            </a:extLst>
          </p:cNvPr>
          <p:cNvSpPr>
            <a:spLocks noGrp="1"/>
          </p:cNvSpPr>
          <p:nvPr>
            <p:ph type="title"/>
          </p:nvPr>
        </p:nvSpPr>
        <p:spPr>
          <a:xfrm>
            <a:off x="1280160" y="274320"/>
            <a:ext cx="7498079" cy="4572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6" name="Text Placeholder 5">
            <a:extLst>
              <a:ext uri="{FF2B5EF4-FFF2-40B4-BE49-F238E27FC236}">
                <a16:creationId xmlns:a16="http://schemas.microsoft.com/office/drawing/2014/main" id="{5CE4D6D8-B4C8-AA45-BC62-F79ECF9FFBEA}"/>
              </a:ext>
            </a:extLst>
          </p:cNvPr>
          <p:cNvSpPr>
            <a:spLocks noGrp="1"/>
          </p:cNvSpPr>
          <p:nvPr>
            <p:ph type="body" sz="quarter" idx="12"/>
          </p:nvPr>
        </p:nvSpPr>
        <p:spPr>
          <a:xfrm>
            <a:off x="1279525" y="906463"/>
            <a:ext cx="7498079" cy="5303837"/>
          </a:xfrm>
        </p:spPr>
        <p:txBody>
          <a:bodyPr/>
          <a:lstStyle>
            <a:lvl1pPr>
              <a:defRPr/>
            </a:lvl1pPr>
            <a:lvl2pPr>
              <a:defRPr/>
            </a:lvl2pPr>
            <a:lvl3pPr>
              <a:defRPr/>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97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A255-FAA2-4F49-B60B-C82F322606F4}"/>
              </a:ext>
            </a:extLst>
          </p:cNvPr>
          <p:cNvSpPr>
            <a:spLocks noGrp="1"/>
          </p:cNvSpPr>
          <p:nvPr>
            <p:ph type="title"/>
          </p:nvPr>
        </p:nvSpPr>
        <p:spPr/>
        <p:txBody>
          <a:bodyPr/>
          <a:lstStyle/>
          <a:p>
            <a:r>
              <a:rPr lang="en-US" smtClean="0"/>
              <a:t>Click to edit Master title style</a:t>
            </a:r>
            <a:endParaRPr lang="en-US"/>
          </a:p>
        </p:txBody>
      </p:sp>
      <p:sp>
        <p:nvSpPr>
          <p:cNvPr id="3" name="Slide Number Placeholder 2">
            <a:extLst>
              <a:ext uri="{FF2B5EF4-FFF2-40B4-BE49-F238E27FC236}">
                <a16:creationId xmlns:a16="http://schemas.microsoft.com/office/drawing/2014/main" id="{94B40803-18F7-2C4E-8175-65605C44B4F7}"/>
              </a:ext>
            </a:extLst>
          </p:cNvPr>
          <p:cNvSpPr>
            <a:spLocks noGrp="1"/>
          </p:cNvSpPr>
          <p:nvPr>
            <p:ph type="sldNum" sz="quarter" idx="10"/>
          </p:nvPr>
        </p:nvSpPr>
        <p:spPr/>
        <p:txBody>
          <a:bodyPr/>
          <a:lstStyle/>
          <a:p>
            <a:fld id="{7815BBDA-0295-214D-8F35-7BAA04DD6A5D}" type="slidenum">
              <a:rPr lang="en-US" smtClean="0"/>
              <a:pPr/>
              <a:t>‹#›</a:t>
            </a:fld>
            <a:endParaRPr lang="en-US" dirty="0"/>
          </a:p>
        </p:txBody>
      </p:sp>
      <p:sp>
        <p:nvSpPr>
          <p:cNvPr id="5" name="Content Placeholder 4">
            <a:extLst>
              <a:ext uri="{FF2B5EF4-FFF2-40B4-BE49-F238E27FC236}">
                <a16:creationId xmlns:a16="http://schemas.microsoft.com/office/drawing/2014/main" id="{A5310AA5-E168-0541-8806-6FD112E9CF35}"/>
              </a:ext>
            </a:extLst>
          </p:cNvPr>
          <p:cNvSpPr>
            <a:spLocks noGrp="1"/>
          </p:cNvSpPr>
          <p:nvPr>
            <p:ph sz="quarter" idx="11"/>
          </p:nvPr>
        </p:nvSpPr>
        <p:spPr>
          <a:xfrm>
            <a:off x="1280160" y="914400"/>
            <a:ext cx="7498715" cy="5303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659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2 Line Title">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815BBDA-0295-214D-8F35-7BAA04DD6A5D}" type="slidenum">
              <a:rPr lang="en-US" smtClean="0"/>
              <a:pPr/>
              <a:t>‹#›</a:t>
            </a:fld>
            <a:endParaRPr lang="en-US" dirty="0"/>
          </a:p>
        </p:txBody>
      </p:sp>
      <p:sp>
        <p:nvSpPr>
          <p:cNvPr id="5" name="Title 4"/>
          <p:cNvSpPr>
            <a:spLocks noGrp="1"/>
          </p:cNvSpPr>
          <p:nvPr>
            <p:ph type="title" hasCustomPrompt="1"/>
          </p:nvPr>
        </p:nvSpPr>
        <p:spPr>
          <a:xfrm>
            <a:off x="1280160" y="274320"/>
            <a:ext cx="7498079" cy="818686"/>
          </a:xfrm>
        </p:spPr>
        <p:txBody>
          <a:bodyPr>
            <a:spAutoFit/>
          </a:bodyPr>
          <a:lstStyle>
            <a:lvl1pPr>
              <a:defRPr baseline="0"/>
            </a:lvl1pPr>
          </a:lstStyle>
          <a:p>
            <a:r>
              <a:rPr lang="en-US" dirty="0"/>
              <a:t>Click to edit Master title style </a:t>
            </a:r>
            <a:br>
              <a:rPr lang="en-US" dirty="0"/>
            </a:br>
            <a:r>
              <a:rPr lang="en-US" dirty="0"/>
              <a:t>Two Lines</a:t>
            </a:r>
          </a:p>
        </p:txBody>
      </p:sp>
      <p:sp>
        <p:nvSpPr>
          <p:cNvPr id="4" name="Text Placeholder 3">
            <a:extLst>
              <a:ext uri="{FF2B5EF4-FFF2-40B4-BE49-F238E27FC236}">
                <a16:creationId xmlns:a16="http://schemas.microsoft.com/office/drawing/2014/main" id="{55859E11-7C09-604E-A862-B00AE807931F}"/>
              </a:ext>
            </a:extLst>
          </p:cNvPr>
          <p:cNvSpPr>
            <a:spLocks noGrp="1"/>
          </p:cNvSpPr>
          <p:nvPr>
            <p:ph type="body" sz="quarter" idx="12"/>
          </p:nvPr>
        </p:nvSpPr>
        <p:spPr>
          <a:xfrm>
            <a:off x="1279525" y="1280160"/>
            <a:ext cx="7499350" cy="4937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3 Line Title">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815BBDA-0295-214D-8F35-7BAA04DD6A5D}" type="slidenum">
              <a:rPr lang="en-US" smtClean="0"/>
              <a:pPr/>
              <a:t>‹#›</a:t>
            </a:fld>
            <a:endParaRPr lang="en-US" dirty="0"/>
          </a:p>
        </p:txBody>
      </p:sp>
      <p:sp>
        <p:nvSpPr>
          <p:cNvPr id="5" name="Title 4"/>
          <p:cNvSpPr>
            <a:spLocks noGrp="1"/>
          </p:cNvSpPr>
          <p:nvPr>
            <p:ph type="title" hasCustomPrompt="1"/>
          </p:nvPr>
        </p:nvSpPr>
        <p:spPr>
          <a:xfrm>
            <a:off x="1280160" y="274320"/>
            <a:ext cx="7498079" cy="1228028"/>
          </a:xfrm>
        </p:spPr>
        <p:txBody>
          <a:bodyPr>
            <a:spAutoFit/>
          </a:bodyPr>
          <a:lstStyle/>
          <a:p>
            <a:r>
              <a:rPr lang="en-US" dirty="0"/>
              <a:t>Click to edit Master title style</a:t>
            </a:r>
            <a:br>
              <a:rPr lang="en-US" dirty="0"/>
            </a:br>
            <a:r>
              <a:rPr lang="en-US" dirty="0"/>
              <a:t>Two Lines</a:t>
            </a:r>
            <a:br>
              <a:rPr lang="en-US" dirty="0"/>
            </a:br>
            <a:r>
              <a:rPr lang="en-US" dirty="0"/>
              <a:t>Three Lines</a:t>
            </a:r>
          </a:p>
        </p:txBody>
      </p:sp>
      <p:sp>
        <p:nvSpPr>
          <p:cNvPr id="4" name="Text Placeholder 3">
            <a:extLst>
              <a:ext uri="{FF2B5EF4-FFF2-40B4-BE49-F238E27FC236}">
                <a16:creationId xmlns:a16="http://schemas.microsoft.com/office/drawing/2014/main" id="{514E9541-17E9-7244-9F79-0E2F864377AE}"/>
              </a:ext>
            </a:extLst>
          </p:cNvPr>
          <p:cNvSpPr>
            <a:spLocks noGrp="1"/>
          </p:cNvSpPr>
          <p:nvPr>
            <p:ph type="body" sz="quarter" idx="12"/>
          </p:nvPr>
        </p:nvSpPr>
        <p:spPr>
          <a:xfrm>
            <a:off x="1279525" y="1682496"/>
            <a:ext cx="7499350" cy="45354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1280160" y="914400"/>
            <a:ext cx="7498080" cy="5303520"/>
          </a:xfrm>
        </p:spPr>
        <p:txBody>
          <a:bodyPr/>
          <a:lstStyle>
            <a:lvl1pPr marL="228600" indent="-228600">
              <a:spcBef>
                <a:spcPts val="1200"/>
              </a:spcBef>
              <a:buClr>
                <a:schemeClr val="accent1"/>
              </a:buClr>
              <a:buSzPct val="100000"/>
              <a:buFont typeface="Arial" panose="020B0604020202020204" pitchFamily="34" charset="0"/>
              <a:buChar char="•"/>
              <a:tabLst/>
              <a:defRPr sz="1800"/>
            </a:lvl1pPr>
            <a:lvl2pPr marL="548640" indent="-274320">
              <a:buClr>
                <a:schemeClr val="tx1"/>
              </a:buClr>
              <a:buSzPct val="90000"/>
              <a:buFont typeface="+mj-lt"/>
              <a:buAutoNum type="arabicPeriod"/>
              <a:tabLst/>
              <a:defRPr sz="1800"/>
            </a:lvl2pPr>
            <a:lvl3pPr marL="822960" indent="-274320">
              <a:buClr>
                <a:schemeClr val="tx1"/>
              </a:buClr>
              <a:buSzPct val="90000"/>
              <a:buFont typeface="+mj-lt"/>
              <a:buAutoNum type="arabicPeriod"/>
              <a:tabLst/>
              <a:defRPr sz="1800"/>
            </a:lvl3pPr>
            <a:lvl4pPr marL="1097280" indent="-274320">
              <a:buClr>
                <a:schemeClr val="tx1"/>
              </a:buClr>
              <a:buSzPct val="90000"/>
              <a:buFont typeface="+mj-lt"/>
              <a:buAutoNum type="arabicPeriod"/>
              <a:tabLst/>
              <a:defRPr sz="1800"/>
            </a:lvl4pPr>
            <a:lvl5pPr marL="1371600" indent="-274320">
              <a:buClr>
                <a:schemeClr val="tx1"/>
              </a:buClr>
              <a:buSzPct val="90000"/>
              <a:buFont typeface="+mj-lt"/>
              <a:buAutoNum type="arabicPeriod"/>
              <a:tabLst/>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fld id="{7815BBDA-0295-214D-8F35-7BAA04DD6A5D}" type="slidenum">
              <a:rPr lang="en-US" smtClean="0"/>
              <a:pPr/>
              <a:t>‹#›</a:t>
            </a:fld>
            <a:endParaRPr lang="en-US" dirty="0"/>
          </a:p>
        </p:txBody>
      </p:sp>
    </p:spTree>
    <p:extLst>
      <p:ext uri="{BB962C8B-B14F-4D97-AF65-F5344CB8AC3E}">
        <p14:creationId xmlns:p14="http://schemas.microsoft.com/office/powerpoint/2010/main" val="1656114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ed List - 2 Lin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1280160" y="914400"/>
            <a:ext cx="7498080" cy="5303520"/>
          </a:xfrm>
        </p:spPr>
        <p:txBody>
          <a:bodyPr/>
          <a:lstStyle>
            <a:lvl1pPr marL="228600" indent="-228600">
              <a:spcBef>
                <a:spcPts val="1200"/>
              </a:spcBef>
              <a:buClr>
                <a:schemeClr val="accent1"/>
              </a:buClr>
              <a:buSzPct val="100000"/>
              <a:buFont typeface="Arial" panose="020B0604020202020204" pitchFamily="34" charset="0"/>
              <a:buChar char="•"/>
              <a:tabLst/>
              <a:defRPr sz="1800"/>
            </a:lvl1pPr>
            <a:lvl2pPr marL="548640" indent="-274320">
              <a:buClr>
                <a:schemeClr val="tx1"/>
              </a:buClr>
              <a:buSzPct val="90000"/>
              <a:buFont typeface="+mj-lt"/>
              <a:buAutoNum type="arabicPeriod"/>
              <a:tabLst/>
              <a:defRPr sz="1800"/>
            </a:lvl2pPr>
            <a:lvl3pPr marL="822960" indent="-274320">
              <a:buClr>
                <a:schemeClr val="tx1"/>
              </a:buClr>
              <a:buSzPct val="90000"/>
              <a:buFont typeface="+mj-lt"/>
              <a:buAutoNum type="arabicPeriod"/>
              <a:tabLst/>
              <a:defRPr sz="1800"/>
            </a:lvl3pPr>
            <a:lvl4pPr marL="1097280" indent="-274320">
              <a:buClr>
                <a:schemeClr val="tx1"/>
              </a:buClr>
              <a:buSzPct val="90000"/>
              <a:buFont typeface="+mj-lt"/>
              <a:buAutoNum type="arabicPeriod"/>
              <a:tabLst/>
              <a:defRPr sz="1800"/>
            </a:lvl4pPr>
            <a:lvl5pPr marL="1371600" indent="-274320">
              <a:buClr>
                <a:schemeClr val="tx1"/>
              </a:buClr>
              <a:buSzPct val="90000"/>
              <a:buFont typeface="+mj-lt"/>
              <a:buAutoNum type="arabicPeriod"/>
              <a:tabLst/>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fld id="{7815BBDA-0295-214D-8F35-7BAA04DD6A5D}" type="slidenum">
              <a:rPr lang="en-US" smtClean="0"/>
              <a:pPr/>
              <a:t>‹#›</a:t>
            </a:fld>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Continue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80160" y="914400"/>
            <a:ext cx="7498080" cy="5303520"/>
          </a:xfrm>
        </p:spPr>
        <p:txBody>
          <a:bodyPr/>
          <a:lstStyle>
            <a:lvl1pPr marL="228600" indent="-228600">
              <a:buFont typeface="Arial" panose="020B0604020202020204" pitchFamily="34" charset="0"/>
              <a:buChar char="•"/>
              <a:tabLst/>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fld id="{7815BBDA-0295-214D-8F35-7BAA04DD6A5D}" type="slidenum">
              <a:rPr lang="en-US" smtClean="0"/>
              <a:pPr/>
              <a:t>‹#›</a:t>
            </a:fld>
            <a:endParaRPr lang="en-US" dirty="0"/>
          </a:p>
        </p:txBody>
      </p:sp>
      <p:sp>
        <p:nvSpPr>
          <p:cNvPr id="3" name="Title 2"/>
          <p:cNvSpPr>
            <a:spLocks noGrp="1"/>
          </p:cNvSpPr>
          <p:nvPr>
            <p:ph type="title"/>
          </p:nvPr>
        </p:nvSpPr>
        <p:spPr/>
        <p:txBody>
          <a:bodyPr tIns="91440"/>
          <a:lstStyle>
            <a:lvl1pPr>
              <a:defRPr sz="2000"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60832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66D8C0-0B17-254B-84DE-1D9B4430D785}"/>
              </a:ext>
            </a:extLst>
          </p:cNvPr>
          <p:cNvSpPr/>
          <p:nvPr userDrawn="1"/>
        </p:nvSpPr>
        <p:spPr>
          <a:xfrm rot="10800000">
            <a:off x="0" y="5943600"/>
            <a:ext cx="9144000" cy="914400"/>
          </a:xfrm>
          <a:prstGeom prst="rect">
            <a:avLst/>
          </a:prstGeom>
          <a:gradFill flip="none" rotWithShape="1">
            <a:gsLst>
              <a:gs pos="0">
                <a:schemeClr val="bg2"/>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cxnSpLocks/>
          </p:cNvCxnSpPr>
          <p:nvPr userDrawn="1"/>
        </p:nvCxnSpPr>
        <p:spPr>
          <a:xfrm flipV="1">
            <a:off x="914400" y="274320"/>
            <a:ext cx="0" cy="6217920"/>
          </a:xfrm>
          <a:prstGeom prst="line">
            <a:avLst/>
          </a:prstGeom>
          <a:ln w="381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1280160" y="274320"/>
            <a:ext cx="7498079" cy="4572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80160" y="914400"/>
            <a:ext cx="7498079" cy="5303520"/>
          </a:xfrm>
          <a:prstGeom prst="rect">
            <a:avLst/>
          </a:prstGeom>
        </p:spPr>
        <p:txBody>
          <a:bodyPr vert="horz" lIns="0" tIns="45720" rIns="0" bIns="4572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46764" y="588076"/>
            <a:ext cx="1081049" cy="390258"/>
          </a:xfrm>
          <a:prstGeom prst="rect">
            <a:avLst/>
          </a:prstGeom>
        </p:spPr>
      </p:pic>
      <p:sp>
        <p:nvSpPr>
          <p:cNvPr id="6" name="Slide Number Placeholder 5"/>
          <p:cNvSpPr>
            <a:spLocks noGrp="1"/>
          </p:cNvSpPr>
          <p:nvPr>
            <p:ph type="sldNum" sz="quarter" idx="4"/>
          </p:nvPr>
        </p:nvSpPr>
        <p:spPr>
          <a:xfrm>
            <a:off x="686297" y="6535972"/>
            <a:ext cx="456206" cy="199653"/>
          </a:xfrm>
          <a:prstGeom prst="rect">
            <a:avLst/>
          </a:prstGeom>
        </p:spPr>
        <p:txBody>
          <a:bodyPr vert="horz" lIns="91440" tIns="45720" rIns="91440" bIns="0" rtlCol="0" anchor="b" anchorCtr="0"/>
          <a:lstStyle>
            <a:lvl1pPr algn="ctr">
              <a:defRPr sz="1100">
                <a:solidFill>
                  <a:schemeClr val="bg1">
                    <a:lumMod val="50000"/>
                  </a:schemeClr>
                </a:solidFill>
              </a:defRPr>
            </a:lvl1pPr>
          </a:lstStyle>
          <a:p>
            <a:fld id="{7815BBDA-0295-214D-8F35-7BAA04DD6A5D}" type="slidenum">
              <a:rPr lang="en-US" smtClean="0"/>
              <a:pPr/>
              <a:t>‹#›</a:t>
            </a:fld>
            <a:endParaRPr lang="en-US" dirty="0"/>
          </a:p>
        </p:txBody>
      </p:sp>
    </p:spTree>
    <p:extLst>
      <p:ext uri="{BB962C8B-B14F-4D97-AF65-F5344CB8AC3E}">
        <p14:creationId xmlns:p14="http://schemas.microsoft.com/office/powerpoint/2010/main" val="2783985664"/>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58" r:id="rId3"/>
    <p:sldLayoutId id="2147483689" r:id="rId4"/>
    <p:sldLayoutId id="2147483685" r:id="rId5"/>
    <p:sldLayoutId id="2147483688" r:id="rId6"/>
    <p:sldLayoutId id="2147483684" r:id="rId7"/>
    <p:sldLayoutId id="2147483686" r:id="rId8"/>
    <p:sldLayoutId id="2147483683" r:id="rId9"/>
    <p:sldLayoutId id="2147483687" r:id="rId10"/>
    <p:sldLayoutId id="2147483663" r:id="rId11"/>
    <p:sldLayoutId id="2147483680" r:id="rId12"/>
    <p:sldLayoutId id="2147483678" r:id="rId13"/>
  </p:sldLayoutIdLst>
  <p:hf hdr="0" ftr="0" dt="0"/>
  <p:txStyles>
    <p:titleStyle>
      <a:lvl1pPr algn="l" defTabSz="457200" rtl="0" eaLnBrk="1" latinLnBrk="0" hangingPunct="1">
        <a:lnSpc>
          <a:spcPct val="95000"/>
        </a:lnSpc>
        <a:spcBef>
          <a:spcPct val="0"/>
        </a:spcBef>
        <a:buNone/>
        <a:defRPr sz="2800" b="1" kern="1200" spc="-10" baseline="0">
          <a:solidFill>
            <a:srgbClr val="004680"/>
          </a:solidFill>
          <a:latin typeface="+mj-lt"/>
          <a:ea typeface="+mj-ea"/>
          <a:cs typeface="+mj-cs"/>
        </a:defRPr>
      </a:lvl1pPr>
    </p:titleStyle>
    <p:bodyStyle>
      <a:lvl1pPr marL="230188" indent="-230188" algn="l" defTabSz="457200" rtl="0" eaLnBrk="1" latinLnBrk="0" hangingPunct="1">
        <a:lnSpc>
          <a:spcPct val="110000"/>
        </a:lnSpc>
        <a:spcBef>
          <a:spcPts val="1500"/>
        </a:spcBef>
        <a:buClr>
          <a:schemeClr val="accent1"/>
        </a:buClr>
        <a:buSzPct val="100000"/>
        <a:buFont typeface="Arial" panose="020B0604020202020204" pitchFamily="34" charset="0"/>
        <a:buChar char="•"/>
        <a:tabLst/>
        <a:defRPr sz="1800" b="0" kern="1200">
          <a:solidFill>
            <a:schemeClr val="tx1"/>
          </a:solidFill>
          <a:latin typeface="+mn-lt"/>
          <a:ea typeface="+mn-ea"/>
          <a:cs typeface="+mn-cs"/>
        </a:defRPr>
      </a:lvl1pPr>
      <a:lvl2pPr marL="457200" indent="-230188" algn="l" defTabSz="457200" rtl="0" eaLnBrk="1" latinLnBrk="0" hangingPunct="1">
        <a:lnSpc>
          <a:spcPct val="110000"/>
        </a:lnSpc>
        <a:spcBef>
          <a:spcPts val="600"/>
        </a:spcBef>
        <a:spcAft>
          <a:spcPts val="0"/>
        </a:spcAft>
        <a:buClr>
          <a:schemeClr val="accent1"/>
        </a:buClr>
        <a:buSzPct val="85000"/>
        <a:buFont typeface="System Font Regular"/>
        <a:buChar char="–"/>
        <a:tabLst/>
        <a:defRPr sz="1800" kern="1200">
          <a:solidFill>
            <a:schemeClr val="tx1"/>
          </a:solidFill>
          <a:latin typeface="+mn-lt"/>
          <a:ea typeface="+mn-ea"/>
          <a:cs typeface="+mn-cs"/>
        </a:defRPr>
      </a:lvl2pPr>
      <a:lvl3pPr marL="685800" indent="-228600" algn="l" defTabSz="457200" rtl="0" eaLnBrk="1" latinLnBrk="0" hangingPunct="1">
        <a:lnSpc>
          <a:spcPct val="110000"/>
        </a:lnSpc>
        <a:spcBef>
          <a:spcPts val="600"/>
        </a:spcBef>
        <a:spcAft>
          <a:spcPts val="0"/>
        </a:spcAft>
        <a:buClr>
          <a:schemeClr val="accent1"/>
        </a:buClr>
        <a:buSzPct val="85000"/>
        <a:buFont typeface="System Font Regular"/>
        <a:buChar char="»"/>
        <a:tabLst/>
        <a:defRPr sz="1800" kern="1200">
          <a:solidFill>
            <a:schemeClr val="tx1"/>
          </a:solidFill>
          <a:latin typeface="+mn-lt"/>
          <a:ea typeface="+mn-ea"/>
          <a:cs typeface="+mn-cs"/>
        </a:defRPr>
      </a:lvl3pPr>
      <a:lvl4pPr marL="914400" indent="-228600" algn="l" defTabSz="457200" rtl="0" eaLnBrk="1" latinLnBrk="0" hangingPunct="1">
        <a:lnSpc>
          <a:spcPct val="110000"/>
        </a:lnSpc>
        <a:spcBef>
          <a:spcPts val="600"/>
        </a:spcBef>
        <a:spcAft>
          <a:spcPts val="0"/>
        </a:spcAft>
        <a:buClr>
          <a:schemeClr val="accent1"/>
        </a:buClr>
        <a:buSzPct val="85000"/>
        <a:buFont typeface="System Font Regular"/>
        <a:buChar char="–"/>
        <a:tabLst/>
        <a:defRPr sz="1800" kern="1200">
          <a:solidFill>
            <a:schemeClr val="tx1"/>
          </a:solidFill>
          <a:latin typeface="+mn-lt"/>
          <a:ea typeface="+mn-ea"/>
          <a:cs typeface="+mn-cs"/>
        </a:defRPr>
      </a:lvl4pPr>
      <a:lvl5pPr marL="1143000" indent="-228600" algn="l" defTabSz="457200" rtl="0" eaLnBrk="1" latinLnBrk="0" hangingPunct="1">
        <a:lnSpc>
          <a:spcPct val="110000"/>
        </a:lnSpc>
        <a:spcBef>
          <a:spcPts val="600"/>
        </a:spcBef>
        <a:spcAft>
          <a:spcPts val="0"/>
        </a:spcAft>
        <a:buClr>
          <a:schemeClr val="accent1"/>
        </a:buClr>
        <a:buSzPct val="85000"/>
        <a:buFont typeface="System Font Regular"/>
        <a:buChar char="»"/>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wd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18160" y="2841206"/>
            <a:ext cx="8412480" cy="1214896"/>
          </a:xfrm>
          <a:prstGeom prst="rect">
            <a:avLst/>
          </a:prstGeom>
        </p:spPr>
        <p:txBody>
          <a:bodyPr vert="horz" lIns="0" tIns="0" rIns="0" bIns="0" rtlCol="0" anchor="ctr" anchorCtr="0">
            <a:noAutofit/>
          </a:bodyPr>
          <a:lstStyle>
            <a:lvl1pPr algn="ctr" defTabSz="457200" rtl="0" eaLnBrk="1" latinLnBrk="0" hangingPunct="1">
              <a:lnSpc>
                <a:spcPct val="95000"/>
              </a:lnSpc>
              <a:spcBef>
                <a:spcPct val="0"/>
              </a:spcBef>
              <a:buNone/>
              <a:defRPr sz="3600" b="1" kern="1200" spc="-100" baseline="0">
                <a:solidFill>
                  <a:schemeClr val="bg1"/>
                </a:solidFill>
                <a:latin typeface="+mj-lt"/>
                <a:ea typeface="+mj-ea"/>
                <a:cs typeface="+mj-cs"/>
              </a:defRPr>
            </a:lvl1pPr>
          </a:lstStyle>
          <a:p>
            <a:r>
              <a:rPr lang="en-US" dirty="0" smtClean="0"/>
              <a:t>Employment </a:t>
            </a:r>
            <a:r>
              <a:rPr lang="en-US" dirty="0"/>
              <a:t>Issues in Senior Living: Connecting with Regulators, </a:t>
            </a:r>
            <a:endParaRPr lang="en-US" dirty="0" smtClean="0"/>
          </a:p>
          <a:p>
            <a:r>
              <a:rPr lang="en-US" dirty="0" smtClean="0"/>
              <a:t>Meeting </a:t>
            </a:r>
            <a:r>
              <a:rPr lang="en-US" dirty="0"/>
              <a:t>Staffing </a:t>
            </a:r>
            <a:r>
              <a:rPr lang="en-US" dirty="0" smtClean="0"/>
              <a:t>Requirements, </a:t>
            </a:r>
          </a:p>
          <a:p>
            <a:r>
              <a:rPr lang="en-US" dirty="0" smtClean="0"/>
              <a:t>Leading </a:t>
            </a:r>
            <a:r>
              <a:rPr lang="en-US" dirty="0"/>
              <a:t>the Industry</a:t>
            </a:r>
          </a:p>
        </p:txBody>
      </p:sp>
      <p:sp>
        <p:nvSpPr>
          <p:cNvPr id="7" name="Subtitle 2"/>
          <p:cNvSpPr txBox="1">
            <a:spLocks/>
          </p:cNvSpPr>
          <p:nvPr/>
        </p:nvSpPr>
        <p:spPr>
          <a:xfrm>
            <a:off x="533400" y="5939190"/>
            <a:ext cx="8382000" cy="640080"/>
          </a:xfrm>
          <a:prstGeom prst="rect">
            <a:avLst/>
          </a:prstGeom>
        </p:spPr>
        <p:txBody>
          <a:bodyPr>
            <a:noAutofit/>
          </a:bodyPr>
          <a:lstStyle>
            <a:lvl1pPr marL="0" indent="0" algn="r" defTabSz="457200" rtl="0" eaLnBrk="1" latinLnBrk="0" hangingPunct="1">
              <a:lnSpc>
                <a:spcPct val="110000"/>
              </a:lnSpc>
              <a:spcBef>
                <a:spcPts val="0"/>
              </a:spcBef>
              <a:buClr>
                <a:schemeClr val="accent1"/>
              </a:buClr>
              <a:buSzPct val="100000"/>
              <a:buFont typeface="Arial" panose="020B0604020202020204" pitchFamily="34" charset="0"/>
              <a:buNone/>
              <a:tabLst/>
              <a:defRPr sz="1600" b="0" kern="1200">
                <a:solidFill>
                  <a:schemeClr val="bg1"/>
                </a:solidFill>
                <a:latin typeface="+mn-lt"/>
                <a:ea typeface="+mn-ea"/>
                <a:cs typeface="+mn-cs"/>
              </a:defRPr>
            </a:lvl1pPr>
            <a:lvl2pPr marL="457200" indent="0" algn="ctr" defTabSz="457200" rtl="0" eaLnBrk="1" latinLnBrk="0" hangingPunct="1">
              <a:lnSpc>
                <a:spcPct val="110000"/>
              </a:lnSpc>
              <a:spcBef>
                <a:spcPts val="600"/>
              </a:spcBef>
              <a:spcAft>
                <a:spcPts val="0"/>
              </a:spcAft>
              <a:buClr>
                <a:schemeClr val="accent1"/>
              </a:buClr>
              <a:buSzPct val="85000"/>
              <a:buFont typeface="System Font Regular"/>
              <a:buNone/>
              <a:tabLst/>
              <a:defRPr sz="1800" kern="1200">
                <a:solidFill>
                  <a:schemeClr val="tx1">
                    <a:tint val="75000"/>
                  </a:schemeClr>
                </a:solidFill>
                <a:latin typeface="+mn-lt"/>
                <a:ea typeface="+mn-ea"/>
                <a:cs typeface="+mn-cs"/>
              </a:defRPr>
            </a:lvl2pPr>
            <a:lvl3pPr marL="914400" indent="0" algn="ctr" defTabSz="457200" rtl="0" eaLnBrk="1" latinLnBrk="0" hangingPunct="1">
              <a:lnSpc>
                <a:spcPct val="110000"/>
              </a:lnSpc>
              <a:spcBef>
                <a:spcPts val="600"/>
              </a:spcBef>
              <a:spcAft>
                <a:spcPts val="0"/>
              </a:spcAft>
              <a:buClr>
                <a:schemeClr val="accent1"/>
              </a:buClr>
              <a:buSzPct val="85000"/>
              <a:buFont typeface="System Font Regular"/>
              <a:buNone/>
              <a:tabLst/>
              <a:defRPr sz="1800" kern="1200">
                <a:solidFill>
                  <a:schemeClr val="tx1">
                    <a:tint val="75000"/>
                  </a:schemeClr>
                </a:solidFill>
                <a:latin typeface="+mn-lt"/>
                <a:ea typeface="+mn-ea"/>
                <a:cs typeface="+mn-cs"/>
              </a:defRPr>
            </a:lvl3pPr>
            <a:lvl4pPr marL="1371600" indent="0" algn="ctr" defTabSz="457200" rtl="0" eaLnBrk="1" latinLnBrk="0" hangingPunct="1">
              <a:lnSpc>
                <a:spcPct val="110000"/>
              </a:lnSpc>
              <a:spcBef>
                <a:spcPts val="600"/>
              </a:spcBef>
              <a:spcAft>
                <a:spcPts val="0"/>
              </a:spcAft>
              <a:buClr>
                <a:schemeClr val="accent1"/>
              </a:buClr>
              <a:buSzPct val="85000"/>
              <a:buFont typeface="System Font Regular"/>
              <a:buNone/>
              <a:tabLst/>
              <a:defRPr sz="1800" kern="1200">
                <a:solidFill>
                  <a:schemeClr val="tx1">
                    <a:tint val="75000"/>
                  </a:schemeClr>
                </a:solidFill>
                <a:latin typeface="+mn-lt"/>
                <a:ea typeface="+mn-ea"/>
                <a:cs typeface="+mn-cs"/>
              </a:defRPr>
            </a:lvl4pPr>
            <a:lvl5pPr marL="1828800" indent="0" algn="ctr" defTabSz="457200" rtl="0" eaLnBrk="1" latinLnBrk="0" hangingPunct="1">
              <a:lnSpc>
                <a:spcPct val="110000"/>
              </a:lnSpc>
              <a:spcBef>
                <a:spcPts val="600"/>
              </a:spcBef>
              <a:spcAft>
                <a:spcPts val="0"/>
              </a:spcAft>
              <a:buClr>
                <a:schemeClr val="accent1"/>
              </a:buClr>
              <a:buSzPct val="85000"/>
              <a:buFont typeface="System Font Regular"/>
              <a:buNone/>
              <a:tabLst/>
              <a:defRPr sz="18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t>Peggy Kozal, Esq. and Margaret Boehmer, Esq.</a:t>
            </a:r>
          </a:p>
          <a:p>
            <a:r>
              <a:rPr lang="en-US" dirty="0" smtClean="0"/>
              <a:t>May 16, 2023</a:t>
            </a:r>
            <a:endParaRPr lang="en-US" dirty="0"/>
          </a:p>
        </p:txBody>
      </p:sp>
    </p:spTree>
    <p:extLst>
      <p:ext uri="{BB962C8B-B14F-4D97-AF65-F5344CB8AC3E}">
        <p14:creationId xmlns:p14="http://schemas.microsoft.com/office/powerpoint/2010/main" val="3280022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10</a:t>
            </a:fld>
            <a:endParaRPr lang="en-US" dirty="0"/>
          </a:p>
        </p:txBody>
      </p:sp>
      <p:sp>
        <p:nvSpPr>
          <p:cNvPr id="3" name="Title 2"/>
          <p:cNvSpPr>
            <a:spLocks noGrp="1"/>
          </p:cNvSpPr>
          <p:nvPr>
            <p:ph type="title"/>
          </p:nvPr>
        </p:nvSpPr>
        <p:spPr/>
        <p:txBody>
          <a:bodyPr/>
          <a:lstStyle/>
          <a:p>
            <a:r>
              <a:rPr lang="en-US" dirty="0" smtClean="0"/>
              <a:t>Common Employment Allegations</a:t>
            </a:r>
            <a:endParaRPr lang="en-US" dirty="0"/>
          </a:p>
        </p:txBody>
      </p:sp>
      <p:sp>
        <p:nvSpPr>
          <p:cNvPr id="4" name="Text Placeholder 3"/>
          <p:cNvSpPr>
            <a:spLocks noGrp="1"/>
          </p:cNvSpPr>
          <p:nvPr>
            <p:ph type="body" sz="quarter" idx="12"/>
          </p:nvPr>
        </p:nvSpPr>
        <p:spPr/>
        <p:txBody>
          <a:bodyPr/>
          <a:lstStyle/>
          <a:p>
            <a:r>
              <a:rPr lang="en-US" dirty="0" smtClean="0"/>
              <a:t>Allegations related to staffing prominent in negligence cases</a:t>
            </a:r>
          </a:p>
          <a:p>
            <a:pPr lvl="1"/>
            <a:r>
              <a:rPr lang="en-US" dirty="0" smtClean="0"/>
              <a:t>Understaffing = Negligent Care</a:t>
            </a:r>
          </a:p>
          <a:p>
            <a:pPr marL="0" indent="0">
              <a:buNone/>
            </a:pPr>
            <a:endParaRPr lang="en-US" dirty="0" smtClean="0"/>
          </a:p>
          <a:p>
            <a:endParaRPr lang="en-US" dirty="0"/>
          </a:p>
        </p:txBody>
      </p:sp>
      <p:pic>
        <p:nvPicPr>
          <p:cNvPr id="6" name="Picture 5"/>
          <p:cNvPicPr>
            <a:picLocks noChangeAspect="1"/>
          </p:cNvPicPr>
          <p:nvPr/>
        </p:nvPicPr>
        <p:blipFill>
          <a:blip r:embed="rId2"/>
          <a:stretch>
            <a:fillRect/>
          </a:stretch>
        </p:blipFill>
        <p:spPr>
          <a:xfrm>
            <a:off x="1049154" y="1674795"/>
            <a:ext cx="7844590" cy="4398745"/>
          </a:xfrm>
          <a:prstGeom prst="rect">
            <a:avLst/>
          </a:prstGeom>
        </p:spPr>
      </p:pic>
    </p:spTree>
    <p:extLst>
      <p:ext uri="{BB962C8B-B14F-4D97-AF65-F5344CB8AC3E}">
        <p14:creationId xmlns:p14="http://schemas.microsoft.com/office/powerpoint/2010/main" val="425691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11</a:t>
            </a:fld>
            <a:endParaRPr lang="en-US" dirty="0"/>
          </a:p>
        </p:txBody>
      </p:sp>
      <p:sp>
        <p:nvSpPr>
          <p:cNvPr id="3" name="Title 2"/>
          <p:cNvSpPr>
            <a:spLocks noGrp="1"/>
          </p:cNvSpPr>
          <p:nvPr>
            <p:ph type="title"/>
          </p:nvPr>
        </p:nvSpPr>
        <p:spPr/>
        <p:txBody>
          <a:bodyPr/>
          <a:lstStyle/>
          <a:p>
            <a:r>
              <a:rPr lang="en-US" dirty="0" smtClean="0"/>
              <a:t>Common Employment Allegations</a:t>
            </a:r>
            <a:endParaRPr lang="en-US" dirty="0"/>
          </a:p>
        </p:txBody>
      </p:sp>
      <p:sp>
        <p:nvSpPr>
          <p:cNvPr id="4" name="Text Placeholder 3"/>
          <p:cNvSpPr>
            <a:spLocks noGrp="1"/>
          </p:cNvSpPr>
          <p:nvPr>
            <p:ph type="body" sz="quarter" idx="12"/>
          </p:nvPr>
        </p:nvSpPr>
        <p:spPr/>
        <p:txBody>
          <a:bodyPr/>
          <a:lstStyle/>
          <a:p>
            <a:r>
              <a:rPr lang="en-US" dirty="0" smtClean="0"/>
              <a:t>Basis for seeking punitive damages</a:t>
            </a:r>
          </a:p>
          <a:p>
            <a:endParaRPr lang="en-US" dirty="0"/>
          </a:p>
        </p:txBody>
      </p:sp>
      <p:pic>
        <p:nvPicPr>
          <p:cNvPr id="5" name="Picture 4"/>
          <p:cNvPicPr>
            <a:picLocks noChangeAspect="1"/>
          </p:cNvPicPr>
          <p:nvPr/>
        </p:nvPicPr>
        <p:blipFill>
          <a:blip r:embed="rId2"/>
          <a:stretch>
            <a:fillRect/>
          </a:stretch>
        </p:blipFill>
        <p:spPr>
          <a:xfrm>
            <a:off x="1029903" y="1860484"/>
            <a:ext cx="7902342" cy="3733800"/>
          </a:xfrm>
          <a:prstGeom prst="rect">
            <a:avLst/>
          </a:prstGeom>
        </p:spPr>
      </p:pic>
    </p:spTree>
    <p:extLst>
      <p:ext uri="{BB962C8B-B14F-4D97-AF65-F5344CB8AC3E}">
        <p14:creationId xmlns:p14="http://schemas.microsoft.com/office/powerpoint/2010/main" val="3344388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12</a:t>
            </a:fld>
            <a:endParaRPr lang="en-US" dirty="0"/>
          </a:p>
        </p:txBody>
      </p:sp>
      <p:sp>
        <p:nvSpPr>
          <p:cNvPr id="3" name="Title 2"/>
          <p:cNvSpPr>
            <a:spLocks noGrp="1"/>
          </p:cNvSpPr>
          <p:nvPr>
            <p:ph type="title"/>
          </p:nvPr>
        </p:nvSpPr>
        <p:spPr/>
        <p:txBody>
          <a:bodyPr/>
          <a:lstStyle/>
          <a:p>
            <a:r>
              <a:rPr lang="en-US" dirty="0" smtClean="0"/>
              <a:t>Minimum Staffing Levels in Litigation</a:t>
            </a:r>
            <a:endParaRPr lang="en-US" dirty="0"/>
          </a:p>
        </p:txBody>
      </p:sp>
      <p:sp>
        <p:nvSpPr>
          <p:cNvPr id="4" name="Text Placeholder 3"/>
          <p:cNvSpPr>
            <a:spLocks noGrp="1"/>
          </p:cNvSpPr>
          <p:nvPr>
            <p:ph type="body" sz="quarter" idx="12"/>
          </p:nvPr>
        </p:nvSpPr>
        <p:spPr>
          <a:xfrm>
            <a:off x="1279525" y="906463"/>
            <a:ext cx="7498079" cy="5629509"/>
          </a:xfrm>
        </p:spPr>
        <p:txBody>
          <a:bodyPr/>
          <a:lstStyle/>
          <a:p>
            <a:r>
              <a:rPr lang="en-US" dirty="0" smtClean="0"/>
              <a:t>Plaintiffs in medical malpractice cases leveraging CMS report as benchmark for staffing levels</a:t>
            </a:r>
          </a:p>
          <a:p>
            <a:r>
              <a:rPr lang="en-US" dirty="0" smtClean="0"/>
              <a:t>Use of Payroll-Based Journal Information</a:t>
            </a:r>
          </a:p>
          <a:p>
            <a:endParaRPr lang="en-US" dirty="0"/>
          </a:p>
        </p:txBody>
      </p:sp>
      <p:pic>
        <p:nvPicPr>
          <p:cNvPr id="5" name="Picture 4"/>
          <p:cNvPicPr>
            <a:picLocks noChangeAspect="1"/>
          </p:cNvPicPr>
          <p:nvPr/>
        </p:nvPicPr>
        <p:blipFill>
          <a:blip r:embed="rId2"/>
          <a:stretch>
            <a:fillRect/>
          </a:stretch>
        </p:blipFill>
        <p:spPr>
          <a:xfrm>
            <a:off x="988291" y="2166163"/>
            <a:ext cx="7961744" cy="1911032"/>
          </a:xfrm>
          <a:prstGeom prst="rect">
            <a:avLst/>
          </a:prstGeom>
        </p:spPr>
      </p:pic>
      <p:pic>
        <p:nvPicPr>
          <p:cNvPr id="6" name="Picture 5"/>
          <p:cNvPicPr>
            <a:picLocks noChangeAspect="1"/>
          </p:cNvPicPr>
          <p:nvPr/>
        </p:nvPicPr>
        <p:blipFill>
          <a:blip r:embed="rId3"/>
          <a:stretch>
            <a:fillRect/>
          </a:stretch>
        </p:blipFill>
        <p:spPr>
          <a:xfrm>
            <a:off x="988291" y="4252137"/>
            <a:ext cx="8077199" cy="2283835"/>
          </a:xfrm>
          <a:prstGeom prst="rect">
            <a:avLst/>
          </a:prstGeom>
        </p:spPr>
      </p:pic>
    </p:spTree>
    <p:extLst>
      <p:ext uri="{BB962C8B-B14F-4D97-AF65-F5344CB8AC3E}">
        <p14:creationId xmlns:p14="http://schemas.microsoft.com/office/powerpoint/2010/main" val="460650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13</a:t>
            </a:fld>
            <a:endParaRPr lang="en-US" dirty="0"/>
          </a:p>
        </p:txBody>
      </p:sp>
      <p:sp>
        <p:nvSpPr>
          <p:cNvPr id="3" name="Title 2"/>
          <p:cNvSpPr>
            <a:spLocks noGrp="1"/>
          </p:cNvSpPr>
          <p:nvPr>
            <p:ph type="title"/>
          </p:nvPr>
        </p:nvSpPr>
        <p:spPr/>
        <p:txBody>
          <a:bodyPr/>
          <a:lstStyle/>
          <a:p>
            <a:pPr algn="ctr"/>
            <a:r>
              <a:rPr lang="en-US" dirty="0" smtClean="0"/>
              <a:t>Anatomy of an Agency Agreement</a:t>
            </a:r>
            <a:endParaRPr lang="en-US" dirty="0"/>
          </a:p>
        </p:txBody>
      </p:sp>
      <p:sp>
        <p:nvSpPr>
          <p:cNvPr id="4" name="Text Placeholder 3"/>
          <p:cNvSpPr>
            <a:spLocks noGrp="1"/>
          </p:cNvSpPr>
          <p:nvPr>
            <p:ph type="body" sz="quarter" idx="12"/>
          </p:nvPr>
        </p:nvSpPr>
        <p:spPr/>
        <p:txBody>
          <a:bodyPr/>
          <a:lstStyle/>
          <a:p>
            <a:pPr marL="342900" indent="-342900">
              <a:buFont typeface="+mj-lt"/>
              <a:buAutoNum type="arabicPeriod"/>
            </a:pPr>
            <a:r>
              <a:rPr lang="en-US" dirty="0" smtClean="0"/>
              <a:t>Describe Services—e.g., provision of qualified, licensed or certified workers </a:t>
            </a:r>
          </a:p>
          <a:p>
            <a:pPr marL="342900" indent="-342900">
              <a:buFont typeface="+mj-lt"/>
              <a:buAutoNum type="arabicPeriod"/>
            </a:pPr>
            <a:r>
              <a:rPr lang="en-US" dirty="0" smtClean="0"/>
              <a:t>Term (1 year) and Termination (30 days’ notice, without cause)</a:t>
            </a:r>
          </a:p>
          <a:p>
            <a:pPr marL="342900" indent="-342900">
              <a:buFont typeface="+mj-lt"/>
              <a:buAutoNum type="arabicPeriod"/>
            </a:pPr>
            <a:r>
              <a:rPr lang="en-US" dirty="0" smtClean="0"/>
              <a:t>Duration of Placement</a:t>
            </a:r>
          </a:p>
          <a:p>
            <a:pPr marL="342900" indent="-342900">
              <a:buFont typeface="+mj-lt"/>
              <a:buAutoNum type="arabicPeriod"/>
            </a:pPr>
            <a:r>
              <a:rPr lang="en-US" dirty="0" smtClean="0"/>
              <a:t>Right to Hire—New Legislation and Contract Amendments</a:t>
            </a:r>
          </a:p>
          <a:p>
            <a:pPr marL="342900" indent="-342900">
              <a:buFont typeface="+mj-lt"/>
              <a:buAutoNum type="arabicPeriod"/>
            </a:pPr>
            <a:r>
              <a:rPr lang="en-US" dirty="0" smtClean="0"/>
              <a:t>Compensation</a:t>
            </a:r>
          </a:p>
          <a:p>
            <a:pPr marL="342900" indent="-342900">
              <a:buFont typeface="+mj-lt"/>
              <a:buAutoNum type="arabicPeriod"/>
            </a:pPr>
            <a:r>
              <a:rPr lang="en-US" dirty="0" err="1" smtClean="0"/>
              <a:t>Req’t</a:t>
            </a:r>
            <a:r>
              <a:rPr lang="en-US" dirty="0" smtClean="0"/>
              <a:t> to Comply with P/P</a:t>
            </a:r>
          </a:p>
          <a:p>
            <a:pPr marL="342900" indent="-342900">
              <a:buFont typeface="+mj-lt"/>
              <a:buAutoNum type="arabicPeriod"/>
            </a:pPr>
            <a:r>
              <a:rPr lang="en-US" dirty="0" smtClean="0"/>
              <a:t>Oversight Responsibilities</a:t>
            </a:r>
          </a:p>
          <a:p>
            <a:pPr marL="342900" indent="-342900">
              <a:buFont typeface="+mj-lt"/>
              <a:buAutoNum type="arabicPeriod"/>
            </a:pPr>
            <a:r>
              <a:rPr lang="en-US" dirty="0" smtClean="0"/>
              <a:t>Limitation of Liability?</a:t>
            </a:r>
          </a:p>
          <a:p>
            <a:pPr marL="342900" indent="-342900">
              <a:buFont typeface="+mj-lt"/>
              <a:buAutoNum type="arabicPeriod"/>
            </a:pPr>
            <a:r>
              <a:rPr lang="en-US" dirty="0" smtClean="0"/>
              <a:t>Regulatory Compliance</a:t>
            </a:r>
          </a:p>
          <a:p>
            <a:pPr lvl="1">
              <a:buFont typeface="Wingdings" panose="05000000000000000000" pitchFamily="2" charset="2"/>
              <a:buChar char="v"/>
            </a:pPr>
            <a:r>
              <a:rPr lang="en-US" sz="1600" dirty="0" smtClean="0"/>
              <a:t>Training by Community</a:t>
            </a:r>
          </a:p>
          <a:p>
            <a:pPr lvl="1">
              <a:buFont typeface="Wingdings" panose="05000000000000000000" pitchFamily="2" charset="2"/>
              <a:buChar char="v"/>
            </a:pPr>
            <a:r>
              <a:rPr lang="en-US" sz="1600" dirty="0" smtClean="0"/>
              <a:t>Agency to comply with applicable state and federal laws</a:t>
            </a:r>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endParaRPr lang="en-US" dirty="0"/>
          </a:p>
        </p:txBody>
      </p:sp>
      <p:pic>
        <p:nvPicPr>
          <p:cNvPr id="5" name="Picture 4" descr="Employment Agency - Clipboard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4476" y="3473555"/>
            <a:ext cx="3165894" cy="2110596"/>
          </a:xfrm>
          <a:prstGeom prst="rect">
            <a:avLst/>
          </a:prstGeom>
        </p:spPr>
      </p:pic>
    </p:spTree>
    <p:extLst>
      <p:ext uri="{BB962C8B-B14F-4D97-AF65-F5344CB8AC3E}">
        <p14:creationId xmlns:p14="http://schemas.microsoft.com/office/powerpoint/2010/main" val="3467163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14</a:t>
            </a:fld>
            <a:endParaRPr lang="en-US" dirty="0"/>
          </a:p>
        </p:txBody>
      </p:sp>
      <p:sp>
        <p:nvSpPr>
          <p:cNvPr id="3" name="Title 2"/>
          <p:cNvSpPr>
            <a:spLocks noGrp="1"/>
          </p:cNvSpPr>
          <p:nvPr>
            <p:ph type="title"/>
          </p:nvPr>
        </p:nvSpPr>
        <p:spPr/>
        <p:txBody>
          <a:bodyPr/>
          <a:lstStyle/>
          <a:p>
            <a:pPr algn="ctr"/>
            <a:r>
              <a:rPr lang="en-US" b="0" dirty="0" smtClean="0"/>
              <a:t>Indemnification</a:t>
            </a:r>
            <a:endParaRPr lang="en-US" b="0" dirty="0"/>
          </a:p>
        </p:txBody>
      </p:sp>
      <p:sp>
        <p:nvSpPr>
          <p:cNvPr id="4" name="Text Placeholder 3"/>
          <p:cNvSpPr>
            <a:spLocks noGrp="1"/>
          </p:cNvSpPr>
          <p:nvPr>
            <p:ph type="body" sz="quarter" idx="12"/>
          </p:nvPr>
        </p:nvSpPr>
        <p:spPr/>
        <p:txBody>
          <a:bodyPr/>
          <a:lstStyle/>
          <a:p>
            <a:r>
              <a:rPr lang="en-US" dirty="0" smtClean="0"/>
              <a:t>Mutual v. Unilateral</a:t>
            </a:r>
          </a:p>
          <a:p>
            <a:r>
              <a:rPr lang="en-US" dirty="0" smtClean="0"/>
              <a:t>Indemnification </a:t>
            </a:r>
            <a:r>
              <a:rPr lang="en-US" dirty="0"/>
              <a:t>Sample Clause:</a:t>
            </a:r>
          </a:p>
          <a:p>
            <a:pPr lvl="2"/>
            <a:r>
              <a:rPr lang="en-US" sz="1500" b="1" dirty="0"/>
              <a:t>Indemnification. </a:t>
            </a:r>
            <a:r>
              <a:rPr lang="en-US" sz="1500" dirty="0"/>
              <a:t>Each party will </a:t>
            </a:r>
            <a:r>
              <a:rPr lang="en-US" sz="1500" dirty="0">
                <a:solidFill>
                  <a:srgbClr val="C00000"/>
                </a:solidFill>
              </a:rPr>
              <a:t>indemnify, defend, and hold harmless </a:t>
            </a:r>
            <a:r>
              <a:rPr lang="en-US" sz="1500" dirty="0"/>
              <a:t>the other party and all of its direct and indirect officers, directors, employees, agents, successors and assigns (each, an “Indemnified Person”) from </a:t>
            </a:r>
            <a:r>
              <a:rPr lang="en-US" sz="1500" dirty="0">
                <a:solidFill>
                  <a:srgbClr val="C00000"/>
                </a:solidFill>
              </a:rPr>
              <a:t>any and all third party claims, demands, actions or threat of action, </a:t>
            </a:r>
            <a:r>
              <a:rPr lang="en-US" sz="1500" dirty="0"/>
              <a:t>losses, liabilities, damages (including taxes), and all related costs and expenses, including </a:t>
            </a:r>
            <a:r>
              <a:rPr lang="en-US" sz="1500" dirty="0">
                <a:solidFill>
                  <a:srgbClr val="C00000"/>
                </a:solidFill>
              </a:rPr>
              <a:t>legal fees and disbursements and costs of investigation, litigation</a:t>
            </a:r>
            <a:r>
              <a:rPr lang="en-US" sz="1500" dirty="0"/>
              <a:t>, settlement, judgment, interest and penalties (collectively, “Losses”), and threatened Losses due to, arising from or relating to (i) the party’s </a:t>
            </a:r>
            <a:r>
              <a:rPr lang="en-US" sz="1500" dirty="0">
                <a:solidFill>
                  <a:srgbClr val="C00000"/>
                </a:solidFill>
              </a:rPr>
              <a:t>actual or alleged breach </a:t>
            </a:r>
            <a:r>
              <a:rPr lang="en-US" sz="1500" dirty="0"/>
              <a:t>of this Agreement; (ii) </a:t>
            </a:r>
            <a:r>
              <a:rPr lang="en-US" sz="1500" dirty="0">
                <a:solidFill>
                  <a:srgbClr val="C00000"/>
                </a:solidFill>
              </a:rPr>
              <a:t>negligent, willful or reckless acts or omissions </a:t>
            </a:r>
            <a:r>
              <a:rPr lang="en-US" sz="1500" dirty="0"/>
              <a:t>of or by the party; or (iii) </a:t>
            </a:r>
            <a:r>
              <a:rPr lang="en-US" sz="1500" dirty="0">
                <a:solidFill>
                  <a:srgbClr val="C00000"/>
                </a:solidFill>
              </a:rPr>
              <a:t>tangible property damage or bodily injury </a:t>
            </a:r>
            <a:r>
              <a:rPr lang="en-US" sz="1500" dirty="0"/>
              <a:t>caused by the other party. No settlement or compromise that imposes any liability or obligation on any Indemnified Person will be made without the Indemnified Person’s prior written consent not to be unreasonably withheld</a:t>
            </a:r>
            <a:r>
              <a:rPr lang="en-US" sz="1500" dirty="0" smtClean="0"/>
              <a:t>.</a:t>
            </a:r>
          </a:p>
          <a:p>
            <a:pPr marL="457200" lvl="2" indent="0">
              <a:buNone/>
            </a:pPr>
            <a:endParaRPr lang="en-US" sz="1500" dirty="0" smtClean="0"/>
          </a:p>
          <a:p>
            <a:pPr lvl="2">
              <a:lnSpc>
                <a:spcPct val="100000"/>
              </a:lnSpc>
              <a:spcBef>
                <a:spcPts val="0"/>
              </a:spcBef>
            </a:pPr>
            <a:r>
              <a:rPr lang="en-US" sz="1500" b="1" dirty="0" smtClean="0"/>
              <a:t>Cooperation. </a:t>
            </a:r>
            <a:r>
              <a:rPr lang="en-US" sz="1500" dirty="0" smtClean="0"/>
              <a:t>Each party shall cooperate fully in</a:t>
            </a:r>
          </a:p>
          <a:p>
            <a:pPr marL="690563" lvl="2" indent="-233363">
              <a:lnSpc>
                <a:spcPct val="100000"/>
              </a:lnSpc>
              <a:spcBef>
                <a:spcPts val="0"/>
              </a:spcBef>
              <a:buNone/>
            </a:pPr>
            <a:r>
              <a:rPr lang="en-US" sz="1500" b="1" dirty="0" smtClean="0"/>
              <a:t>	</a:t>
            </a:r>
            <a:r>
              <a:rPr lang="en-US" sz="1500" dirty="0" smtClean="0"/>
              <a:t>any internal or external compliance </a:t>
            </a:r>
          </a:p>
          <a:p>
            <a:pPr marL="690563" lvl="2" indent="-233363">
              <a:lnSpc>
                <a:spcPct val="100000"/>
              </a:lnSpc>
              <a:spcBef>
                <a:spcPts val="0"/>
              </a:spcBef>
              <a:buNone/>
            </a:pPr>
            <a:r>
              <a:rPr lang="en-US" sz="1500" dirty="0" smtClean="0"/>
              <a:t>	investigations, accreditation process and </a:t>
            </a:r>
          </a:p>
          <a:p>
            <a:pPr marL="690563" lvl="2" indent="-233363">
              <a:lnSpc>
                <a:spcPct val="100000"/>
              </a:lnSpc>
              <a:spcBef>
                <a:spcPts val="0"/>
              </a:spcBef>
              <a:buNone/>
            </a:pPr>
            <a:r>
              <a:rPr lang="en-US" sz="1500" dirty="0"/>
              <a:t>	</a:t>
            </a:r>
            <a:r>
              <a:rPr lang="en-US" sz="1500" dirty="0" smtClean="0"/>
              <a:t>licensor reviews.</a:t>
            </a:r>
            <a:endParaRPr lang="en-US" sz="1500" dirty="0"/>
          </a:p>
          <a:p>
            <a:endParaRPr lang="en-US" dirty="0"/>
          </a:p>
        </p:txBody>
      </p:sp>
      <p:pic>
        <p:nvPicPr>
          <p:cNvPr id="5" name="Picture 4" descr="Goverment Job Update, inspiration Qutoes , Current Affairs, G.K For All Competitive Exam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85" y="4953070"/>
            <a:ext cx="2050210" cy="1518437"/>
          </a:xfrm>
          <a:prstGeom prst="rect">
            <a:avLst/>
          </a:prstGeom>
          <a:ln cmpd="sng">
            <a:solidFill>
              <a:schemeClr val="accent1"/>
            </a:solidFill>
          </a:ln>
        </p:spPr>
      </p:pic>
    </p:spTree>
    <p:extLst>
      <p:ext uri="{BB962C8B-B14F-4D97-AF65-F5344CB8AC3E}">
        <p14:creationId xmlns:p14="http://schemas.microsoft.com/office/powerpoint/2010/main" val="1837936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15</a:t>
            </a:fld>
            <a:endParaRPr lang="en-US" dirty="0"/>
          </a:p>
        </p:txBody>
      </p:sp>
      <p:sp>
        <p:nvSpPr>
          <p:cNvPr id="3" name="Title 2"/>
          <p:cNvSpPr>
            <a:spLocks noGrp="1"/>
          </p:cNvSpPr>
          <p:nvPr>
            <p:ph type="title"/>
          </p:nvPr>
        </p:nvSpPr>
        <p:spPr/>
        <p:txBody>
          <a:bodyPr/>
          <a:lstStyle/>
          <a:p>
            <a:pPr algn="ctr"/>
            <a:r>
              <a:rPr lang="en-US" dirty="0" smtClean="0"/>
              <a:t>Colorado’s New Agency Legislation</a:t>
            </a:r>
            <a:endParaRPr lang="en-US" dirty="0"/>
          </a:p>
        </p:txBody>
      </p:sp>
      <p:sp>
        <p:nvSpPr>
          <p:cNvPr id="4" name="Text Placeholder 3"/>
          <p:cNvSpPr>
            <a:spLocks noGrp="1"/>
          </p:cNvSpPr>
          <p:nvPr>
            <p:ph type="body" sz="quarter" idx="12"/>
          </p:nvPr>
        </p:nvSpPr>
        <p:spPr/>
        <p:txBody>
          <a:bodyPr/>
          <a:lstStyle/>
          <a:p>
            <a:r>
              <a:rPr lang="en-US" dirty="0" smtClean="0"/>
              <a:t>HB23-1030: Prohibition against requiring compensation to a staffing agency if a facility hires the healthcare staffing agency’s employee as a permanent employee (C.R.S. § 8-4-125)</a:t>
            </a:r>
          </a:p>
          <a:p>
            <a:r>
              <a:rPr lang="en-US" dirty="0" smtClean="0"/>
              <a:t>Key Concepts:</a:t>
            </a:r>
          </a:p>
          <a:p>
            <a:pPr marL="569912" lvl="1" indent="-342900">
              <a:buFont typeface="+mj-lt"/>
              <a:buAutoNum type="arabicPeriod"/>
            </a:pPr>
            <a:r>
              <a:rPr lang="en-US" dirty="0" smtClean="0"/>
              <a:t>Applies to: “Supplemental health-care staffing agencies” or “staffing agencies”</a:t>
            </a:r>
          </a:p>
          <a:p>
            <a:pPr marL="569912" lvl="1" indent="-342900">
              <a:buFont typeface="+mj-lt"/>
              <a:buAutoNum type="arabicPeriod"/>
            </a:pPr>
            <a:r>
              <a:rPr lang="en-US" dirty="0" smtClean="0"/>
              <a:t>Excludes: Individuals acting as an independent contractor and “health-care worker platforms”</a:t>
            </a:r>
          </a:p>
          <a:p>
            <a:pPr marL="569912" lvl="1" indent="-342900">
              <a:buFont typeface="+mj-lt"/>
              <a:buAutoNum type="arabicPeriod"/>
            </a:pPr>
            <a:r>
              <a:rPr lang="en-US" dirty="0" smtClean="0"/>
              <a:t>Placement </a:t>
            </a:r>
            <a:r>
              <a:rPr lang="en-US" dirty="0"/>
              <a:t>of licensed or certified nursing professionals</a:t>
            </a:r>
          </a:p>
          <a:p>
            <a:pPr marL="569912" lvl="1" indent="-342900">
              <a:buFont typeface="+mj-lt"/>
              <a:buAutoNum type="arabicPeriod"/>
            </a:pPr>
            <a:r>
              <a:rPr lang="en-US" dirty="0" smtClean="0"/>
              <a:t>It is unlawful for agencies to require payment of </a:t>
            </a:r>
            <a:r>
              <a:rPr lang="en-US" u="sng" dirty="0" smtClean="0">
                <a:solidFill>
                  <a:srgbClr val="C00000"/>
                </a:solidFill>
              </a:rPr>
              <a:t>liquidated damages, employment fees, or other compensation</a:t>
            </a:r>
            <a:r>
              <a:rPr lang="en-US" dirty="0" smtClean="0"/>
              <a:t> if the facility hires the worker as a permanent employee either prior to after termination of the contract or agreement (except for first 30-days after placement)</a:t>
            </a:r>
          </a:p>
          <a:p>
            <a:pPr marL="569912" lvl="1" indent="-342900">
              <a:buFont typeface="+mj-lt"/>
              <a:buAutoNum type="arabicPeriod"/>
            </a:pPr>
            <a:r>
              <a:rPr lang="en-US" dirty="0" smtClean="0"/>
              <a:t>Violations: Damages, civil penalty &lt;$5,000 per violation and injunctive relief AND prevailing party gets reasonable attorney fees</a:t>
            </a:r>
          </a:p>
          <a:p>
            <a:pPr marL="569912" lvl="1" indent="-342900">
              <a:buFont typeface="+mj-lt"/>
              <a:buAutoNum type="arabicPeriod"/>
            </a:pPr>
            <a:endParaRPr lang="en-US" dirty="0"/>
          </a:p>
        </p:txBody>
      </p:sp>
    </p:spTree>
    <p:extLst>
      <p:ext uri="{BB962C8B-B14F-4D97-AF65-F5344CB8AC3E}">
        <p14:creationId xmlns:p14="http://schemas.microsoft.com/office/powerpoint/2010/main" val="88309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16</a:t>
            </a:fld>
            <a:endParaRPr lang="en-US" dirty="0"/>
          </a:p>
        </p:txBody>
      </p:sp>
      <p:sp>
        <p:nvSpPr>
          <p:cNvPr id="3" name="Title 2"/>
          <p:cNvSpPr>
            <a:spLocks noGrp="1"/>
          </p:cNvSpPr>
          <p:nvPr>
            <p:ph type="title"/>
          </p:nvPr>
        </p:nvSpPr>
        <p:spPr/>
        <p:txBody>
          <a:bodyPr/>
          <a:lstStyle/>
          <a:p>
            <a:pPr algn="ctr"/>
            <a:r>
              <a:rPr lang="en-US" dirty="0"/>
              <a:t>Colorado’s New Agency Legislation</a:t>
            </a:r>
          </a:p>
        </p:txBody>
      </p:sp>
      <p:sp>
        <p:nvSpPr>
          <p:cNvPr id="4" name="Text Placeholder 3"/>
          <p:cNvSpPr>
            <a:spLocks noGrp="1"/>
          </p:cNvSpPr>
          <p:nvPr>
            <p:ph type="body" sz="quarter" idx="12"/>
          </p:nvPr>
        </p:nvSpPr>
        <p:spPr/>
        <p:txBody>
          <a:bodyPr/>
          <a:lstStyle/>
          <a:p>
            <a:r>
              <a:rPr lang="en-US" dirty="0" smtClean="0"/>
              <a:t>SB23-040: Requirement that staffing agencies perform a CAPS check for employees who will work with at-risk adults (C.R.S. § 26-3.1-111)</a:t>
            </a:r>
          </a:p>
          <a:p>
            <a:r>
              <a:rPr lang="en-US" dirty="0" smtClean="0"/>
              <a:t>Key Concepts:</a:t>
            </a:r>
          </a:p>
          <a:p>
            <a:pPr marL="798512" lvl="2" indent="-342900">
              <a:buFont typeface="+mj-lt"/>
              <a:buAutoNum type="arabicPeriod"/>
            </a:pPr>
            <a:r>
              <a:rPr lang="en-US" dirty="0" smtClean="0"/>
              <a:t>Employers required to run CAPS check EXCEPT when hiring or contracting with an employee of a staffing agency</a:t>
            </a:r>
          </a:p>
          <a:p>
            <a:pPr marL="798512" lvl="2" indent="-342900">
              <a:buFont typeface="+mj-lt"/>
              <a:buAutoNum type="arabicPeriod"/>
            </a:pPr>
            <a:r>
              <a:rPr lang="en-US" dirty="0" smtClean="0"/>
              <a:t>Staffing agencies MUST request a CAPS check for an employee it is placing with an employer and provide employer with the results and any subsequent notifications of substantiated findings </a:t>
            </a:r>
            <a:r>
              <a:rPr lang="en-US" dirty="0" smtClean="0">
                <a:solidFill>
                  <a:srgbClr val="C00000"/>
                </a:solidFill>
              </a:rPr>
              <a:t>within 5 business days</a:t>
            </a:r>
            <a:r>
              <a:rPr lang="en-US" dirty="0" smtClean="0"/>
              <a:t> after receipt of the information, </a:t>
            </a:r>
            <a:r>
              <a:rPr lang="en-US" dirty="0" smtClean="0">
                <a:solidFill>
                  <a:srgbClr val="C00000"/>
                </a:solidFill>
              </a:rPr>
              <a:t>for the duration of placement</a:t>
            </a:r>
          </a:p>
          <a:p>
            <a:pPr marL="798512" lvl="2" indent="-342900">
              <a:buFont typeface="+mj-lt"/>
              <a:buAutoNum type="arabicPeriod"/>
            </a:pPr>
            <a:endParaRPr lang="en-US" dirty="0">
              <a:solidFill>
                <a:srgbClr val="C00000"/>
              </a:solidFill>
            </a:endParaRPr>
          </a:p>
          <a:p>
            <a:r>
              <a:rPr lang="en-US" dirty="0" smtClean="0"/>
              <a:t>Criminal Background Checks and now Adult Protective Services Data System</a:t>
            </a:r>
          </a:p>
          <a:p>
            <a:r>
              <a:rPr lang="en-US" dirty="0" smtClean="0"/>
              <a:t>LEIE</a:t>
            </a:r>
            <a:endParaRPr lang="en-US" dirty="0"/>
          </a:p>
        </p:txBody>
      </p:sp>
      <p:pic>
        <p:nvPicPr>
          <p:cNvPr id="5" name="Picture 4" descr="IN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311265"/>
            <a:ext cx="2857500" cy="1152525"/>
          </a:xfrm>
          <a:prstGeom prst="rect">
            <a:avLst/>
          </a:prstGeom>
        </p:spPr>
      </p:pic>
    </p:spTree>
    <p:extLst>
      <p:ext uri="{BB962C8B-B14F-4D97-AF65-F5344CB8AC3E}">
        <p14:creationId xmlns:p14="http://schemas.microsoft.com/office/powerpoint/2010/main" val="2936350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17</a:t>
            </a:fld>
            <a:endParaRPr lang="en-US" dirty="0"/>
          </a:p>
        </p:txBody>
      </p:sp>
      <p:sp>
        <p:nvSpPr>
          <p:cNvPr id="3" name="Title 2"/>
          <p:cNvSpPr>
            <a:spLocks noGrp="1"/>
          </p:cNvSpPr>
          <p:nvPr>
            <p:ph type="title"/>
          </p:nvPr>
        </p:nvSpPr>
        <p:spPr/>
        <p:txBody>
          <a:bodyPr/>
          <a:lstStyle/>
          <a:p>
            <a:pPr algn="ctr"/>
            <a:r>
              <a:rPr lang="en-US" dirty="0" smtClean="0"/>
              <a:t>Employment Issues in </a:t>
            </a:r>
            <a:br>
              <a:rPr lang="en-US" dirty="0" smtClean="0"/>
            </a:br>
            <a:r>
              <a:rPr lang="en-US" dirty="0" smtClean="0"/>
              <a:t>Surveys &amp; Deficiencies</a:t>
            </a:r>
            <a:endParaRPr lang="en-US" dirty="0"/>
          </a:p>
        </p:txBody>
      </p:sp>
      <p:sp>
        <p:nvSpPr>
          <p:cNvPr id="4" name="Text Placeholder 3"/>
          <p:cNvSpPr>
            <a:spLocks noGrp="1"/>
          </p:cNvSpPr>
          <p:nvPr>
            <p:ph type="body" sz="quarter" idx="12"/>
          </p:nvPr>
        </p:nvSpPr>
        <p:spPr>
          <a:xfrm>
            <a:off x="1279525" y="1293962"/>
            <a:ext cx="7498079" cy="4916338"/>
          </a:xfrm>
        </p:spPr>
        <p:txBody>
          <a:bodyPr/>
          <a:lstStyle/>
          <a:p>
            <a:r>
              <a:rPr lang="en-US" dirty="0" smtClean="0"/>
              <a:t>Administrator Responsibilities</a:t>
            </a:r>
          </a:p>
          <a:p>
            <a:r>
              <a:rPr lang="en-US" dirty="0" smtClean="0"/>
              <a:t>Compliance with Medication Administration—Audits </a:t>
            </a:r>
          </a:p>
          <a:p>
            <a:r>
              <a:rPr lang="en-US" dirty="0" smtClean="0"/>
              <a:t>Immunization</a:t>
            </a:r>
          </a:p>
          <a:p>
            <a:r>
              <a:rPr lang="en-US" dirty="0" smtClean="0"/>
              <a:t>Criminal History Checks and CAPS Checks</a:t>
            </a:r>
          </a:p>
          <a:p>
            <a:r>
              <a:rPr lang="en-US" dirty="0" smtClean="0"/>
              <a:t>Interacting with Surveyors</a:t>
            </a:r>
          </a:p>
          <a:p>
            <a:endParaRPr lang="en-US" dirty="0"/>
          </a:p>
        </p:txBody>
      </p:sp>
      <p:pic>
        <p:nvPicPr>
          <p:cNvPr id="5" name="Picture 4" descr="Audit - Handwriting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211" y="3685636"/>
            <a:ext cx="3786995" cy="2524664"/>
          </a:xfrm>
          <a:prstGeom prst="rect">
            <a:avLst/>
          </a:prstGeom>
        </p:spPr>
      </p:pic>
    </p:spTree>
    <p:extLst>
      <p:ext uri="{BB962C8B-B14F-4D97-AF65-F5344CB8AC3E}">
        <p14:creationId xmlns:p14="http://schemas.microsoft.com/office/powerpoint/2010/main" val="3199616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18</a:t>
            </a:fld>
            <a:endParaRPr lang="en-US" dirty="0"/>
          </a:p>
        </p:txBody>
      </p:sp>
      <p:sp>
        <p:nvSpPr>
          <p:cNvPr id="3" name="Title 2"/>
          <p:cNvSpPr>
            <a:spLocks noGrp="1"/>
          </p:cNvSpPr>
          <p:nvPr>
            <p:ph type="title"/>
          </p:nvPr>
        </p:nvSpPr>
        <p:spPr>
          <a:xfrm>
            <a:off x="1280160" y="274319"/>
            <a:ext cx="7498079" cy="907935"/>
          </a:xfrm>
        </p:spPr>
        <p:txBody>
          <a:bodyPr/>
          <a:lstStyle/>
          <a:p>
            <a:r>
              <a:rPr lang="en-US" dirty="0" smtClean="0"/>
              <a:t>Issues in Litigation-Related Investigations and Discovery</a:t>
            </a:r>
            <a:endParaRPr lang="en-US" dirty="0"/>
          </a:p>
        </p:txBody>
      </p:sp>
      <p:sp>
        <p:nvSpPr>
          <p:cNvPr id="4" name="Text Placeholder 3"/>
          <p:cNvSpPr>
            <a:spLocks noGrp="1"/>
          </p:cNvSpPr>
          <p:nvPr>
            <p:ph type="body" sz="quarter" idx="12"/>
          </p:nvPr>
        </p:nvSpPr>
        <p:spPr>
          <a:xfrm>
            <a:off x="1279525" y="1311563"/>
            <a:ext cx="7498079" cy="5320146"/>
          </a:xfrm>
        </p:spPr>
        <p:txBody>
          <a:bodyPr/>
          <a:lstStyle/>
          <a:p>
            <a:r>
              <a:rPr lang="en-US" sz="2400" dirty="0" smtClean="0"/>
              <a:t>Critical Former Staff</a:t>
            </a:r>
          </a:p>
          <a:p>
            <a:r>
              <a:rPr lang="en-US" sz="2400" dirty="0" smtClean="0"/>
              <a:t>Intimidated or uncooperative existing staff</a:t>
            </a:r>
          </a:p>
          <a:p>
            <a:r>
              <a:rPr lang="en-US" sz="2400" dirty="0" smtClean="0"/>
              <a:t>Agency staff</a:t>
            </a:r>
          </a:p>
          <a:p>
            <a:r>
              <a:rPr lang="en-US" sz="2400" dirty="0" smtClean="0"/>
              <a:t>Lack of documentation</a:t>
            </a:r>
          </a:p>
          <a:p>
            <a:pPr lvl="1"/>
            <a:r>
              <a:rPr lang="en-US" sz="2400" dirty="0" smtClean="0"/>
              <a:t>Care plans</a:t>
            </a:r>
          </a:p>
          <a:p>
            <a:pPr lvl="1"/>
            <a:r>
              <a:rPr lang="en-US" sz="2400" dirty="0" smtClean="0"/>
              <a:t>Post-incident investigations</a:t>
            </a:r>
          </a:p>
          <a:p>
            <a:pPr lvl="1"/>
            <a:r>
              <a:rPr lang="en-US" sz="2400" dirty="0" smtClean="0"/>
              <a:t>Late entries</a:t>
            </a:r>
          </a:p>
          <a:p>
            <a:r>
              <a:rPr lang="en-US" sz="2400" dirty="0" smtClean="0"/>
              <a:t>Accompanying Board actions, APS investigations, criminal investigations</a:t>
            </a:r>
            <a:endParaRPr lang="en-US" sz="2400" dirty="0"/>
          </a:p>
        </p:txBody>
      </p:sp>
    </p:spTree>
    <p:extLst>
      <p:ext uri="{BB962C8B-B14F-4D97-AF65-F5344CB8AC3E}">
        <p14:creationId xmlns:p14="http://schemas.microsoft.com/office/powerpoint/2010/main" val="4026729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19</a:t>
            </a:fld>
            <a:endParaRPr lang="en-US" dirty="0"/>
          </a:p>
        </p:txBody>
      </p:sp>
      <p:sp>
        <p:nvSpPr>
          <p:cNvPr id="3" name="Title 2"/>
          <p:cNvSpPr>
            <a:spLocks noGrp="1"/>
          </p:cNvSpPr>
          <p:nvPr>
            <p:ph type="title"/>
          </p:nvPr>
        </p:nvSpPr>
        <p:spPr/>
        <p:txBody>
          <a:bodyPr/>
          <a:lstStyle/>
          <a:p>
            <a:r>
              <a:rPr lang="en-US" dirty="0" smtClean="0"/>
              <a:t>Termination – OSHA Retaliation</a:t>
            </a:r>
            <a:endParaRPr lang="en-US" dirty="0"/>
          </a:p>
        </p:txBody>
      </p:sp>
      <p:sp>
        <p:nvSpPr>
          <p:cNvPr id="4" name="Text Placeholder 3"/>
          <p:cNvSpPr>
            <a:spLocks noGrp="1"/>
          </p:cNvSpPr>
          <p:nvPr>
            <p:ph type="body" sz="quarter" idx="12"/>
          </p:nvPr>
        </p:nvSpPr>
        <p:spPr>
          <a:xfrm>
            <a:off x="1279525" y="906463"/>
            <a:ext cx="7498714" cy="5303837"/>
          </a:xfrm>
        </p:spPr>
        <p:txBody>
          <a:bodyPr/>
          <a:lstStyle/>
          <a:p>
            <a:r>
              <a:rPr lang="en-US" dirty="0" smtClean="0"/>
              <a:t>Section 11(c) of the Occupational Safety and Health Act of 1970 prohibits employers from retaliating against employees for exercising rights</a:t>
            </a:r>
          </a:p>
          <a:p>
            <a:r>
              <a:rPr lang="en-US" dirty="0" smtClean="0"/>
              <a:t>Unfavorable employment actions: termination, demotion, denying OT or promotion, discipline, intimidation, reassignment, reduction of pay/hours</a:t>
            </a:r>
          </a:p>
          <a:p>
            <a:r>
              <a:rPr lang="en-US" dirty="0" smtClean="0"/>
              <a:t>Potential outcomes:</a:t>
            </a:r>
          </a:p>
          <a:p>
            <a:pPr lvl="1"/>
            <a:r>
              <a:rPr lang="en-US" dirty="0" smtClean="0"/>
              <a:t>Reinstatement</a:t>
            </a:r>
          </a:p>
          <a:p>
            <a:pPr lvl="1"/>
            <a:r>
              <a:rPr lang="en-US" dirty="0" smtClean="0"/>
              <a:t>Payment of Back Pay with Interest</a:t>
            </a:r>
          </a:p>
          <a:p>
            <a:pPr lvl="1"/>
            <a:r>
              <a:rPr lang="en-US" dirty="0" smtClean="0"/>
              <a:t>Compensation for Expenses the Employee Incurred as a result of Retaliation</a:t>
            </a:r>
          </a:p>
          <a:p>
            <a:pPr lvl="1"/>
            <a:r>
              <a:rPr lang="en-US" dirty="0" smtClean="0"/>
              <a:t>Emotional Distress Damages</a:t>
            </a:r>
          </a:p>
          <a:p>
            <a:pPr lvl="1"/>
            <a:r>
              <a:rPr lang="en-US" dirty="0" smtClean="0"/>
              <a:t>Punitive Damages</a:t>
            </a:r>
          </a:p>
          <a:p>
            <a:r>
              <a:rPr lang="en-US" dirty="0" smtClean="0"/>
              <a:t>Department of Labor can impose judgment even if the OSHA complaint is unfounded</a:t>
            </a:r>
            <a:endParaRPr lang="en-US" dirty="0"/>
          </a:p>
        </p:txBody>
      </p:sp>
    </p:spTree>
    <p:extLst>
      <p:ext uri="{BB962C8B-B14F-4D97-AF65-F5344CB8AC3E}">
        <p14:creationId xmlns:p14="http://schemas.microsoft.com/office/powerpoint/2010/main" val="339381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Disclaimer</a:t>
            </a:r>
            <a:br>
              <a:rPr lang="en-US" dirty="0" smtClean="0"/>
            </a:br>
            <a:r>
              <a:rPr lang="en-US" dirty="0" smtClean="0"/>
              <a:t/>
            </a:r>
            <a:br>
              <a:rPr lang="en-US" dirty="0" smtClean="0"/>
            </a:br>
            <a:r>
              <a:rPr lang="en-US" sz="1800" dirty="0" smtClean="0"/>
              <a:t>This </a:t>
            </a:r>
            <a:r>
              <a:rPr lang="en-US" sz="1800" dirty="0"/>
              <a:t>presentation is for general informational purposes only and is not legal advice. It is not designed to be comprehensive and it may not apply to your particular facts and circumstances. Consult as needed with your </a:t>
            </a:r>
            <a:r>
              <a:rPr lang="en-US" sz="1800" dirty="0" smtClean="0"/>
              <a:t>attorney </a:t>
            </a:r>
            <a:r>
              <a:rPr lang="en-US" sz="1800" dirty="0"/>
              <a:t>or other professional advisor</a:t>
            </a:r>
            <a:r>
              <a:rPr lang="en-US" sz="1800" dirty="0" smtClean="0"/>
              <a:t>.  </a:t>
            </a:r>
            <a:r>
              <a:rPr lang="en-US" dirty="0" smtClean="0"/>
              <a:t/>
            </a:r>
            <a:br>
              <a:rPr lang="en-US" dirty="0" smtClean="0"/>
            </a:br>
            <a:r>
              <a:rPr lang="en-US" sz="1200" dirty="0" smtClean="0"/>
              <a:t/>
            </a:r>
            <a:br>
              <a:rPr lang="en-US" sz="1200" dirty="0" smtClean="0"/>
            </a:br>
            <a:endParaRPr lang="en-US" sz="1200" dirty="0"/>
          </a:p>
        </p:txBody>
      </p:sp>
    </p:spTree>
    <p:extLst>
      <p:ext uri="{BB962C8B-B14F-4D97-AF65-F5344CB8AC3E}">
        <p14:creationId xmlns:p14="http://schemas.microsoft.com/office/powerpoint/2010/main" val="2245745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20</a:t>
            </a:fld>
            <a:endParaRPr lang="en-US" dirty="0"/>
          </a:p>
        </p:txBody>
      </p:sp>
      <p:sp>
        <p:nvSpPr>
          <p:cNvPr id="3" name="Title 2"/>
          <p:cNvSpPr>
            <a:spLocks noGrp="1"/>
          </p:cNvSpPr>
          <p:nvPr>
            <p:ph type="title"/>
          </p:nvPr>
        </p:nvSpPr>
        <p:spPr/>
        <p:txBody>
          <a:bodyPr/>
          <a:lstStyle/>
          <a:p>
            <a:r>
              <a:rPr lang="en-US" dirty="0" smtClean="0"/>
              <a:t>Termination – FCA Retaliation</a:t>
            </a:r>
            <a:endParaRPr lang="en-US" dirty="0"/>
          </a:p>
        </p:txBody>
      </p:sp>
      <p:sp>
        <p:nvSpPr>
          <p:cNvPr id="4" name="Text Placeholder 3"/>
          <p:cNvSpPr>
            <a:spLocks noGrp="1"/>
          </p:cNvSpPr>
          <p:nvPr>
            <p:ph type="body" sz="quarter" idx="12"/>
          </p:nvPr>
        </p:nvSpPr>
        <p:spPr/>
        <p:txBody>
          <a:bodyPr/>
          <a:lstStyle/>
          <a:p>
            <a:r>
              <a:rPr lang="en-US" dirty="0" smtClean="0"/>
              <a:t>State and federal false claims laws – both provide for retaliation claims</a:t>
            </a:r>
          </a:p>
          <a:p>
            <a:r>
              <a:rPr lang="en-US" dirty="0" smtClean="0"/>
              <a:t>31 U.S.C. § 3730: Relief for “lawful acts done by the employee, contractor, agent or others … to stop one or more violations”</a:t>
            </a:r>
          </a:p>
          <a:p>
            <a:r>
              <a:rPr lang="en-US" i="1" dirty="0" smtClean="0"/>
              <a:t>Qui Tam</a:t>
            </a:r>
            <a:r>
              <a:rPr lang="en-US" dirty="0" smtClean="0"/>
              <a:t> lawsuit</a:t>
            </a:r>
          </a:p>
          <a:p>
            <a:pPr lvl="1"/>
            <a:r>
              <a:rPr lang="en-US" dirty="0" smtClean="0"/>
              <a:t>Nearly always includes retaliation claim when filed by </a:t>
            </a:r>
            <a:r>
              <a:rPr lang="en-US" smtClean="0"/>
              <a:t>former employee</a:t>
            </a:r>
            <a:endParaRPr lang="en-US" dirty="0" smtClean="0"/>
          </a:p>
          <a:p>
            <a:r>
              <a:rPr lang="en-US" dirty="0" smtClean="0"/>
              <a:t>Potential outcomes:</a:t>
            </a:r>
          </a:p>
          <a:p>
            <a:pPr lvl="1"/>
            <a:r>
              <a:rPr lang="en-US" dirty="0" smtClean="0"/>
              <a:t>Reinstatement</a:t>
            </a:r>
          </a:p>
          <a:p>
            <a:pPr lvl="1"/>
            <a:r>
              <a:rPr lang="en-US" dirty="0" smtClean="0"/>
              <a:t>Double back pay</a:t>
            </a:r>
          </a:p>
          <a:p>
            <a:pPr lvl="1"/>
            <a:r>
              <a:rPr lang="en-US" dirty="0" smtClean="0"/>
              <a:t>Special damages</a:t>
            </a:r>
          </a:p>
          <a:p>
            <a:pPr lvl="1"/>
            <a:r>
              <a:rPr lang="en-US" dirty="0" smtClean="0"/>
              <a:t>Whistleblower damages</a:t>
            </a:r>
            <a:endParaRPr lang="en-US" dirty="0"/>
          </a:p>
        </p:txBody>
      </p:sp>
    </p:spTree>
    <p:extLst>
      <p:ext uri="{BB962C8B-B14F-4D97-AF65-F5344CB8AC3E}">
        <p14:creationId xmlns:p14="http://schemas.microsoft.com/office/powerpoint/2010/main" val="2320160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21</a:t>
            </a:fld>
            <a:endParaRPr lang="en-US" dirty="0"/>
          </a:p>
        </p:txBody>
      </p:sp>
      <p:sp>
        <p:nvSpPr>
          <p:cNvPr id="3" name="Title 2"/>
          <p:cNvSpPr>
            <a:spLocks noGrp="1"/>
          </p:cNvSpPr>
          <p:nvPr>
            <p:ph type="title"/>
          </p:nvPr>
        </p:nvSpPr>
        <p:spPr/>
        <p:txBody>
          <a:bodyPr/>
          <a:lstStyle/>
          <a:p>
            <a:pPr algn="ctr"/>
            <a:r>
              <a:rPr lang="en-US" dirty="0" smtClean="0"/>
              <a:t>Colorado Healthcare </a:t>
            </a:r>
            <a:br>
              <a:rPr lang="en-US" dirty="0" smtClean="0"/>
            </a:br>
            <a:r>
              <a:rPr lang="en-US" dirty="0" smtClean="0"/>
              <a:t>Workers Retaliation Act</a:t>
            </a:r>
            <a:endParaRPr lang="en-US" dirty="0"/>
          </a:p>
        </p:txBody>
      </p:sp>
      <p:sp>
        <p:nvSpPr>
          <p:cNvPr id="4" name="Text Placeholder 3"/>
          <p:cNvSpPr>
            <a:spLocks noGrp="1"/>
          </p:cNvSpPr>
          <p:nvPr>
            <p:ph type="body" sz="quarter" idx="12"/>
          </p:nvPr>
        </p:nvSpPr>
        <p:spPr>
          <a:xfrm>
            <a:off x="1279525" y="1268083"/>
            <a:ext cx="7498079" cy="4942217"/>
          </a:xfrm>
        </p:spPr>
        <p:txBody>
          <a:bodyPr/>
          <a:lstStyle/>
          <a:p>
            <a:r>
              <a:rPr lang="en-US" dirty="0" smtClean="0"/>
              <a:t>Providers shall not take disciplinary action against an employee in retaliation for making a good faith report or disclosure.</a:t>
            </a:r>
          </a:p>
          <a:p>
            <a:r>
              <a:rPr lang="en-US" dirty="0" smtClean="0"/>
              <a:t>Does not apply to workers who disclose information:</a:t>
            </a:r>
          </a:p>
          <a:p>
            <a:pPr marL="569912" lvl="1" indent="-342900">
              <a:buFont typeface="+mj-lt"/>
              <a:buAutoNum type="arabicPeriod"/>
            </a:pPr>
            <a:r>
              <a:rPr lang="en-US" dirty="0" smtClean="0"/>
              <a:t>Knows to be false;</a:t>
            </a:r>
          </a:p>
          <a:p>
            <a:pPr marL="569912" lvl="1" indent="-342900">
              <a:buFont typeface="+mj-lt"/>
              <a:buAutoNum type="arabicPeriod"/>
            </a:pPr>
            <a:r>
              <a:rPr lang="en-US" dirty="0" smtClean="0"/>
              <a:t>Discloses information with disregard to the truth or falsity; or</a:t>
            </a:r>
          </a:p>
          <a:p>
            <a:pPr marL="569912" lvl="1" indent="-342900">
              <a:buFont typeface="+mj-lt"/>
              <a:buAutoNum type="arabicPeriod"/>
            </a:pPr>
            <a:r>
              <a:rPr lang="en-US" dirty="0" smtClean="0"/>
              <a:t>Discloses information without fully complying with reporting procedures.</a:t>
            </a:r>
          </a:p>
          <a:p>
            <a:r>
              <a:rPr lang="en-US" dirty="0" smtClean="0"/>
              <a:t>Providers can still take disciplinary action for other reasons.</a:t>
            </a:r>
            <a:endParaRPr lang="en-US" dirty="0"/>
          </a:p>
        </p:txBody>
      </p:sp>
      <p:pic>
        <p:nvPicPr>
          <p:cNvPr id="5" name="Picture 4" descr="A whistleblower challenges NOAA’s climate data - Fabius Maximus websi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427" y="4444042"/>
            <a:ext cx="5821752" cy="1940584"/>
          </a:xfrm>
          <a:prstGeom prst="rect">
            <a:avLst/>
          </a:prstGeom>
        </p:spPr>
      </p:pic>
    </p:spTree>
    <p:extLst>
      <p:ext uri="{BB962C8B-B14F-4D97-AF65-F5344CB8AC3E}">
        <p14:creationId xmlns:p14="http://schemas.microsoft.com/office/powerpoint/2010/main" val="408612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22</a:t>
            </a:fld>
            <a:endParaRPr lang="en-US" dirty="0"/>
          </a:p>
        </p:txBody>
      </p:sp>
      <p:sp>
        <p:nvSpPr>
          <p:cNvPr id="3" name="Title 2"/>
          <p:cNvSpPr>
            <a:spLocks noGrp="1"/>
          </p:cNvSpPr>
          <p:nvPr>
            <p:ph type="title"/>
          </p:nvPr>
        </p:nvSpPr>
        <p:spPr/>
        <p:txBody>
          <a:bodyPr/>
          <a:lstStyle/>
          <a:p>
            <a:r>
              <a:rPr lang="en-US" dirty="0" smtClean="0"/>
              <a:t>Tricky Termination</a:t>
            </a:r>
            <a:endParaRPr lang="en-US" dirty="0"/>
          </a:p>
        </p:txBody>
      </p:sp>
      <p:sp>
        <p:nvSpPr>
          <p:cNvPr id="4" name="Text Placeholder 3"/>
          <p:cNvSpPr>
            <a:spLocks noGrp="1"/>
          </p:cNvSpPr>
          <p:nvPr>
            <p:ph type="body" sz="quarter" idx="12"/>
          </p:nvPr>
        </p:nvSpPr>
        <p:spPr/>
        <p:txBody>
          <a:bodyPr/>
          <a:lstStyle/>
          <a:p>
            <a:r>
              <a:rPr lang="en-US" dirty="0" smtClean="0"/>
              <a:t>Requests for Reasonable Accommodation</a:t>
            </a:r>
          </a:p>
          <a:p>
            <a:r>
              <a:rPr lang="en-US" dirty="0" smtClean="0"/>
              <a:t>Performance Improvement and Disciplinary Actions</a:t>
            </a:r>
          </a:p>
          <a:p>
            <a:r>
              <a:rPr lang="en-US" dirty="0" smtClean="0"/>
              <a:t>Inability to Perform Essential Functions</a:t>
            </a:r>
          </a:p>
          <a:p>
            <a:r>
              <a:rPr lang="en-US" dirty="0" smtClean="0"/>
              <a:t>Severance Agreements &amp; Non-Disparagement Clauses</a:t>
            </a:r>
          </a:p>
          <a:p>
            <a:pPr lvl="1"/>
            <a:r>
              <a:rPr lang="en-US" sz="1200" dirty="0" smtClean="0"/>
              <a:t>[Former </a:t>
            </a:r>
            <a:r>
              <a:rPr lang="en-US" sz="1200" dirty="0" err="1" smtClean="0"/>
              <a:t>e’ee</a:t>
            </a:r>
            <a:r>
              <a:rPr lang="en-US" sz="1200" dirty="0" smtClean="0"/>
              <a:t>] agrees </a:t>
            </a:r>
            <a:r>
              <a:rPr lang="en-US" sz="1200" dirty="0"/>
              <a:t>that she shall not make any false or defamatory statements, verbal or written </a:t>
            </a:r>
            <a:r>
              <a:rPr lang="en-US" sz="1200" dirty="0" smtClean="0"/>
              <a:t>about Facility. </a:t>
            </a:r>
            <a:r>
              <a:rPr lang="en-US" sz="1200" dirty="0"/>
              <a:t>This includes, but is not limited to, comments or statements about Facility</a:t>
            </a:r>
            <a:r>
              <a:rPr lang="en-US" sz="1200" dirty="0" smtClean="0"/>
              <a:t>’s </a:t>
            </a:r>
            <a:r>
              <a:rPr lang="en-US" sz="1200" dirty="0"/>
              <a:t>former or current employees, shareholders, officers, directors, representatives, or board </a:t>
            </a:r>
            <a:r>
              <a:rPr lang="en-US" sz="1200" dirty="0" smtClean="0"/>
              <a:t>members….</a:t>
            </a:r>
          </a:p>
          <a:p>
            <a:pPr lvl="1"/>
            <a:r>
              <a:rPr lang="en-US" sz="1200" dirty="0"/>
              <a:t>It is expressly understood and agreed that this non-disparagement provision is an essential provision of this Agreement, and includes comments or statements made to current or former </a:t>
            </a:r>
            <a:r>
              <a:rPr lang="en-US" sz="1200" dirty="0" smtClean="0"/>
              <a:t>Facility affiliate </a:t>
            </a:r>
            <a:r>
              <a:rPr lang="en-US" sz="1200" dirty="0"/>
              <a:t>employees, contractors, clients, and customers.  The Parties agree that failure to comply with section IV(H) shall be deemed a material breach of the Agreement and the prevailing party shall be entitled to damages and attorney's fees in enforcing this </a:t>
            </a:r>
            <a:r>
              <a:rPr lang="en-US" sz="1200" dirty="0" smtClean="0"/>
              <a:t>provision….</a:t>
            </a:r>
          </a:p>
          <a:p>
            <a:pPr lvl="1"/>
            <a:r>
              <a:rPr lang="en-US" sz="1200" dirty="0"/>
              <a:t>The Parties agree that this non-disparagement provision is not intended to waive any claims or rights that cannot be waived as a matter of law.  Nothing herein prohibits </a:t>
            </a:r>
            <a:r>
              <a:rPr lang="en-US" sz="1200" dirty="0" smtClean="0"/>
              <a:t>[Former </a:t>
            </a:r>
            <a:r>
              <a:rPr lang="en-US" sz="1200" dirty="0" err="1" smtClean="0"/>
              <a:t>e’ee</a:t>
            </a:r>
            <a:r>
              <a:rPr lang="en-US" sz="1200" dirty="0" smtClean="0"/>
              <a:t>] </a:t>
            </a:r>
            <a:r>
              <a:rPr lang="en-US" sz="1200" dirty="0"/>
              <a:t>from filing a charge with or participating in any investigation undertaken by a government agency, except that [Former </a:t>
            </a:r>
            <a:r>
              <a:rPr lang="en-US" sz="1200" dirty="0" err="1"/>
              <a:t>e’ee</a:t>
            </a:r>
            <a:r>
              <a:rPr lang="en-US" sz="1200" dirty="0"/>
              <a:t>] </a:t>
            </a:r>
            <a:r>
              <a:rPr lang="en-US" sz="1200" dirty="0" smtClean="0"/>
              <a:t>hereby </a:t>
            </a:r>
            <a:r>
              <a:rPr lang="en-US" sz="1200" dirty="0"/>
              <a:t>waives any rights to recover any money in connection with such a charge or investigation with respect to released claims, whether filed by [Former </a:t>
            </a:r>
            <a:r>
              <a:rPr lang="en-US" sz="1200" dirty="0" err="1"/>
              <a:t>e’ee</a:t>
            </a:r>
            <a:r>
              <a:rPr lang="en-US" sz="1200" dirty="0"/>
              <a:t>]</a:t>
            </a:r>
            <a:r>
              <a:rPr lang="en-US" sz="1200" dirty="0" smtClean="0"/>
              <a:t> </a:t>
            </a:r>
            <a:r>
              <a:rPr lang="en-US" sz="1200" dirty="0"/>
              <a:t>or on his behalf by another person or entity.  </a:t>
            </a:r>
            <a:r>
              <a:rPr lang="en-US" sz="1200" dirty="0">
                <a:solidFill>
                  <a:srgbClr val="C00000"/>
                </a:solidFill>
              </a:rPr>
              <a:t>Moreover, nothing in this Agreement prevents [Former </a:t>
            </a:r>
            <a:r>
              <a:rPr lang="en-US" sz="1200" dirty="0" err="1">
                <a:solidFill>
                  <a:srgbClr val="C00000"/>
                </a:solidFill>
              </a:rPr>
              <a:t>e’ee</a:t>
            </a:r>
            <a:r>
              <a:rPr lang="en-US" sz="1200" dirty="0">
                <a:solidFill>
                  <a:srgbClr val="C00000"/>
                </a:solidFill>
              </a:rPr>
              <a:t>]</a:t>
            </a:r>
            <a:r>
              <a:rPr lang="en-US" sz="1200" dirty="0" smtClean="0">
                <a:solidFill>
                  <a:srgbClr val="C00000"/>
                </a:solidFill>
              </a:rPr>
              <a:t> </a:t>
            </a:r>
            <a:r>
              <a:rPr lang="en-US" sz="1200" dirty="0">
                <a:solidFill>
                  <a:srgbClr val="C00000"/>
                </a:solidFill>
              </a:rPr>
              <a:t>from discussing or disclosing information about unlawful acts in the workplace, such as harassment or discrimination or any other conduct deemed unlawful pursuant to state or federal law. In addition, nothing in this Agreement prevents [Former </a:t>
            </a:r>
            <a:r>
              <a:rPr lang="en-US" sz="1200" dirty="0" err="1">
                <a:solidFill>
                  <a:srgbClr val="C00000"/>
                </a:solidFill>
              </a:rPr>
              <a:t>e’ee</a:t>
            </a:r>
            <a:r>
              <a:rPr lang="en-US" sz="1200" dirty="0">
                <a:solidFill>
                  <a:srgbClr val="C00000"/>
                </a:solidFill>
              </a:rPr>
              <a:t>]</a:t>
            </a:r>
            <a:r>
              <a:rPr lang="en-US" sz="1200" dirty="0" smtClean="0">
                <a:solidFill>
                  <a:srgbClr val="C00000"/>
                </a:solidFill>
              </a:rPr>
              <a:t> </a:t>
            </a:r>
            <a:r>
              <a:rPr lang="en-US" sz="1200" dirty="0">
                <a:solidFill>
                  <a:srgbClr val="C00000"/>
                </a:solidFill>
              </a:rPr>
              <a:t>engaging in protected activity under Section 7 of the National Labor Relations Act, or federal securities laws, including the Dodd-Frank </a:t>
            </a:r>
            <a:r>
              <a:rPr lang="en-US" sz="1200" dirty="0" smtClean="0">
                <a:solidFill>
                  <a:srgbClr val="C00000"/>
                </a:solidFill>
              </a:rPr>
              <a:t>Act.</a:t>
            </a:r>
            <a:r>
              <a:rPr lang="en-US" sz="1200" dirty="0" smtClean="0"/>
              <a:t> </a:t>
            </a:r>
          </a:p>
        </p:txBody>
      </p:sp>
      <p:pic>
        <p:nvPicPr>
          <p:cNvPr id="5" name="Picture 4" descr="Red Flags | A Church for Starving Artis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6241" y="122602"/>
            <a:ext cx="2242748" cy="1746480"/>
          </a:xfrm>
          <a:prstGeom prst="rect">
            <a:avLst/>
          </a:prstGeom>
        </p:spPr>
      </p:pic>
    </p:spTree>
    <p:extLst>
      <p:ext uri="{BB962C8B-B14F-4D97-AF65-F5344CB8AC3E}">
        <p14:creationId xmlns:p14="http://schemas.microsoft.com/office/powerpoint/2010/main" val="4268834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23</a:t>
            </a:fld>
            <a:endParaRPr lang="en-US" dirty="0"/>
          </a:p>
        </p:txBody>
      </p:sp>
      <p:sp>
        <p:nvSpPr>
          <p:cNvPr id="3" name="Title 2"/>
          <p:cNvSpPr>
            <a:spLocks noGrp="1"/>
          </p:cNvSpPr>
          <p:nvPr>
            <p:ph type="title"/>
          </p:nvPr>
        </p:nvSpPr>
        <p:spPr>
          <a:xfrm>
            <a:off x="1280160" y="274320"/>
            <a:ext cx="7498079" cy="889462"/>
          </a:xfrm>
        </p:spPr>
        <p:txBody>
          <a:bodyPr/>
          <a:lstStyle/>
          <a:p>
            <a:r>
              <a:rPr lang="en-US" dirty="0" smtClean="0"/>
              <a:t>Recommendations for Litigation-Related Investigations and Discovery</a:t>
            </a:r>
            <a:endParaRPr lang="en-US" dirty="0"/>
          </a:p>
        </p:txBody>
      </p:sp>
      <p:sp>
        <p:nvSpPr>
          <p:cNvPr id="4" name="Text Placeholder 3"/>
          <p:cNvSpPr>
            <a:spLocks noGrp="1"/>
          </p:cNvSpPr>
          <p:nvPr>
            <p:ph type="body" sz="quarter" idx="12"/>
          </p:nvPr>
        </p:nvSpPr>
        <p:spPr>
          <a:xfrm>
            <a:off x="1279525" y="1357745"/>
            <a:ext cx="7498079" cy="5070764"/>
          </a:xfrm>
        </p:spPr>
        <p:txBody>
          <a:bodyPr/>
          <a:lstStyle/>
          <a:p>
            <a:r>
              <a:rPr lang="en-US" sz="2400" dirty="0" smtClean="0"/>
              <a:t>Early engagement of defense counsel</a:t>
            </a:r>
          </a:p>
          <a:p>
            <a:pPr lvl="1"/>
            <a:r>
              <a:rPr lang="en-US" sz="2400" dirty="0" smtClean="0"/>
              <a:t>Records request</a:t>
            </a:r>
          </a:p>
          <a:p>
            <a:pPr lvl="1"/>
            <a:r>
              <a:rPr lang="en-US" sz="2400" dirty="0" smtClean="0"/>
              <a:t>Notice of Intent/Notice of Claim</a:t>
            </a:r>
          </a:p>
          <a:p>
            <a:r>
              <a:rPr lang="en-US" sz="2400" dirty="0" smtClean="0"/>
              <a:t>Early engagement with employees</a:t>
            </a:r>
          </a:p>
          <a:p>
            <a:pPr lvl="1"/>
            <a:r>
              <a:rPr lang="en-US" sz="2400" dirty="0" smtClean="0"/>
              <a:t>Employee interviews with assistance of legal counsel</a:t>
            </a:r>
          </a:p>
          <a:p>
            <a:pPr lvl="1"/>
            <a:r>
              <a:rPr lang="en-US" sz="2400" dirty="0" smtClean="0"/>
              <a:t>Avoid creating evidence</a:t>
            </a:r>
          </a:p>
          <a:p>
            <a:r>
              <a:rPr lang="en-US" sz="2400" dirty="0" smtClean="0"/>
              <a:t>Agency staff cooperation</a:t>
            </a:r>
          </a:p>
        </p:txBody>
      </p:sp>
    </p:spTree>
    <p:extLst>
      <p:ext uri="{BB962C8B-B14F-4D97-AF65-F5344CB8AC3E}">
        <p14:creationId xmlns:p14="http://schemas.microsoft.com/office/powerpoint/2010/main" val="2981161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24</a:t>
            </a:fld>
            <a:endParaRPr lang="en-US" dirty="0"/>
          </a:p>
        </p:txBody>
      </p:sp>
      <p:sp>
        <p:nvSpPr>
          <p:cNvPr id="3" name="Title 2"/>
          <p:cNvSpPr>
            <a:spLocks noGrp="1"/>
          </p:cNvSpPr>
          <p:nvPr>
            <p:ph type="title"/>
          </p:nvPr>
        </p:nvSpPr>
        <p:spPr>
          <a:xfrm>
            <a:off x="1280160" y="274320"/>
            <a:ext cx="7498079" cy="843280"/>
          </a:xfrm>
        </p:spPr>
        <p:txBody>
          <a:bodyPr/>
          <a:lstStyle/>
          <a:p>
            <a:r>
              <a:rPr lang="en-US" dirty="0" smtClean="0"/>
              <a:t>Recommendations for Litigation-Related Investigation and Discovery</a:t>
            </a:r>
            <a:endParaRPr lang="en-US" dirty="0"/>
          </a:p>
        </p:txBody>
      </p:sp>
      <p:sp>
        <p:nvSpPr>
          <p:cNvPr id="4" name="Text Placeholder 3"/>
          <p:cNvSpPr>
            <a:spLocks noGrp="1"/>
          </p:cNvSpPr>
          <p:nvPr>
            <p:ph type="body" sz="quarter" idx="12"/>
          </p:nvPr>
        </p:nvSpPr>
        <p:spPr>
          <a:xfrm>
            <a:off x="1279525" y="1256145"/>
            <a:ext cx="7498079" cy="4954155"/>
          </a:xfrm>
        </p:spPr>
        <p:txBody>
          <a:bodyPr/>
          <a:lstStyle/>
          <a:p>
            <a:r>
              <a:rPr lang="en-US" sz="2400" dirty="0"/>
              <a:t>Thorough production of documents to legal counsel</a:t>
            </a:r>
          </a:p>
          <a:p>
            <a:pPr lvl="3"/>
            <a:r>
              <a:rPr lang="en-US" sz="2400" dirty="0"/>
              <a:t>EMR and paper </a:t>
            </a:r>
            <a:r>
              <a:rPr lang="en-US" sz="2400" dirty="0" smtClean="0"/>
              <a:t>files</a:t>
            </a:r>
          </a:p>
          <a:p>
            <a:r>
              <a:rPr lang="en-US" sz="2400" dirty="0" smtClean="0"/>
              <a:t>Completeness </a:t>
            </a:r>
            <a:r>
              <a:rPr lang="en-US" sz="2400" dirty="0"/>
              <a:t>in employee records</a:t>
            </a:r>
          </a:p>
          <a:p>
            <a:r>
              <a:rPr lang="en-US" sz="2400" dirty="0"/>
              <a:t>Early engagement of </a:t>
            </a:r>
            <a:r>
              <a:rPr lang="en-US" sz="2400" dirty="0" smtClean="0"/>
              <a:t>experts</a:t>
            </a:r>
          </a:p>
          <a:p>
            <a:r>
              <a:rPr lang="en-US" sz="2400" dirty="0" smtClean="0"/>
              <a:t>Written discovery and depositions</a:t>
            </a:r>
            <a:endParaRPr lang="en-US" sz="2400" dirty="0"/>
          </a:p>
          <a:p>
            <a:endParaRPr lang="en-US" dirty="0"/>
          </a:p>
        </p:txBody>
      </p:sp>
    </p:spTree>
    <p:extLst>
      <p:ext uri="{BB962C8B-B14F-4D97-AF65-F5344CB8AC3E}">
        <p14:creationId xmlns:p14="http://schemas.microsoft.com/office/powerpoint/2010/main" val="1773279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25</a:t>
            </a:fld>
            <a:endParaRPr lang="en-US" dirty="0"/>
          </a:p>
        </p:txBody>
      </p:sp>
      <p:sp>
        <p:nvSpPr>
          <p:cNvPr id="3" name="Title 2"/>
          <p:cNvSpPr>
            <a:spLocks noGrp="1"/>
          </p:cNvSpPr>
          <p:nvPr>
            <p:ph type="title"/>
          </p:nvPr>
        </p:nvSpPr>
        <p:spPr/>
        <p:txBody>
          <a:bodyPr/>
          <a:lstStyle/>
          <a:p>
            <a:r>
              <a:rPr lang="en-US" dirty="0" smtClean="0"/>
              <a:t>Recommendations for Retaliation Claims</a:t>
            </a:r>
            <a:endParaRPr lang="en-US" dirty="0"/>
          </a:p>
        </p:txBody>
      </p:sp>
      <p:sp>
        <p:nvSpPr>
          <p:cNvPr id="4" name="Text Placeholder 3"/>
          <p:cNvSpPr>
            <a:spLocks noGrp="1"/>
          </p:cNvSpPr>
          <p:nvPr>
            <p:ph type="body" sz="quarter" idx="12"/>
          </p:nvPr>
        </p:nvSpPr>
        <p:spPr/>
        <p:txBody>
          <a:bodyPr/>
          <a:lstStyle/>
          <a:p>
            <a:r>
              <a:rPr lang="en-US" sz="2400" dirty="0" smtClean="0"/>
              <a:t>Know your audience</a:t>
            </a:r>
          </a:p>
          <a:p>
            <a:r>
              <a:rPr lang="en-US" sz="2400" dirty="0" smtClean="0"/>
              <a:t>Policies and Procedures</a:t>
            </a:r>
          </a:p>
          <a:p>
            <a:r>
              <a:rPr lang="en-US" sz="2400" dirty="0" smtClean="0"/>
              <a:t>Records Retention</a:t>
            </a:r>
          </a:p>
          <a:p>
            <a:r>
              <a:rPr lang="en-US" sz="2400" dirty="0" smtClean="0"/>
              <a:t>Well documented employee complaints and facility responses</a:t>
            </a:r>
          </a:p>
          <a:p>
            <a:r>
              <a:rPr lang="en-US" sz="2400" dirty="0" smtClean="0"/>
              <a:t>Process for performance improvement</a:t>
            </a:r>
          </a:p>
          <a:p>
            <a:r>
              <a:rPr lang="en-US" sz="2400" dirty="0" smtClean="0"/>
              <a:t>Be conscientious of suspicious timelines</a:t>
            </a:r>
          </a:p>
          <a:p>
            <a:endParaRPr lang="en-US" dirty="0"/>
          </a:p>
        </p:txBody>
      </p:sp>
    </p:spTree>
    <p:extLst>
      <p:ext uri="{BB962C8B-B14F-4D97-AF65-F5344CB8AC3E}">
        <p14:creationId xmlns:p14="http://schemas.microsoft.com/office/powerpoint/2010/main" val="1998309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26</a:t>
            </a:fld>
            <a:endParaRPr lang="en-US" dirty="0"/>
          </a:p>
        </p:txBody>
      </p:sp>
      <p:sp>
        <p:nvSpPr>
          <p:cNvPr id="3" name="Title 2"/>
          <p:cNvSpPr>
            <a:spLocks noGrp="1"/>
          </p:cNvSpPr>
          <p:nvPr>
            <p:ph type="title"/>
          </p:nvPr>
        </p:nvSpPr>
        <p:spPr/>
        <p:txBody>
          <a:bodyPr/>
          <a:lstStyle/>
          <a:p>
            <a:pPr algn="ctr"/>
            <a:r>
              <a:rPr lang="en-US" dirty="0" smtClean="0"/>
              <a:t>	</a:t>
            </a:r>
            <a:r>
              <a:rPr lang="en-US" dirty="0" smtClean="0"/>
              <a:t/>
            </a:r>
            <a:br>
              <a:rPr lang="en-US" dirty="0" smtClean="0"/>
            </a:br>
            <a:r>
              <a:rPr lang="en-US" dirty="0"/>
              <a:t/>
            </a:r>
            <a:br>
              <a:rPr lang="en-US" dirty="0"/>
            </a:br>
            <a:r>
              <a:rPr lang="en-US" dirty="0" smtClean="0"/>
              <a:t>QUESTIONS</a:t>
            </a:r>
            <a:r>
              <a:rPr lang="en-US" dirty="0" smtClean="0"/>
              <a:t>??</a:t>
            </a:r>
            <a:endParaRPr lang="en-US" dirty="0"/>
          </a:p>
        </p:txBody>
      </p:sp>
      <p:sp>
        <p:nvSpPr>
          <p:cNvPr id="5" name="Rectangle 4"/>
          <p:cNvSpPr/>
          <p:nvPr/>
        </p:nvSpPr>
        <p:spPr>
          <a:xfrm>
            <a:off x="2463806" y="2320973"/>
            <a:ext cx="1955799" cy="32499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solidFill>
                <a:srgbClr val="FFFFFF"/>
              </a:solidFill>
              <a:latin typeface="Times New Roman" panose="02020603050405020304"/>
              <a:cs typeface="Times New Roman" panose="02020603050405020304" pitchFamily="18" charset="0"/>
            </a:endParaRPr>
          </a:p>
        </p:txBody>
      </p:sp>
      <p:sp>
        <p:nvSpPr>
          <p:cNvPr id="6" name="Rectangle 5"/>
          <p:cNvSpPr/>
          <p:nvPr/>
        </p:nvSpPr>
        <p:spPr>
          <a:xfrm>
            <a:off x="2493286" y="4567069"/>
            <a:ext cx="1949621" cy="784830"/>
          </a:xfrm>
          <a:prstGeom prst="rect">
            <a:avLst/>
          </a:prstGeom>
        </p:spPr>
        <p:txBody>
          <a:bodyPr wrap="square">
            <a:spAutoFit/>
          </a:bodyPr>
          <a:lstStyle/>
          <a:p>
            <a:pPr algn="ctr"/>
            <a:r>
              <a:rPr lang="en-US" sz="900" dirty="0">
                <a:solidFill>
                  <a:srgbClr val="000000">
                    <a:lumMod val="75000"/>
                    <a:lumOff val="25000"/>
                  </a:srgbClr>
                </a:solidFill>
                <a:latin typeface="Times New Roman" panose="02020603050405020304"/>
              </a:rPr>
              <a:t>Partner</a:t>
            </a:r>
          </a:p>
          <a:p>
            <a:pPr algn="ctr"/>
            <a:r>
              <a:rPr lang="en-US" sz="900" dirty="0">
                <a:solidFill>
                  <a:srgbClr val="000000">
                    <a:lumMod val="75000"/>
                    <a:lumOff val="25000"/>
                  </a:srgbClr>
                </a:solidFill>
                <a:latin typeface="Times New Roman" panose="02020603050405020304"/>
              </a:rPr>
              <a:t>Gordon Rees Scully Mansukhani</a:t>
            </a:r>
          </a:p>
          <a:p>
            <a:pPr algn="ctr"/>
            <a:r>
              <a:rPr lang="en-US" sz="900" dirty="0" smtClean="0">
                <a:solidFill>
                  <a:srgbClr val="000000">
                    <a:lumMod val="75000"/>
                    <a:lumOff val="25000"/>
                  </a:srgbClr>
                </a:solidFill>
                <a:latin typeface="Times New Roman" panose="02020603050405020304"/>
              </a:rPr>
              <a:t>pkozal@grsm.com </a:t>
            </a:r>
            <a:endParaRPr lang="en-US" sz="900" dirty="0">
              <a:solidFill>
                <a:srgbClr val="000000">
                  <a:lumMod val="75000"/>
                  <a:lumOff val="25000"/>
                </a:srgbClr>
              </a:solidFill>
              <a:latin typeface="Times New Roman" panose="02020603050405020304"/>
            </a:endParaRPr>
          </a:p>
          <a:p>
            <a:pPr algn="ctr"/>
            <a:r>
              <a:rPr lang="en-US" sz="900" dirty="0">
                <a:solidFill>
                  <a:srgbClr val="000000">
                    <a:lumMod val="75000"/>
                    <a:lumOff val="25000"/>
                  </a:srgbClr>
                </a:solidFill>
                <a:latin typeface="Times New Roman" panose="02020603050405020304"/>
              </a:rPr>
              <a:t>303-200-6888</a:t>
            </a:r>
          </a:p>
          <a:p>
            <a:pPr algn="ctr"/>
            <a:r>
              <a:rPr lang="en-US" sz="900" dirty="0">
                <a:solidFill>
                  <a:srgbClr val="000000">
                    <a:lumMod val="75000"/>
                    <a:lumOff val="25000"/>
                  </a:srgbClr>
                </a:solidFill>
                <a:latin typeface="Times New Roman" panose="02020603050405020304"/>
              </a:rPr>
              <a:t>Denver, Colorado</a:t>
            </a:r>
          </a:p>
        </p:txBody>
      </p:sp>
      <p:pic>
        <p:nvPicPr>
          <p:cNvPr id="7" name="Picture Placeholder 4"/>
          <p:cNvPicPr>
            <a:picLocks noChangeAspect="1"/>
          </p:cNvPicPr>
          <p:nvPr/>
        </p:nvPicPr>
        <p:blipFill>
          <a:blip r:embed="rId2"/>
          <a:srcRect t="1952" b="1952"/>
          <a:stretch>
            <a:fillRect/>
          </a:stretch>
        </p:blipFill>
        <p:spPr>
          <a:xfrm>
            <a:off x="2812353" y="2320973"/>
            <a:ext cx="1311488" cy="1748651"/>
          </a:xfrm>
          <a:prstGeom prst="rect">
            <a:avLst/>
          </a:prstGeom>
        </p:spPr>
      </p:pic>
      <p:sp>
        <p:nvSpPr>
          <p:cNvPr id="8" name="Rectangle 7"/>
          <p:cNvSpPr/>
          <p:nvPr/>
        </p:nvSpPr>
        <p:spPr>
          <a:xfrm>
            <a:off x="2521819" y="4275061"/>
            <a:ext cx="1752364" cy="215444"/>
          </a:xfrm>
          <a:prstGeom prst="rect">
            <a:avLst/>
          </a:prstGeom>
        </p:spPr>
        <p:txBody>
          <a:bodyPr wrap="square" lIns="0" tIns="0" rIns="0" bIns="0" anchor="ctr">
            <a:spAutoFit/>
          </a:bodyPr>
          <a:lstStyle/>
          <a:p>
            <a:pPr algn="ctr"/>
            <a:r>
              <a:rPr lang="en-US" altLang="en-US" sz="1400" dirty="0">
                <a:solidFill>
                  <a:schemeClr val="tx2"/>
                </a:solidFill>
                <a:latin typeface="Times New Roman" panose="02020603050405020304"/>
              </a:rPr>
              <a:t>Peggy E. </a:t>
            </a:r>
            <a:r>
              <a:rPr lang="en-US" altLang="en-US" sz="1400" dirty="0" smtClean="0">
                <a:solidFill>
                  <a:schemeClr val="tx2"/>
                </a:solidFill>
                <a:latin typeface="Times New Roman" panose="02020603050405020304"/>
              </a:rPr>
              <a:t>Kozal</a:t>
            </a:r>
            <a:r>
              <a:rPr lang="en-US" altLang="en-US" sz="1400" dirty="0" smtClean="0">
                <a:solidFill>
                  <a:srgbClr val="D9CD45"/>
                </a:solidFill>
                <a:latin typeface="Times New Roman" panose="02020603050405020304"/>
              </a:rPr>
              <a:t> </a:t>
            </a:r>
            <a:endParaRPr lang="en-US" altLang="en-US" sz="1400" dirty="0">
              <a:solidFill>
                <a:srgbClr val="D9CD45"/>
              </a:solidFill>
              <a:latin typeface="Times New Roman" panose="02020603050405020304"/>
            </a:endParaRPr>
          </a:p>
        </p:txBody>
      </p:sp>
      <p:sp>
        <p:nvSpPr>
          <p:cNvPr id="11" name="Rectangle 10"/>
          <p:cNvSpPr/>
          <p:nvPr/>
        </p:nvSpPr>
        <p:spPr>
          <a:xfrm>
            <a:off x="5410102" y="2290134"/>
            <a:ext cx="1955799" cy="32499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solidFill>
                <a:srgbClr val="FFFFFF"/>
              </a:solidFill>
              <a:latin typeface="Times New Roman" panose="02020603050405020304"/>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5663411" y="2290134"/>
            <a:ext cx="1379359" cy="1608870"/>
          </a:xfrm>
          <a:prstGeom prst="rect">
            <a:avLst/>
          </a:prstGeom>
        </p:spPr>
      </p:pic>
      <p:pic>
        <p:nvPicPr>
          <p:cNvPr id="4" name="Picture 3"/>
          <p:cNvPicPr>
            <a:picLocks noChangeAspect="1"/>
          </p:cNvPicPr>
          <p:nvPr/>
        </p:nvPicPr>
        <p:blipFill>
          <a:blip r:embed="rId4"/>
          <a:stretch>
            <a:fillRect/>
          </a:stretch>
        </p:blipFill>
        <p:spPr>
          <a:xfrm>
            <a:off x="5386800" y="4490505"/>
            <a:ext cx="1908213" cy="804742"/>
          </a:xfrm>
          <a:prstGeom prst="rect">
            <a:avLst/>
          </a:prstGeom>
        </p:spPr>
      </p:pic>
      <p:sp>
        <p:nvSpPr>
          <p:cNvPr id="19" name="TextBox 18"/>
          <p:cNvSpPr txBox="1"/>
          <p:nvPr/>
        </p:nvSpPr>
        <p:spPr>
          <a:xfrm>
            <a:off x="5433404" y="4132053"/>
            <a:ext cx="1761026" cy="292388"/>
          </a:xfrm>
          <a:prstGeom prst="rect">
            <a:avLst/>
          </a:prstGeom>
          <a:noFill/>
        </p:spPr>
        <p:txBody>
          <a:bodyPr wrap="square" rtlCol="0">
            <a:spAutoFit/>
          </a:bodyPr>
          <a:lstStyle/>
          <a:p>
            <a:pPr algn="ctr"/>
            <a:r>
              <a:rPr lang="en-US" sz="1300" dirty="0" smtClean="0">
                <a:solidFill>
                  <a:schemeClr val="tx2"/>
                </a:solidFill>
              </a:rPr>
              <a:t>Margaret Boehmer </a:t>
            </a:r>
            <a:endParaRPr lang="en-US" sz="1300" dirty="0"/>
          </a:p>
        </p:txBody>
      </p:sp>
    </p:spTree>
    <p:extLst>
      <p:ext uri="{BB962C8B-B14F-4D97-AF65-F5344CB8AC3E}">
        <p14:creationId xmlns:p14="http://schemas.microsoft.com/office/powerpoint/2010/main" val="14980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3</a:t>
            </a:fld>
            <a:endParaRPr lang="en-US" dirty="0"/>
          </a:p>
        </p:txBody>
      </p:sp>
      <p:sp>
        <p:nvSpPr>
          <p:cNvPr id="3" name="Title 2"/>
          <p:cNvSpPr>
            <a:spLocks noGrp="1"/>
          </p:cNvSpPr>
          <p:nvPr>
            <p:ph type="title"/>
          </p:nvPr>
        </p:nvSpPr>
        <p:spPr/>
        <p:txBody>
          <a:bodyPr/>
          <a:lstStyle/>
          <a:p>
            <a:r>
              <a:rPr lang="en-US" dirty="0" smtClean="0"/>
              <a:t>Employment Landscape in Long-Term Care</a:t>
            </a:r>
            <a:endParaRPr lang="en-US" dirty="0"/>
          </a:p>
        </p:txBody>
      </p:sp>
      <p:sp>
        <p:nvSpPr>
          <p:cNvPr id="4" name="Text Placeholder 3"/>
          <p:cNvSpPr>
            <a:spLocks noGrp="1"/>
          </p:cNvSpPr>
          <p:nvPr>
            <p:ph type="body" sz="quarter" idx="12"/>
          </p:nvPr>
        </p:nvSpPr>
        <p:spPr/>
        <p:txBody>
          <a:bodyPr/>
          <a:lstStyle/>
          <a:p>
            <a:r>
              <a:rPr lang="en-US" sz="2000" dirty="0" smtClean="0"/>
              <a:t>Staffing shortages</a:t>
            </a:r>
          </a:p>
          <a:p>
            <a:pPr lvl="1"/>
            <a:r>
              <a:rPr lang="en-US" sz="2000" dirty="0" smtClean="0"/>
              <a:t>LTC sector has lost more than 240,000 caregivers (15% of the workforce) since the start of the Covid-19 pandemic </a:t>
            </a:r>
          </a:p>
          <a:p>
            <a:pPr lvl="2"/>
            <a:r>
              <a:rPr lang="en-US" sz="2000" dirty="0" smtClean="0"/>
              <a:t>Highest decline in skilled nursing and residential care facilities</a:t>
            </a:r>
          </a:p>
          <a:p>
            <a:pPr lvl="2"/>
            <a:r>
              <a:rPr lang="en-US" sz="2000" dirty="0" smtClean="0"/>
              <a:t>Worse than any other health care sector</a:t>
            </a:r>
          </a:p>
          <a:p>
            <a:pPr lvl="1"/>
            <a:r>
              <a:rPr lang="en-US" sz="2000" dirty="0" smtClean="0"/>
              <a:t>Since June 2021, 48% of ALFs report their organization’s overall workforce situation has gotten “much worse”</a:t>
            </a:r>
          </a:p>
          <a:p>
            <a:pPr lvl="1"/>
            <a:r>
              <a:rPr lang="en-US" sz="2000" dirty="0" smtClean="0"/>
              <a:t>96% of ALFs are facing a staffing shortage</a:t>
            </a:r>
          </a:p>
          <a:p>
            <a:pPr lvl="1"/>
            <a:r>
              <a:rPr lang="en-US" sz="2000" dirty="0" smtClean="0"/>
              <a:t>Nearly 1/3 of assisted living providers are experiencing a high level of staffing shortages</a:t>
            </a:r>
          </a:p>
          <a:p>
            <a:pPr lvl="1"/>
            <a:r>
              <a:rPr lang="en-US" sz="2000" dirty="0" smtClean="0"/>
              <a:t>Lack of qualified candidates</a:t>
            </a:r>
          </a:p>
        </p:txBody>
      </p:sp>
    </p:spTree>
    <p:extLst>
      <p:ext uri="{BB962C8B-B14F-4D97-AF65-F5344CB8AC3E}">
        <p14:creationId xmlns:p14="http://schemas.microsoft.com/office/powerpoint/2010/main" val="4044500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4</a:t>
            </a:fld>
            <a:endParaRPr lang="en-US" dirty="0"/>
          </a:p>
        </p:txBody>
      </p:sp>
      <p:sp>
        <p:nvSpPr>
          <p:cNvPr id="3" name="Title 2"/>
          <p:cNvSpPr>
            <a:spLocks noGrp="1"/>
          </p:cNvSpPr>
          <p:nvPr>
            <p:ph type="title"/>
          </p:nvPr>
        </p:nvSpPr>
        <p:spPr/>
        <p:txBody>
          <a:bodyPr/>
          <a:lstStyle/>
          <a:p>
            <a:r>
              <a:rPr lang="en-US" dirty="0" smtClean="0"/>
              <a:t>Employment Landscape in Long Term Care</a:t>
            </a:r>
            <a:endParaRPr lang="en-US" dirty="0"/>
          </a:p>
        </p:txBody>
      </p:sp>
      <p:sp>
        <p:nvSpPr>
          <p:cNvPr id="4" name="Text Placeholder 3"/>
          <p:cNvSpPr>
            <a:spLocks noGrp="1"/>
          </p:cNvSpPr>
          <p:nvPr>
            <p:ph type="body" sz="quarter" idx="12"/>
          </p:nvPr>
        </p:nvSpPr>
        <p:spPr/>
        <p:txBody>
          <a:bodyPr/>
          <a:lstStyle/>
          <a:p>
            <a:r>
              <a:rPr lang="en-US" sz="2000" dirty="0" smtClean="0"/>
              <a:t>Top Employee Complaints</a:t>
            </a:r>
          </a:p>
          <a:p>
            <a:pPr lvl="1"/>
            <a:r>
              <a:rPr lang="en-US" sz="2000" dirty="0" smtClean="0"/>
              <a:t>Grueling </a:t>
            </a:r>
            <a:r>
              <a:rPr lang="en-US" sz="2000" dirty="0"/>
              <a:t>work environments</a:t>
            </a:r>
          </a:p>
          <a:p>
            <a:pPr lvl="1"/>
            <a:r>
              <a:rPr lang="en-US" sz="2000" dirty="0" smtClean="0"/>
              <a:t>Overtime </a:t>
            </a:r>
            <a:r>
              <a:rPr lang="en-US" sz="2000" dirty="0"/>
              <a:t>or extra shifts</a:t>
            </a:r>
          </a:p>
          <a:p>
            <a:pPr lvl="1"/>
            <a:r>
              <a:rPr lang="en-US" sz="2000" dirty="0"/>
              <a:t>High level of “burnout</a:t>
            </a:r>
            <a:r>
              <a:rPr lang="en-US" sz="2000" dirty="0" smtClean="0"/>
              <a:t>”</a:t>
            </a:r>
          </a:p>
          <a:p>
            <a:pPr lvl="1"/>
            <a:r>
              <a:rPr lang="en-US" sz="2000" dirty="0" smtClean="0"/>
              <a:t>Inconsistency with agency staffing</a:t>
            </a:r>
          </a:p>
          <a:p>
            <a:r>
              <a:rPr lang="en-US" sz="2000" dirty="0" smtClean="0"/>
              <a:t>Outcome</a:t>
            </a:r>
          </a:p>
          <a:p>
            <a:pPr lvl="1"/>
            <a:r>
              <a:rPr lang="en-US" sz="2000" dirty="0" smtClean="0"/>
              <a:t>61% of nursing homes have limited new admissions due to staffing shortages</a:t>
            </a:r>
          </a:p>
          <a:p>
            <a:pPr lvl="1"/>
            <a:r>
              <a:rPr lang="en-US" sz="2000" dirty="0" smtClean="0"/>
              <a:t>73% of facilities have expressed concern that they will be forced to close over staffing shortages</a:t>
            </a:r>
            <a:endParaRPr lang="en-US" sz="2000" dirty="0"/>
          </a:p>
          <a:p>
            <a:endParaRPr lang="en-US" dirty="0"/>
          </a:p>
        </p:txBody>
      </p:sp>
    </p:spTree>
    <p:extLst>
      <p:ext uri="{BB962C8B-B14F-4D97-AF65-F5344CB8AC3E}">
        <p14:creationId xmlns:p14="http://schemas.microsoft.com/office/powerpoint/2010/main" val="1258975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5</a:t>
            </a:fld>
            <a:endParaRPr lang="en-US" dirty="0"/>
          </a:p>
        </p:txBody>
      </p:sp>
      <p:sp>
        <p:nvSpPr>
          <p:cNvPr id="3" name="Title 2"/>
          <p:cNvSpPr>
            <a:spLocks noGrp="1"/>
          </p:cNvSpPr>
          <p:nvPr>
            <p:ph type="title"/>
          </p:nvPr>
        </p:nvSpPr>
        <p:spPr/>
        <p:txBody>
          <a:bodyPr/>
          <a:lstStyle/>
          <a:p>
            <a:r>
              <a:rPr lang="en-US" dirty="0" smtClean="0"/>
              <a:t>Minimum Staffing Levels</a:t>
            </a:r>
            <a:endParaRPr lang="en-US" dirty="0"/>
          </a:p>
        </p:txBody>
      </p:sp>
      <p:sp>
        <p:nvSpPr>
          <p:cNvPr id="4" name="Text Placeholder 3"/>
          <p:cNvSpPr>
            <a:spLocks noGrp="1"/>
          </p:cNvSpPr>
          <p:nvPr>
            <p:ph type="body" sz="quarter" idx="12"/>
          </p:nvPr>
        </p:nvSpPr>
        <p:spPr/>
        <p:txBody>
          <a:bodyPr/>
          <a:lstStyle/>
          <a:p>
            <a:r>
              <a:rPr lang="en-US" dirty="0" smtClean="0"/>
              <a:t>Federal</a:t>
            </a:r>
          </a:p>
          <a:p>
            <a:pPr lvl="1"/>
            <a:r>
              <a:rPr lang="en-US" dirty="0" smtClean="0"/>
              <a:t>February 2022: Biden Administration announces reforms aimed to improve the safety and quality of nursing home care</a:t>
            </a:r>
          </a:p>
          <a:p>
            <a:pPr lvl="2"/>
            <a:r>
              <a:rPr lang="en-US" dirty="0" smtClean="0"/>
              <a:t>Goal: Every nursing home provides a sufficient number of staff who are adequately trained to provide high quality care</a:t>
            </a:r>
          </a:p>
          <a:p>
            <a:pPr lvl="1"/>
            <a:r>
              <a:rPr lang="en-US" dirty="0" smtClean="0"/>
              <a:t>August 2022: CMS initiates public input process and research study to inform minimum staffing requirements for nursing homes</a:t>
            </a:r>
          </a:p>
          <a:p>
            <a:pPr lvl="1"/>
            <a:r>
              <a:rPr lang="en-US" dirty="0" smtClean="0"/>
              <a:t>Rulemaking for minimum staffing levels expected “Spring 2023”</a:t>
            </a:r>
          </a:p>
          <a:p>
            <a:pPr lvl="1"/>
            <a:r>
              <a:rPr lang="en-US" dirty="0" smtClean="0"/>
              <a:t>Likely Approach: Total nursing hours per resident, per day</a:t>
            </a:r>
          </a:p>
          <a:p>
            <a:pPr lvl="1"/>
            <a:r>
              <a:rPr lang="en-US" dirty="0" smtClean="0"/>
              <a:t>Changes anticipated despite increasing labor costs and staffing shortages</a:t>
            </a:r>
          </a:p>
          <a:p>
            <a:pPr marL="0" indent="0">
              <a:buNone/>
            </a:pPr>
            <a:endParaRPr lang="en-US" dirty="0"/>
          </a:p>
        </p:txBody>
      </p:sp>
    </p:spTree>
    <p:extLst>
      <p:ext uri="{BB962C8B-B14F-4D97-AF65-F5344CB8AC3E}">
        <p14:creationId xmlns:p14="http://schemas.microsoft.com/office/powerpoint/2010/main" val="3875437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6</a:t>
            </a:fld>
            <a:endParaRPr lang="en-US" dirty="0"/>
          </a:p>
        </p:txBody>
      </p:sp>
      <p:sp>
        <p:nvSpPr>
          <p:cNvPr id="3" name="Title 2"/>
          <p:cNvSpPr>
            <a:spLocks noGrp="1"/>
          </p:cNvSpPr>
          <p:nvPr>
            <p:ph type="title"/>
          </p:nvPr>
        </p:nvSpPr>
        <p:spPr/>
        <p:txBody>
          <a:bodyPr/>
          <a:lstStyle/>
          <a:p>
            <a:r>
              <a:rPr lang="en-US" dirty="0" smtClean="0"/>
              <a:t>Minimum Staffing Levels</a:t>
            </a:r>
            <a:endParaRPr lang="en-US" dirty="0"/>
          </a:p>
        </p:txBody>
      </p:sp>
      <p:sp>
        <p:nvSpPr>
          <p:cNvPr id="4" name="Text Placeholder 3"/>
          <p:cNvSpPr>
            <a:spLocks noGrp="1"/>
          </p:cNvSpPr>
          <p:nvPr>
            <p:ph type="body" sz="quarter" idx="12"/>
          </p:nvPr>
        </p:nvSpPr>
        <p:spPr/>
        <p:txBody>
          <a:bodyPr/>
          <a:lstStyle/>
          <a:p>
            <a:r>
              <a:rPr lang="en-US" dirty="0" smtClean="0"/>
              <a:t>State</a:t>
            </a:r>
          </a:p>
          <a:p>
            <a:pPr lvl="1"/>
            <a:r>
              <a:rPr lang="en-US" dirty="0" smtClean="0"/>
              <a:t>Colorado does not currently have minimum staffing levels</a:t>
            </a:r>
          </a:p>
          <a:p>
            <a:pPr lvl="2"/>
            <a:r>
              <a:rPr lang="en-US" dirty="0" smtClean="0"/>
              <a:t>CMS data, March 24, 2023: average 3.6 hours per day, per resident</a:t>
            </a:r>
          </a:p>
          <a:p>
            <a:pPr lvl="1"/>
            <a:r>
              <a:rPr lang="en-US" dirty="0" smtClean="0"/>
              <a:t>20 states and Washington, D.C. have minimum hours per day requirements</a:t>
            </a:r>
          </a:p>
          <a:p>
            <a:pPr lvl="2"/>
            <a:r>
              <a:rPr lang="en-US" dirty="0" smtClean="0"/>
              <a:t>D.C. is the only state/area that currently requires the recommended 4.1 hours of direct care</a:t>
            </a:r>
          </a:p>
          <a:p>
            <a:pPr lvl="2"/>
            <a:r>
              <a:rPr lang="en-US" dirty="0" smtClean="0"/>
              <a:t>Other states in the range of 2.5 to 4 hours per day</a:t>
            </a:r>
          </a:p>
          <a:p>
            <a:pPr lvl="2"/>
            <a:r>
              <a:rPr lang="en-US" dirty="0" smtClean="0"/>
              <a:t>Providers in some states have been successful in re-defining which staff qualify for minimum staffing</a:t>
            </a:r>
          </a:p>
          <a:p>
            <a:pPr lvl="3"/>
            <a:r>
              <a:rPr lang="en-US" dirty="0" smtClean="0"/>
              <a:t>Florida: overall staffing hours includes dietary, therapeutic, and mental health services</a:t>
            </a:r>
          </a:p>
          <a:p>
            <a:pPr lvl="3"/>
            <a:r>
              <a:rPr lang="en-US" dirty="0" smtClean="0"/>
              <a:t>Arkansas: overall staffing hours includes therapists and other non-nursing positions</a:t>
            </a:r>
            <a:endParaRPr lang="en-US" dirty="0"/>
          </a:p>
        </p:txBody>
      </p:sp>
    </p:spTree>
    <p:extLst>
      <p:ext uri="{BB962C8B-B14F-4D97-AF65-F5344CB8AC3E}">
        <p14:creationId xmlns:p14="http://schemas.microsoft.com/office/powerpoint/2010/main" val="264275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7</a:t>
            </a:fld>
            <a:endParaRPr lang="en-US" dirty="0"/>
          </a:p>
        </p:txBody>
      </p:sp>
      <p:sp>
        <p:nvSpPr>
          <p:cNvPr id="3" name="Title 2"/>
          <p:cNvSpPr>
            <a:spLocks noGrp="1"/>
          </p:cNvSpPr>
          <p:nvPr>
            <p:ph type="title"/>
          </p:nvPr>
        </p:nvSpPr>
        <p:spPr/>
        <p:txBody>
          <a:bodyPr/>
          <a:lstStyle/>
          <a:p>
            <a:r>
              <a:rPr lang="en-US" dirty="0" smtClean="0"/>
              <a:t>Minimum Staffing Levels</a:t>
            </a:r>
            <a:endParaRPr lang="en-US" dirty="0"/>
          </a:p>
        </p:txBody>
      </p:sp>
      <p:sp>
        <p:nvSpPr>
          <p:cNvPr id="4" name="Text Placeholder 3"/>
          <p:cNvSpPr>
            <a:spLocks noGrp="1"/>
          </p:cNvSpPr>
          <p:nvPr>
            <p:ph type="body" sz="quarter" idx="12"/>
          </p:nvPr>
        </p:nvSpPr>
        <p:spPr/>
        <p:txBody>
          <a:bodyPr/>
          <a:lstStyle/>
          <a:p>
            <a:r>
              <a:rPr lang="en-US" sz="3600" dirty="0" smtClean="0"/>
              <a:t>Are these achievable?</a:t>
            </a:r>
          </a:p>
          <a:p>
            <a:pPr lvl="1"/>
            <a:r>
              <a:rPr lang="en-US" sz="3600" dirty="0" smtClean="0"/>
              <a:t>At least 60% of facilities operate below the recommended threshold</a:t>
            </a:r>
          </a:p>
        </p:txBody>
      </p:sp>
      <p:pic>
        <p:nvPicPr>
          <p:cNvPr id="5" name="Picture 4" descr="News: Indian flexi-staffing to grow at 22.7% CAGR across next 3 years — People Matt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392" y="3429000"/>
            <a:ext cx="3785616" cy="2127504"/>
          </a:xfrm>
          <a:prstGeom prst="rect">
            <a:avLst/>
          </a:prstGeom>
        </p:spPr>
      </p:pic>
    </p:spTree>
    <p:extLst>
      <p:ext uri="{BB962C8B-B14F-4D97-AF65-F5344CB8AC3E}">
        <p14:creationId xmlns:p14="http://schemas.microsoft.com/office/powerpoint/2010/main" val="310933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8</a:t>
            </a:fld>
            <a:endParaRPr lang="en-US" dirty="0"/>
          </a:p>
        </p:txBody>
      </p:sp>
      <p:sp>
        <p:nvSpPr>
          <p:cNvPr id="3" name="Title 2"/>
          <p:cNvSpPr>
            <a:spLocks noGrp="1"/>
          </p:cNvSpPr>
          <p:nvPr>
            <p:ph type="title"/>
          </p:nvPr>
        </p:nvSpPr>
        <p:spPr/>
        <p:txBody>
          <a:bodyPr/>
          <a:lstStyle/>
          <a:p>
            <a:r>
              <a:rPr lang="en-US" dirty="0" smtClean="0"/>
              <a:t>Minimum Staffing Levels</a:t>
            </a:r>
            <a:endParaRPr lang="en-US" dirty="0"/>
          </a:p>
        </p:txBody>
      </p:sp>
      <p:sp>
        <p:nvSpPr>
          <p:cNvPr id="4" name="Text Placeholder 3"/>
          <p:cNvSpPr>
            <a:spLocks noGrp="1"/>
          </p:cNvSpPr>
          <p:nvPr>
            <p:ph type="body" sz="quarter" idx="12"/>
          </p:nvPr>
        </p:nvSpPr>
        <p:spPr/>
        <p:txBody>
          <a:bodyPr/>
          <a:lstStyle/>
          <a:p>
            <a:r>
              <a:rPr lang="en-US" dirty="0"/>
              <a:t>Case Study: New York</a:t>
            </a:r>
          </a:p>
          <a:p>
            <a:pPr lvl="1"/>
            <a:r>
              <a:rPr lang="en-US" dirty="0"/>
              <a:t>2021 Minimum Staffing Mandate: 3.5 hours per resident, per day provided by CNAs, LPNs, and RNs</a:t>
            </a:r>
          </a:p>
          <a:p>
            <a:pPr lvl="2"/>
            <a:r>
              <a:rPr lang="en-US" dirty="0"/>
              <a:t>$2,000 per day fine for non-compliant operators</a:t>
            </a:r>
          </a:p>
          <a:p>
            <a:pPr lvl="1"/>
            <a:r>
              <a:rPr lang="en-US" dirty="0"/>
              <a:t>Operators limited new admissions – 75% of the state’s nursing homes could not meet the minimum, resulted in 6,700 empty beds</a:t>
            </a:r>
          </a:p>
          <a:p>
            <a:pPr lvl="1"/>
            <a:r>
              <a:rPr lang="en-US" dirty="0"/>
              <a:t>Average length of hospital stay for patients being transferred to post-acute care increased by 24%</a:t>
            </a:r>
          </a:p>
          <a:p>
            <a:pPr lvl="1"/>
            <a:r>
              <a:rPr lang="en-US" dirty="0"/>
              <a:t>Waivers</a:t>
            </a:r>
          </a:p>
          <a:p>
            <a:endParaRPr lang="en-US" dirty="0"/>
          </a:p>
        </p:txBody>
      </p:sp>
      <p:pic>
        <p:nvPicPr>
          <p:cNvPr id="5" name="Picture 4" descr="Free Images : new york, new york city, monument, statue of liberty, nyc, usa, landmark, blu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291" y="3702079"/>
            <a:ext cx="2189018" cy="2920394"/>
          </a:xfrm>
          <a:prstGeom prst="rect">
            <a:avLst/>
          </a:prstGeom>
        </p:spPr>
      </p:pic>
    </p:spTree>
    <p:extLst>
      <p:ext uri="{BB962C8B-B14F-4D97-AF65-F5344CB8AC3E}">
        <p14:creationId xmlns:p14="http://schemas.microsoft.com/office/powerpoint/2010/main" val="666543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815BBDA-0295-214D-8F35-7BAA04DD6A5D}" type="slidenum">
              <a:rPr lang="en-US" smtClean="0"/>
              <a:pPr/>
              <a:t>9</a:t>
            </a:fld>
            <a:endParaRPr lang="en-US" dirty="0"/>
          </a:p>
        </p:txBody>
      </p:sp>
      <p:sp>
        <p:nvSpPr>
          <p:cNvPr id="3" name="Title 2"/>
          <p:cNvSpPr>
            <a:spLocks noGrp="1"/>
          </p:cNvSpPr>
          <p:nvPr>
            <p:ph type="title"/>
          </p:nvPr>
        </p:nvSpPr>
        <p:spPr/>
        <p:txBody>
          <a:bodyPr/>
          <a:lstStyle/>
          <a:p>
            <a:r>
              <a:rPr lang="en-US" dirty="0" smtClean="0"/>
              <a:t>Minimum Staffing Levels</a:t>
            </a:r>
            <a:endParaRPr lang="en-US" dirty="0"/>
          </a:p>
        </p:txBody>
      </p:sp>
      <p:sp>
        <p:nvSpPr>
          <p:cNvPr id="4" name="Text Placeholder 3"/>
          <p:cNvSpPr>
            <a:spLocks noGrp="1"/>
          </p:cNvSpPr>
          <p:nvPr>
            <p:ph type="body" sz="quarter" idx="12"/>
          </p:nvPr>
        </p:nvSpPr>
        <p:spPr>
          <a:xfrm>
            <a:off x="1279525" y="906463"/>
            <a:ext cx="7605857" cy="5303837"/>
          </a:xfrm>
        </p:spPr>
        <p:txBody>
          <a:bodyPr/>
          <a:lstStyle/>
          <a:p>
            <a:r>
              <a:rPr lang="en-US" dirty="0" smtClean="0"/>
              <a:t>Case Study: </a:t>
            </a:r>
            <a:r>
              <a:rPr lang="en-US" i="1" dirty="0" smtClean="0"/>
              <a:t>People of the State of California v. Mariner Health Care Inc.</a:t>
            </a:r>
          </a:p>
          <a:p>
            <a:pPr lvl="1"/>
            <a:r>
              <a:rPr lang="en-US" dirty="0" smtClean="0"/>
              <a:t>Preliminary injunction against operator of 19 skilled nursing facilities</a:t>
            </a:r>
          </a:p>
          <a:p>
            <a:pPr lvl="1"/>
            <a:r>
              <a:rPr lang="en-US" dirty="0" smtClean="0"/>
              <a:t>Enjoins operators of facilities from “failing to employ an adequate number of qualified personnel to carry out the functions of the facility as required” by California law</a:t>
            </a:r>
          </a:p>
          <a:p>
            <a:pPr lvl="1"/>
            <a:r>
              <a:rPr lang="en-US" dirty="0" smtClean="0"/>
              <a:t>Quarterly reporting to court demonstrating compliance with injunction</a:t>
            </a:r>
          </a:p>
          <a:p>
            <a:pPr lvl="1"/>
            <a:r>
              <a:rPr lang="en-US" dirty="0" smtClean="0"/>
              <a:t>Appointment of a Compliance Monitor</a:t>
            </a:r>
          </a:p>
          <a:p>
            <a:pPr lvl="1"/>
            <a:endParaRPr lang="en-US" dirty="0"/>
          </a:p>
        </p:txBody>
      </p:sp>
      <p:pic>
        <p:nvPicPr>
          <p:cNvPr id="5" name="Picture 4" descr="Shield Street Sign · Free photo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349" y="3555999"/>
            <a:ext cx="5116945" cy="2654301"/>
          </a:xfrm>
          <a:prstGeom prst="rect">
            <a:avLst/>
          </a:prstGeom>
        </p:spPr>
      </p:pic>
    </p:spTree>
    <p:extLst>
      <p:ext uri="{BB962C8B-B14F-4D97-AF65-F5344CB8AC3E}">
        <p14:creationId xmlns:p14="http://schemas.microsoft.com/office/powerpoint/2010/main" val="896161249"/>
      </p:ext>
    </p:extLst>
  </p:cSld>
  <p:clrMapOvr>
    <a:masterClrMapping/>
  </p:clrMapOvr>
</p:sld>
</file>

<file path=ppt/theme/theme1.xml><?xml version="1.0" encoding="utf-8"?>
<a:theme xmlns:a="http://schemas.openxmlformats.org/drawingml/2006/main" name="GRSM Theme">
  <a:themeElements>
    <a:clrScheme name="Custom 2">
      <a:dk1>
        <a:srgbClr val="000000"/>
      </a:dk1>
      <a:lt1>
        <a:srgbClr val="FFFFFF"/>
      </a:lt1>
      <a:dk2>
        <a:srgbClr val="00386B"/>
      </a:dk2>
      <a:lt2>
        <a:srgbClr val="BABABA"/>
      </a:lt2>
      <a:accent1>
        <a:srgbClr val="F1C400"/>
      </a:accent1>
      <a:accent2>
        <a:srgbClr val="437BA5"/>
      </a:accent2>
      <a:accent3>
        <a:srgbClr val="1E3660"/>
      </a:accent3>
      <a:accent4>
        <a:srgbClr val="0A1940"/>
      </a:accent4>
      <a:accent5>
        <a:srgbClr val="FFBF00"/>
      </a:accent5>
      <a:accent6>
        <a:srgbClr val="FFDC35"/>
      </a:accent6>
      <a:hlink>
        <a:srgbClr val="FFF300"/>
      </a:hlink>
      <a:folHlink>
        <a:srgbClr val="93A70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RSM  - Your 50 State Partner - PPT Template - 2019" id="{31720AC7-13E9-4315-8E3C-E70AD2D64583}" vid="{4385AC3E-E4A7-47A4-AE02-A8D72F0A16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item4.xml>��< ? x m l   v e r s i o n = " 1 . 0 "   e n c o d i n g = " u t f - 1 6 " ? >  
 < p r o p e r t i e s   x m l n s = " h t t p : / / w w w . i m a n a g e . c o m / w o r k / x m l s c h e m a " >  
     < d o c u m e n t i d > L E G A L ! 7 6 6 7 2 7 0 7 . 1 < / d o c u m e n t i d >  
     < s e n d e r i d > P K O Z A L < / s e n d e r i d >  
     < s e n d e r e m a i l > P K O Z A L @ G R S M . C O M < / s e n d e r e m a i l >  
     < l a s t m o d i f i e d > 2 0 2 3 - 0 5 - 0 5 T 1 7 : 0 6 : 5 8 . 0 0 0 0 0 0 0 - 0 6 : 0 0 < / l a s t m o d i f i e d >  
     < d a t a b a s e > L E G A L < / d a t a b a s e >  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B61EACACCEFD42A2FF68FCAD0CDAF7" ma:contentTypeVersion="1" ma:contentTypeDescription="Create a new document." ma:contentTypeScope="" ma:versionID="1a8f4befda788c89ed9bfb06093e3c73">
  <xsd:schema xmlns:xsd="http://www.w3.org/2001/XMLSchema" xmlns:xs="http://www.w3.org/2001/XMLSchema" xmlns:p="http://schemas.microsoft.com/office/2006/metadata/properties" xmlns:ns1="http://schemas.microsoft.com/sharepoint/v3" targetNamespace="http://schemas.microsoft.com/office/2006/metadata/properties" ma:root="true" ma:fieldsID="7eb741f30fcdd1d6053161891e0904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842C4A5-6A06-401F-A88F-41460E186C3B}">
  <ds:schemaRefs>
    <ds:schemaRef ds:uri="http://schemas.microsoft.com/sharepoint/v3/contenttype/forms"/>
  </ds:schemaRefs>
</ds:datastoreItem>
</file>

<file path=customXml/itemProps2.xml><?xml version="1.0" encoding="utf-8"?>
<ds:datastoreItem xmlns:ds="http://schemas.openxmlformats.org/officeDocument/2006/customXml" ds:itemID="{346B7140-21FA-474E-9DC8-1E17097B32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874511-CE4A-47A1-A797-2AB34DE158F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GRSM  - Your 50 State Partner - PPT Template - 2019</Template>
  <TotalTime>1135</TotalTime>
  <Words>1920</Words>
  <Application>Microsoft Office PowerPoint</Application>
  <PresentationFormat>On-screen Show (4:3)</PresentationFormat>
  <Paragraphs>210</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System Font Regular</vt:lpstr>
      <vt:lpstr>Times New Roman</vt:lpstr>
      <vt:lpstr>Wingdings</vt:lpstr>
      <vt:lpstr>GRSM Theme</vt:lpstr>
      <vt:lpstr>PowerPoint Presentation</vt:lpstr>
      <vt:lpstr>    Disclaimer  This presentation is for general informational purposes only and is not legal advice. It is not designed to be comprehensive and it may not apply to your particular facts and circumstances. Consult as needed with your attorney or other professional advisor.    </vt:lpstr>
      <vt:lpstr>Employment Landscape in Long-Term Care</vt:lpstr>
      <vt:lpstr>Employment Landscape in Long Term Care</vt:lpstr>
      <vt:lpstr>Minimum Staffing Levels</vt:lpstr>
      <vt:lpstr>Minimum Staffing Levels</vt:lpstr>
      <vt:lpstr>Minimum Staffing Levels</vt:lpstr>
      <vt:lpstr>Minimum Staffing Levels</vt:lpstr>
      <vt:lpstr>Minimum Staffing Levels</vt:lpstr>
      <vt:lpstr>Common Employment Allegations</vt:lpstr>
      <vt:lpstr>Common Employment Allegations</vt:lpstr>
      <vt:lpstr>Minimum Staffing Levels in Litigation</vt:lpstr>
      <vt:lpstr>Anatomy of an Agency Agreement</vt:lpstr>
      <vt:lpstr>Indemnification</vt:lpstr>
      <vt:lpstr>Colorado’s New Agency Legislation</vt:lpstr>
      <vt:lpstr>Colorado’s New Agency Legislation</vt:lpstr>
      <vt:lpstr>Employment Issues in  Surveys &amp; Deficiencies</vt:lpstr>
      <vt:lpstr>Issues in Litigation-Related Investigations and Discovery</vt:lpstr>
      <vt:lpstr>Termination – OSHA Retaliation</vt:lpstr>
      <vt:lpstr>Termination – FCA Retaliation</vt:lpstr>
      <vt:lpstr>Colorado Healthcare  Workers Retaliation Act</vt:lpstr>
      <vt:lpstr>Tricky Termination</vt:lpstr>
      <vt:lpstr>Recommendations for Litigation-Related Investigations and Discovery</vt:lpstr>
      <vt:lpstr>Recommendations for Litigation-Related Investigation and Discovery</vt:lpstr>
      <vt:lpstr>Recommendations for Retaliation Claims</vt:lpstr>
      <vt:lpstr>   QUESTIONS??</vt:lpstr>
    </vt:vector>
  </TitlesOfParts>
  <Company>Gordon Rees Scully Mansukahni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GRSM PowerPoint Template</dc:title>
  <dc:creator>Heather Shearer</dc:creator>
  <cp:lastModifiedBy>Peggy Kozal</cp:lastModifiedBy>
  <cp:revision>142</cp:revision>
  <cp:lastPrinted>2017-06-01T21:16:03Z</cp:lastPrinted>
  <dcterms:created xsi:type="dcterms:W3CDTF">2019-04-23T18:31:58Z</dcterms:created>
  <dcterms:modified xsi:type="dcterms:W3CDTF">2023-05-05T23:06:58Z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0x01010039B61EACACCEFD42A2FF68FCAD0CDAF7</vt:lpwstr>
  </property>
</Properties>
</file>