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League Gothic" charset="1" panose="00000500000000000000"/>
      <p:regular r:id="rId10"/>
    </p:embeddedFont>
    <p:embeddedFont>
      <p:font typeface="League Gothic Italics" charset="1" panose="00000500000000000000"/>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Roboto Condensed" charset="1" panose="02000000000000000000"/>
      <p:regular r:id="rId16"/>
    </p:embeddedFont>
    <p:embeddedFont>
      <p:font typeface="Roboto Condensed Bold" charset="1" panose="02000000000000000000"/>
      <p:regular r:id="rId17"/>
    </p:embeddedFont>
    <p:embeddedFont>
      <p:font typeface="Roboto Condensed Italics" charset="1" panose="02000000000000000000"/>
      <p:regular r:id="rId18"/>
    </p:embeddedFont>
    <p:embeddedFont>
      <p:font typeface="Roboto Condensed Bold Italics" charset="1" panose="02000000000000000000"/>
      <p:regular r:id="rId19"/>
    </p:embeddedFont>
    <p:embeddedFont>
      <p:font typeface="HK Grotesk Bold" charset="1" panose="00000800000000000000"/>
      <p:regular r:id="rId20"/>
    </p:embeddedFont>
    <p:embeddedFont>
      <p:font typeface="HK Grotesk Bold Italics" charset="1" panose="00000800000000000000"/>
      <p:regular r:id="rId21"/>
    </p:embeddedFont>
    <p:embeddedFont>
      <p:font typeface="HK Grotesk Medium" charset="1" panose="00000600000000000000"/>
      <p:regular r:id="rId22"/>
    </p:embeddedFont>
    <p:embeddedFont>
      <p:font typeface="HK Grotesk Medium Bold" charset="1" panose="00000700000000000000"/>
      <p:regular r:id="rId23"/>
    </p:embeddedFont>
    <p:embeddedFont>
      <p:font typeface="HK Grotesk Medium Italics" charset="1" panose="00000600000000000000"/>
      <p:regular r:id="rId24"/>
    </p:embeddedFont>
    <p:embeddedFont>
      <p:font typeface="HK Grotesk Medium Bold Italics" charset="1" panose="00000700000000000000"/>
      <p:regular r:id="rId25"/>
    </p:embeddedFont>
    <p:embeddedFont>
      <p:font typeface="Open Sans Light" charset="1" panose="020B0306030504020204"/>
      <p:regular r:id="rId26"/>
    </p:embeddedFont>
    <p:embeddedFont>
      <p:font typeface="Open Sans Light Bold" charset="1" panose="020B0806030504020204"/>
      <p:regular r:id="rId27"/>
    </p:embeddedFont>
    <p:embeddedFont>
      <p:font typeface="Open Sans Light Italics" charset="1" panose="020B0306030504020204"/>
      <p:regular r:id="rId28"/>
    </p:embeddedFont>
    <p:embeddedFont>
      <p:font typeface="Open Sans Light Bold Italics" charset="1" panose="020B080603050402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slides/slide1.xml" Type="http://schemas.openxmlformats.org/officeDocument/2006/relationships/slide"/><Relationship Id="rId31" Target="slides/slide2.xml" Type="http://schemas.openxmlformats.org/officeDocument/2006/relationships/slide"/><Relationship Id="rId32" Target="slides/slide3.xml" Type="http://schemas.openxmlformats.org/officeDocument/2006/relationships/slide"/><Relationship Id="rId33" Target="slides/slide4.xml" Type="http://schemas.openxmlformats.org/officeDocument/2006/relationships/slide"/><Relationship Id="rId34" Target="slides/slide5.xml" Type="http://schemas.openxmlformats.org/officeDocument/2006/relationships/slide"/><Relationship Id="rId35" Target="slides/slide6.xml" Type="http://schemas.openxmlformats.org/officeDocument/2006/relationships/slide"/><Relationship Id="rId36" Target="slides/slide7.xml" Type="http://schemas.openxmlformats.org/officeDocument/2006/relationships/slide"/><Relationship Id="rId37" Target="slides/slide8.xml" Type="http://schemas.openxmlformats.org/officeDocument/2006/relationships/slide"/><Relationship Id="rId38" Target="slides/slide9.xml" Type="http://schemas.openxmlformats.org/officeDocument/2006/relationships/slide"/><Relationship Id="rId39" Target="slides/slide10.xml" Type="http://schemas.openxmlformats.org/officeDocument/2006/relationships/slide"/><Relationship Id="rId4" Target="theme/theme1.xml" Type="http://schemas.openxmlformats.org/officeDocument/2006/relationships/theme"/><Relationship Id="rId40" Target="slides/slide11.xml" Type="http://schemas.openxmlformats.org/officeDocument/2006/relationships/slide"/><Relationship Id="rId41" Target="slides/slide12.xml" Type="http://schemas.openxmlformats.org/officeDocument/2006/relationships/slide"/><Relationship Id="rId42" Target="slides/slide13.xml" Type="http://schemas.openxmlformats.org/officeDocument/2006/relationships/slide"/><Relationship Id="rId43" Target="slides/slide14.xml" Type="http://schemas.openxmlformats.org/officeDocument/2006/relationships/slide"/><Relationship Id="rId44" Target="slides/slide15.xml" Type="http://schemas.openxmlformats.org/officeDocument/2006/relationships/slide"/><Relationship Id="rId45" Target="slides/slide16.xml" Type="http://schemas.openxmlformats.org/officeDocument/2006/relationships/slide"/><Relationship Id="rId46" Target="slides/slide17.xml" Type="http://schemas.openxmlformats.org/officeDocument/2006/relationships/slide"/><Relationship Id="rId47" Target="slides/slide18.xml" Type="http://schemas.openxmlformats.org/officeDocument/2006/relationships/slide"/><Relationship Id="rId48" Target="slides/slide19.xml" Type="http://schemas.openxmlformats.org/officeDocument/2006/relationships/slide"/><Relationship Id="rId49" Target="slides/slide20.xml" Type="http://schemas.openxmlformats.org/officeDocument/2006/relationships/slide"/><Relationship Id="rId5" Target="tableStyles.xml" Type="http://schemas.openxmlformats.org/officeDocument/2006/relationships/tableStyles"/><Relationship Id="rId50" Target="slides/slide21.xml" Type="http://schemas.openxmlformats.org/officeDocument/2006/relationships/slide"/><Relationship Id="rId51" Target="slides/slide22.xml" Type="http://schemas.openxmlformats.org/officeDocument/2006/relationships/slide"/><Relationship Id="rId52" Target="slides/slide23.xml" Type="http://schemas.openxmlformats.org/officeDocument/2006/relationships/slide"/><Relationship Id="rId53" Target="slides/slide24.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19306A"/>
        </a:solidFill>
      </p:bgPr>
    </p:bg>
    <p:spTree>
      <p:nvGrpSpPr>
        <p:cNvPr id="1" name=""/>
        <p:cNvGrpSpPr/>
        <p:nvPr/>
      </p:nvGrpSpPr>
      <p:grpSpPr>
        <a:xfrm>
          <a:off x="0" y="0"/>
          <a:ext cx="0" cy="0"/>
          <a:chOff x="0" y="0"/>
          <a:chExt cx="0" cy="0"/>
        </a:xfrm>
      </p:grpSpPr>
      <p:sp>
        <p:nvSpPr>
          <p:cNvPr name="TextBox 2" id="2"/>
          <p:cNvSpPr txBox="true"/>
          <p:nvPr/>
        </p:nvSpPr>
        <p:spPr>
          <a:xfrm rot="0">
            <a:off x="1028700" y="834994"/>
            <a:ext cx="11467796" cy="1543050"/>
          </a:xfrm>
          <a:prstGeom prst="rect">
            <a:avLst/>
          </a:prstGeom>
        </p:spPr>
        <p:txBody>
          <a:bodyPr anchor="t" rtlCol="false" tIns="0" lIns="0" bIns="0" rIns="0">
            <a:spAutoFit/>
          </a:bodyPr>
          <a:lstStyle/>
          <a:p>
            <a:pPr>
              <a:lnSpc>
                <a:spcPts val="12299"/>
              </a:lnSpc>
            </a:pPr>
            <a:r>
              <a:rPr lang="en-US" sz="9999">
                <a:solidFill>
                  <a:srgbClr val="FFFFFF"/>
                </a:solidFill>
                <a:latin typeface="League Gothic"/>
              </a:rPr>
              <a:t>Defining Metrics that Matter:</a:t>
            </a:r>
          </a:p>
        </p:txBody>
      </p:sp>
      <p:grpSp>
        <p:nvGrpSpPr>
          <p:cNvPr name="Group 3" id="3"/>
          <p:cNvGrpSpPr/>
          <p:nvPr/>
        </p:nvGrpSpPr>
        <p:grpSpPr>
          <a:xfrm rot="0">
            <a:off x="8031457" y="0"/>
            <a:ext cx="10256543" cy="10287000"/>
            <a:chOff x="0" y="0"/>
            <a:chExt cx="13675391" cy="13716000"/>
          </a:xfrm>
        </p:grpSpPr>
        <p:sp>
          <p:nvSpPr>
            <p:cNvPr name="AutoShape 4" id="4"/>
            <p:cNvSpPr/>
            <p:nvPr/>
          </p:nvSpPr>
          <p:spPr>
            <a:xfrm rot="0">
              <a:off x="10256543" y="0"/>
              <a:ext cx="3418848" cy="3429000"/>
            </a:xfrm>
            <a:prstGeom prst="rect">
              <a:avLst/>
            </a:prstGeom>
            <a:solidFill>
              <a:srgbClr val="6ABF48"/>
            </a:solidFill>
          </p:spPr>
        </p:sp>
        <p:sp>
          <p:nvSpPr>
            <p:cNvPr name="AutoShape 5" id="5"/>
            <p:cNvSpPr/>
            <p:nvPr/>
          </p:nvSpPr>
          <p:spPr>
            <a:xfrm rot="0">
              <a:off x="6837695" y="3429000"/>
              <a:ext cx="3418848" cy="3429000"/>
            </a:xfrm>
            <a:prstGeom prst="rect">
              <a:avLst/>
            </a:prstGeom>
            <a:solidFill>
              <a:srgbClr val="41B6E6"/>
            </a:solidFill>
          </p:spPr>
        </p:sp>
        <p:sp>
          <p:nvSpPr>
            <p:cNvPr name="AutoShape 6" id="6"/>
            <p:cNvSpPr/>
            <p:nvPr/>
          </p:nvSpPr>
          <p:spPr>
            <a:xfrm rot="0">
              <a:off x="3418848" y="6858000"/>
              <a:ext cx="3418848" cy="3429000"/>
            </a:xfrm>
            <a:prstGeom prst="rect">
              <a:avLst/>
            </a:prstGeom>
            <a:solidFill>
              <a:srgbClr val="6ABF48"/>
            </a:solidFill>
          </p:spPr>
        </p:sp>
        <p:sp>
          <p:nvSpPr>
            <p:cNvPr name="AutoShape 7" id="7"/>
            <p:cNvSpPr/>
            <p:nvPr/>
          </p:nvSpPr>
          <p:spPr>
            <a:xfrm rot="0">
              <a:off x="0" y="10287000"/>
              <a:ext cx="3418848" cy="3429000"/>
            </a:xfrm>
            <a:prstGeom prst="rect">
              <a:avLst/>
            </a:prstGeom>
            <a:solidFill>
              <a:srgbClr val="41B6E6"/>
            </a:solidFill>
          </p:spPr>
        </p:sp>
        <p:sp>
          <p:nvSpPr>
            <p:cNvPr name="AutoShape 8" id="8"/>
            <p:cNvSpPr/>
            <p:nvPr/>
          </p:nvSpPr>
          <p:spPr>
            <a:xfrm rot="0">
              <a:off x="6837695" y="10287000"/>
              <a:ext cx="3418848" cy="3429000"/>
            </a:xfrm>
            <a:prstGeom prst="rect">
              <a:avLst/>
            </a:prstGeom>
            <a:solidFill>
              <a:srgbClr val="41B6E6"/>
            </a:solidFill>
          </p:spPr>
        </p:sp>
        <p:sp>
          <p:nvSpPr>
            <p:cNvPr name="AutoShape 9" id="9"/>
            <p:cNvSpPr/>
            <p:nvPr/>
          </p:nvSpPr>
          <p:spPr>
            <a:xfrm rot="0">
              <a:off x="10256543" y="6858000"/>
              <a:ext cx="3418848" cy="3429000"/>
            </a:xfrm>
            <a:prstGeom prst="rect">
              <a:avLst/>
            </a:prstGeom>
            <a:solidFill>
              <a:srgbClr val="6ABF48"/>
            </a:solidFill>
          </p:spPr>
        </p:sp>
      </p:grpSp>
      <p:sp>
        <p:nvSpPr>
          <p:cNvPr name="TextBox 10" id="10"/>
          <p:cNvSpPr txBox="true"/>
          <p:nvPr/>
        </p:nvSpPr>
        <p:spPr>
          <a:xfrm rot="0">
            <a:off x="1028700" y="2291123"/>
            <a:ext cx="11648272" cy="1985391"/>
          </a:xfrm>
          <a:prstGeom prst="rect">
            <a:avLst/>
          </a:prstGeom>
        </p:spPr>
        <p:txBody>
          <a:bodyPr anchor="t" rtlCol="false" tIns="0" lIns="0" bIns="0" rIns="0">
            <a:spAutoFit/>
          </a:bodyPr>
          <a:lstStyle/>
          <a:p>
            <a:pPr>
              <a:lnSpc>
                <a:spcPts val="7871"/>
              </a:lnSpc>
            </a:pPr>
            <a:r>
              <a:rPr lang="en-US" sz="6399">
                <a:solidFill>
                  <a:srgbClr val="FFFFFF"/>
                </a:solidFill>
                <a:latin typeface="Roboto Condensed"/>
              </a:rPr>
              <a:t>How to Amplify Resident Engagement &amp; Overall Wellbeing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231638" y="0"/>
            <a:ext cx="3056362" cy="3065438"/>
            <a:chOff x="0" y="0"/>
            <a:chExt cx="4075149" cy="4087250"/>
          </a:xfrm>
        </p:grpSpPr>
        <p:sp>
          <p:nvSpPr>
            <p:cNvPr name="AutoShape 3" id="3"/>
            <p:cNvSpPr/>
            <p:nvPr/>
          </p:nvSpPr>
          <p:spPr>
            <a:xfrm rot="-10800000">
              <a:off x="3056362" y="1021813"/>
              <a:ext cx="1018787" cy="1021813"/>
            </a:xfrm>
            <a:prstGeom prst="rect">
              <a:avLst/>
            </a:prstGeom>
            <a:solidFill>
              <a:srgbClr val="6ABF48"/>
            </a:solidFill>
          </p:spPr>
        </p:sp>
        <p:sp>
          <p:nvSpPr>
            <p:cNvPr name="AutoShape 4" id="4"/>
            <p:cNvSpPr/>
            <p:nvPr/>
          </p:nvSpPr>
          <p:spPr>
            <a:xfrm rot="-10800000">
              <a:off x="2037575" y="0"/>
              <a:ext cx="1018787" cy="1021813"/>
            </a:xfrm>
            <a:prstGeom prst="rect">
              <a:avLst/>
            </a:prstGeom>
            <a:solidFill>
              <a:srgbClr val="2B4892"/>
            </a:solidFill>
          </p:spPr>
        </p:sp>
        <p:sp>
          <p:nvSpPr>
            <p:cNvPr name="AutoShape 5" id="5"/>
            <p:cNvSpPr/>
            <p:nvPr/>
          </p:nvSpPr>
          <p:spPr>
            <a:xfrm rot="-10800000">
              <a:off x="1018787" y="1021813"/>
              <a:ext cx="1018787" cy="1021813"/>
            </a:xfrm>
            <a:prstGeom prst="rect">
              <a:avLst/>
            </a:prstGeom>
            <a:solidFill>
              <a:srgbClr val="6ABF48"/>
            </a:solidFill>
          </p:spPr>
        </p:sp>
        <p:sp>
          <p:nvSpPr>
            <p:cNvPr name="AutoShape 6" id="6"/>
            <p:cNvSpPr/>
            <p:nvPr/>
          </p:nvSpPr>
          <p:spPr>
            <a:xfrm rot="-10800000">
              <a:off x="2037575" y="2043625"/>
              <a:ext cx="1018787" cy="1021813"/>
            </a:xfrm>
            <a:prstGeom prst="rect">
              <a:avLst/>
            </a:prstGeom>
            <a:solidFill>
              <a:srgbClr val="2B4892"/>
            </a:solidFill>
          </p:spPr>
        </p:sp>
        <p:sp>
          <p:nvSpPr>
            <p:cNvPr name="AutoShape 7" id="7"/>
            <p:cNvSpPr/>
            <p:nvPr/>
          </p:nvSpPr>
          <p:spPr>
            <a:xfrm rot="-10800000">
              <a:off x="0" y="0"/>
              <a:ext cx="1018787" cy="1021813"/>
            </a:xfrm>
            <a:prstGeom prst="rect">
              <a:avLst/>
            </a:prstGeom>
            <a:solidFill>
              <a:srgbClr val="2B4892"/>
            </a:solidFill>
          </p:spPr>
        </p:sp>
        <p:sp>
          <p:nvSpPr>
            <p:cNvPr name="AutoShape 8" id="8"/>
            <p:cNvSpPr/>
            <p:nvPr/>
          </p:nvSpPr>
          <p:spPr>
            <a:xfrm rot="-10800000">
              <a:off x="3056362" y="3065438"/>
              <a:ext cx="1018787" cy="1021813"/>
            </a:xfrm>
            <a:prstGeom prst="rect">
              <a:avLst/>
            </a:prstGeom>
            <a:solidFill>
              <a:srgbClr val="6ABF48"/>
            </a:solidFill>
          </p:spPr>
        </p:sp>
      </p:grpSp>
      <p:pic>
        <p:nvPicPr>
          <p:cNvPr name="Picture 9" id="9"/>
          <p:cNvPicPr>
            <a:picLocks noChangeAspect="true"/>
          </p:cNvPicPr>
          <p:nvPr/>
        </p:nvPicPr>
        <p:blipFill>
          <a:blip r:embed="rId2"/>
          <a:srcRect l="0" t="0" r="0" b="0"/>
          <a:stretch>
            <a:fillRect/>
          </a:stretch>
        </p:blipFill>
        <p:spPr>
          <a:xfrm flipH="false" flipV="false" rot="0">
            <a:off x="1635184" y="147421"/>
            <a:ext cx="12184821" cy="9524469"/>
          </a:xfrm>
          <a:prstGeom prst="rect">
            <a:avLst/>
          </a:prstGeom>
        </p:spPr>
      </p:pic>
      <p:pic>
        <p:nvPicPr>
          <p:cNvPr name="Picture 10" id="10"/>
          <p:cNvPicPr>
            <a:picLocks noChangeAspect="true"/>
          </p:cNvPicPr>
          <p:nvPr/>
        </p:nvPicPr>
        <p:blipFill>
          <a:blip r:embed="rId3"/>
          <a:srcRect l="0" t="0" r="0" b="0"/>
          <a:stretch>
            <a:fillRect/>
          </a:stretch>
        </p:blipFill>
        <p:spPr>
          <a:xfrm flipH="false" flipV="false" rot="0">
            <a:off x="13009953" y="4089470"/>
            <a:ext cx="2939814" cy="5896332"/>
          </a:xfrm>
          <a:prstGeom prst="rect">
            <a:avLst/>
          </a:prstGeom>
        </p:spPr>
      </p:pic>
      <p:sp>
        <p:nvSpPr>
          <p:cNvPr name="TextBox 11" id="11"/>
          <p:cNvSpPr txBox="true"/>
          <p:nvPr/>
        </p:nvSpPr>
        <p:spPr>
          <a:xfrm rot="0">
            <a:off x="611763" y="298588"/>
            <a:ext cx="14231663" cy="1234131"/>
          </a:xfrm>
          <a:prstGeom prst="rect">
            <a:avLst/>
          </a:prstGeom>
        </p:spPr>
        <p:txBody>
          <a:bodyPr anchor="t" rtlCol="false" tIns="0" lIns="0" bIns="0" rIns="0">
            <a:spAutoFit/>
          </a:bodyPr>
          <a:lstStyle/>
          <a:p>
            <a:pPr>
              <a:lnSpc>
                <a:spcPts val="10056"/>
              </a:lnSpc>
            </a:pPr>
            <a:r>
              <a:rPr lang="en-US" sz="7183">
                <a:solidFill>
                  <a:srgbClr val="19306A"/>
                </a:solidFill>
                <a:latin typeface="HK Grotesk Medium"/>
              </a:rPr>
              <a:t>Ensure Easy to Understand Data</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19306A"/>
        </a:solidFill>
      </p:bgPr>
    </p:bg>
    <p:spTree>
      <p:nvGrpSpPr>
        <p:cNvPr id="1" name=""/>
        <p:cNvGrpSpPr/>
        <p:nvPr/>
      </p:nvGrpSpPr>
      <p:grpSpPr>
        <a:xfrm>
          <a:off x="0" y="0"/>
          <a:ext cx="0" cy="0"/>
          <a:chOff x="0" y="0"/>
          <a:chExt cx="0" cy="0"/>
        </a:xfrm>
      </p:grpSpPr>
      <p:grpSp>
        <p:nvGrpSpPr>
          <p:cNvPr name="Group 2" id="2"/>
          <p:cNvGrpSpPr/>
          <p:nvPr/>
        </p:nvGrpSpPr>
        <p:grpSpPr>
          <a:xfrm rot="0">
            <a:off x="15231638" y="0"/>
            <a:ext cx="3056362" cy="3065438"/>
            <a:chOff x="0" y="0"/>
            <a:chExt cx="4075149" cy="4087250"/>
          </a:xfrm>
        </p:grpSpPr>
        <p:sp>
          <p:nvSpPr>
            <p:cNvPr name="AutoShape 3" id="3"/>
            <p:cNvSpPr/>
            <p:nvPr/>
          </p:nvSpPr>
          <p:spPr>
            <a:xfrm rot="-10800000">
              <a:off x="3056362" y="1021813"/>
              <a:ext cx="1018787" cy="1021813"/>
            </a:xfrm>
            <a:prstGeom prst="rect">
              <a:avLst/>
            </a:prstGeom>
            <a:solidFill>
              <a:srgbClr val="6ABF48"/>
            </a:solidFill>
          </p:spPr>
        </p:sp>
        <p:sp>
          <p:nvSpPr>
            <p:cNvPr name="AutoShape 4" id="4"/>
            <p:cNvSpPr/>
            <p:nvPr/>
          </p:nvSpPr>
          <p:spPr>
            <a:xfrm rot="-10800000">
              <a:off x="2037575" y="0"/>
              <a:ext cx="1018787" cy="1021813"/>
            </a:xfrm>
            <a:prstGeom prst="rect">
              <a:avLst/>
            </a:prstGeom>
            <a:solidFill>
              <a:srgbClr val="2B4892"/>
            </a:solidFill>
          </p:spPr>
        </p:sp>
        <p:sp>
          <p:nvSpPr>
            <p:cNvPr name="AutoShape 5" id="5"/>
            <p:cNvSpPr/>
            <p:nvPr/>
          </p:nvSpPr>
          <p:spPr>
            <a:xfrm rot="-10800000">
              <a:off x="1018787" y="1021813"/>
              <a:ext cx="1018787" cy="1021813"/>
            </a:xfrm>
            <a:prstGeom prst="rect">
              <a:avLst/>
            </a:prstGeom>
            <a:solidFill>
              <a:srgbClr val="6ABF48"/>
            </a:solidFill>
          </p:spPr>
        </p:sp>
        <p:sp>
          <p:nvSpPr>
            <p:cNvPr name="AutoShape 6" id="6"/>
            <p:cNvSpPr/>
            <p:nvPr/>
          </p:nvSpPr>
          <p:spPr>
            <a:xfrm rot="-10800000">
              <a:off x="2037575" y="2043625"/>
              <a:ext cx="1018787" cy="1021813"/>
            </a:xfrm>
            <a:prstGeom prst="rect">
              <a:avLst/>
            </a:prstGeom>
            <a:solidFill>
              <a:srgbClr val="2B4892"/>
            </a:solidFill>
          </p:spPr>
        </p:sp>
        <p:sp>
          <p:nvSpPr>
            <p:cNvPr name="AutoShape 7" id="7"/>
            <p:cNvSpPr/>
            <p:nvPr/>
          </p:nvSpPr>
          <p:spPr>
            <a:xfrm rot="-10800000">
              <a:off x="0" y="0"/>
              <a:ext cx="1018787" cy="1021813"/>
            </a:xfrm>
            <a:prstGeom prst="rect">
              <a:avLst/>
            </a:prstGeom>
            <a:solidFill>
              <a:srgbClr val="2B4892"/>
            </a:solidFill>
          </p:spPr>
        </p:sp>
        <p:sp>
          <p:nvSpPr>
            <p:cNvPr name="AutoShape 8" id="8"/>
            <p:cNvSpPr/>
            <p:nvPr/>
          </p:nvSpPr>
          <p:spPr>
            <a:xfrm rot="-10800000">
              <a:off x="3056362" y="3065438"/>
              <a:ext cx="1018787" cy="1021813"/>
            </a:xfrm>
            <a:prstGeom prst="rect">
              <a:avLst/>
            </a:prstGeom>
            <a:solidFill>
              <a:srgbClr val="6ABF48"/>
            </a:solidFill>
          </p:spPr>
        </p:sp>
      </p:grpSp>
      <p:sp>
        <p:nvSpPr>
          <p:cNvPr name="TextBox 9" id="9"/>
          <p:cNvSpPr txBox="true"/>
          <p:nvPr/>
        </p:nvSpPr>
        <p:spPr>
          <a:xfrm rot="0">
            <a:off x="1508904" y="1263901"/>
            <a:ext cx="14510483" cy="863600"/>
          </a:xfrm>
          <a:prstGeom prst="rect">
            <a:avLst/>
          </a:prstGeom>
        </p:spPr>
        <p:txBody>
          <a:bodyPr anchor="t" rtlCol="false" tIns="0" lIns="0" bIns="0" rIns="0">
            <a:spAutoFit/>
          </a:bodyPr>
          <a:lstStyle/>
          <a:p>
            <a:pPr>
              <a:lnSpc>
                <a:spcPts val="7000"/>
              </a:lnSpc>
            </a:pPr>
            <a:r>
              <a:rPr lang="en-US" sz="5000">
                <a:solidFill>
                  <a:srgbClr val="FFFFFF"/>
                </a:solidFill>
                <a:latin typeface="Glacial Indifference Bold"/>
              </a:rPr>
              <a:t>Use Data for Department Evaluation</a:t>
            </a:r>
          </a:p>
        </p:txBody>
      </p:sp>
      <p:sp>
        <p:nvSpPr>
          <p:cNvPr name="TextBox 10" id="10"/>
          <p:cNvSpPr txBox="true"/>
          <p:nvPr/>
        </p:nvSpPr>
        <p:spPr>
          <a:xfrm rot="0">
            <a:off x="2416160" y="2356378"/>
            <a:ext cx="14843140" cy="2207895"/>
          </a:xfrm>
          <a:prstGeom prst="rect">
            <a:avLst/>
          </a:prstGeom>
        </p:spPr>
        <p:txBody>
          <a:bodyPr anchor="t" rtlCol="false" tIns="0" lIns="0" bIns="0" rIns="0">
            <a:spAutoFit/>
          </a:bodyPr>
          <a:lstStyle/>
          <a:p>
            <a:pPr marL="906780" indent="-453390" lvl="1">
              <a:lnSpc>
                <a:spcPts val="5880"/>
              </a:lnSpc>
              <a:buFont typeface="Arial"/>
              <a:buChar char="•"/>
            </a:pPr>
            <a:r>
              <a:rPr lang="en-US" sz="4200">
                <a:solidFill>
                  <a:srgbClr val="FFFFFF"/>
                </a:solidFill>
                <a:latin typeface="Roboto Condensed"/>
              </a:rPr>
              <a:t>Use data to: drive what you need from management </a:t>
            </a:r>
          </a:p>
          <a:p>
            <a:pPr marL="906780" indent="-453390" lvl="1">
              <a:lnSpc>
                <a:spcPts val="5880"/>
              </a:lnSpc>
              <a:buFont typeface="Arial"/>
              <a:buChar char="•"/>
            </a:pPr>
            <a:r>
              <a:rPr lang="en-US" sz="4200">
                <a:solidFill>
                  <a:srgbClr val="FFFFFF"/>
                </a:solidFill>
                <a:latin typeface="Arimo"/>
              </a:rPr>
              <a:t>Use data to: see what is working and what is not working </a:t>
            </a:r>
          </a:p>
          <a:p>
            <a:pPr marL="906780" indent="-453390" lvl="1">
              <a:lnSpc>
                <a:spcPts val="5880"/>
              </a:lnSpc>
              <a:spcBef>
                <a:spcPct val="0"/>
              </a:spcBef>
              <a:buFont typeface="Arial"/>
              <a:buChar char="•"/>
            </a:pPr>
            <a:r>
              <a:rPr lang="en-US" sz="4200">
                <a:solidFill>
                  <a:srgbClr val="FFFFFF"/>
                </a:solidFill>
                <a:latin typeface="Arimo"/>
              </a:rPr>
              <a:t>Use data to: understand the trends of your residents </a:t>
            </a:r>
          </a:p>
        </p:txBody>
      </p:sp>
      <p:sp>
        <p:nvSpPr>
          <p:cNvPr name="TextBox 11" id="11"/>
          <p:cNvSpPr txBox="true"/>
          <p:nvPr/>
        </p:nvSpPr>
        <p:spPr>
          <a:xfrm rot="0">
            <a:off x="1508904" y="5591580"/>
            <a:ext cx="16779096" cy="863600"/>
          </a:xfrm>
          <a:prstGeom prst="rect">
            <a:avLst/>
          </a:prstGeom>
        </p:spPr>
        <p:txBody>
          <a:bodyPr anchor="t" rtlCol="false" tIns="0" lIns="0" bIns="0" rIns="0">
            <a:spAutoFit/>
          </a:bodyPr>
          <a:lstStyle/>
          <a:p>
            <a:pPr>
              <a:lnSpc>
                <a:spcPts val="7000"/>
              </a:lnSpc>
            </a:pPr>
            <a:r>
              <a:rPr lang="en-US" sz="5000">
                <a:solidFill>
                  <a:srgbClr val="FFFFFF"/>
                </a:solidFill>
                <a:latin typeface="Glacial Indifference Bold"/>
              </a:rPr>
              <a:t>Use Data to Improve Family &amp; Community Relationships</a:t>
            </a:r>
          </a:p>
        </p:txBody>
      </p:sp>
      <p:sp>
        <p:nvSpPr>
          <p:cNvPr name="TextBox 12" id="12"/>
          <p:cNvSpPr txBox="true"/>
          <p:nvPr/>
        </p:nvSpPr>
        <p:spPr>
          <a:xfrm rot="0">
            <a:off x="2416160" y="6724420"/>
            <a:ext cx="14843140" cy="2207895"/>
          </a:xfrm>
          <a:prstGeom prst="rect">
            <a:avLst/>
          </a:prstGeom>
        </p:spPr>
        <p:txBody>
          <a:bodyPr anchor="t" rtlCol="false" tIns="0" lIns="0" bIns="0" rIns="0">
            <a:spAutoFit/>
          </a:bodyPr>
          <a:lstStyle/>
          <a:p>
            <a:pPr marL="906780" indent="-453390" lvl="1">
              <a:lnSpc>
                <a:spcPts val="5880"/>
              </a:lnSpc>
              <a:buFont typeface="Arial"/>
              <a:buChar char="•"/>
            </a:pPr>
            <a:r>
              <a:rPr lang="en-US" sz="4200">
                <a:solidFill>
                  <a:srgbClr val="FFFFFF"/>
                </a:solidFill>
                <a:latin typeface="Roboto Condensed"/>
              </a:rPr>
              <a:t>Ends the mystery of what they "think" is happening</a:t>
            </a:r>
          </a:p>
          <a:p>
            <a:pPr marL="906780" indent="-453390" lvl="1">
              <a:lnSpc>
                <a:spcPts val="5880"/>
              </a:lnSpc>
              <a:buFont typeface="Arial"/>
              <a:buChar char="•"/>
            </a:pPr>
            <a:r>
              <a:rPr lang="en-US" sz="4200">
                <a:solidFill>
                  <a:srgbClr val="FFFFFF"/>
                </a:solidFill>
                <a:latin typeface="Roboto Condensed"/>
              </a:rPr>
              <a:t>Helps p</a:t>
            </a:r>
            <a:r>
              <a:rPr lang="en-US" sz="4200">
                <a:solidFill>
                  <a:srgbClr val="FFFFFF"/>
                </a:solidFill>
                <a:latin typeface="Arimo"/>
              </a:rPr>
              <a:t>ractice empathy</a:t>
            </a:r>
          </a:p>
          <a:p>
            <a:pPr marL="906780" indent="-453390" lvl="1">
              <a:lnSpc>
                <a:spcPts val="5880"/>
              </a:lnSpc>
              <a:spcBef>
                <a:spcPct val="0"/>
              </a:spcBef>
              <a:buFont typeface="Arial"/>
              <a:buChar char="•"/>
            </a:pPr>
            <a:r>
              <a:rPr lang="en-US" sz="4200">
                <a:solidFill>
                  <a:srgbClr val="FFFFFF"/>
                </a:solidFill>
                <a:latin typeface="Roboto Condensed"/>
              </a:rPr>
              <a:t>Helps c</a:t>
            </a:r>
            <a:r>
              <a:rPr lang="en-US" sz="4200">
                <a:solidFill>
                  <a:srgbClr val="FFFFFF"/>
                </a:solidFill>
                <a:latin typeface="Arimo"/>
              </a:rPr>
              <a:t>are with a united front</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6ABF48"/>
        </a:solidFill>
      </p:bgPr>
    </p:bg>
    <p:spTree>
      <p:nvGrpSpPr>
        <p:cNvPr id="1" name=""/>
        <p:cNvGrpSpPr/>
        <p:nvPr/>
      </p:nvGrpSpPr>
      <p:grpSpPr>
        <a:xfrm>
          <a:off x="0" y="0"/>
          <a:ext cx="0" cy="0"/>
          <a:chOff x="0" y="0"/>
          <a:chExt cx="0" cy="0"/>
        </a:xfrm>
      </p:grpSpPr>
      <p:sp>
        <p:nvSpPr>
          <p:cNvPr name="AutoShape 2" id="2"/>
          <p:cNvSpPr/>
          <p:nvPr/>
        </p:nvSpPr>
        <p:spPr>
          <a:xfrm rot="0">
            <a:off x="0" y="0"/>
            <a:ext cx="18288000" cy="1382562"/>
          </a:xfrm>
          <a:prstGeom prst="rect">
            <a:avLst/>
          </a:prstGeom>
          <a:solidFill>
            <a:srgbClr val="FFFFFF"/>
          </a:solidFill>
        </p:spPr>
      </p:sp>
      <p:sp>
        <p:nvSpPr>
          <p:cNvPr name="TextBox 3" id="3"/>
          <p:cNvSpPr txBox="true"/>
          <p:nvPr/>
        </p:nvSpPr>
        <p:spPr>
          <a:xfrm rot="0">
            <a:off x="1028700" y="2040774"/>
            <a:ext cx="16230600" cy="742950"/>
          </a:xfrm>
          <a:prstGeom prst="rect">
            <a:avLst/>
          </a:prstGeom>
        </p:spPr>
        <p:txBody>
          <a:bodyPr anchor="t" rtlCol="false" tIns="0" lIns="0" bIns="0" rIns="0">
            <a:spAutoFit/>
          </a:bodyPr>
          <a:lstStyle/>
          <a:p>
            <a:pPr>
              <a:lnSpc>
                <a:spcPts val="5700"/>
              </a:lnSpc>
            </a:pPr>
            <a:r>
              <a:rPr lang="en-US" sz="5000">
                <a:solidFill>
                  <a:srgbClr val="FFFFFF"/>
                </a:solidFill>
                <a:latin typeface="Glacial Indifference Bold"/>
              </a:rPr>
              <a:t>Use Data to Capture &amp; Share ALL Types of Engagement</a:t>
            </a:r>
          </a:p>
        </p:txBody>
      </p:sp>
      <p:sp>
        <p:nvSpPr>
          <p:cNvPr name="TextBox 4" id="4"/>
          <p:cNvSpPr txBox="true"/>
          <p:nvPr/>
        </p:nvSpPr>
        <p:spPr>
          <a:xfrm rot="0">
            <a:off x="1532733" y="3198690"/>
            <a:ext cx="15726567" cy="5922645"/>
          </a:xfrm>
          <a:prstGeom prst="rect">
            <a:avLst/>
          </a:prstGeom>
        </p:spPr>
        <p:txBody>
          <a:bodyPr anchor="t" rtlCol="false" tIns="0" lIns="0" bIns="0" rIns="0">
            <a:spAutoFit/>
          </a:bodyPr>
          <a:lstStyle/>
          <a:p>
            <a:pPr marL="906780" indent="-453390" lvl="1">
              <a:lnSpc>
                <a:spcPts val="5880"/>
              </a:lnSpc>
              <a:buFont typeface="Arial"/>
              <a:buChar char="•"/>
            </a:pPr>
            <a:r>
              <a:rPr lang="en-US" sz="4200">
                <a:solidFill>
                  <a:srgbClr val="FFFFFF"/>
                </a:solidFill>
                <a:latin typeface="Roboto Condensed"/>
              </a:rPr>
              <a:t>The pandemic helped bring to light that engagement is more than simply attending group activities—engagement is purpose and connection, which also happens on an individual level. </a:t>
            </a:r>
          </a:p>
          <a:p>
            <a:pPr>
              <a:lnSpc>
                <a:spcPts val="5880"/>
              </a:lnSpc>
            </a:pPr>
          </a:p>
          <a:p>
            <a:pPr marL="906780" indent="-453390" lvl="1">
              <a:lnSpc>
                <a:spcPts val="5880"/>
              </a:lnSpc>
              <a:spcBef>
                <a:spcPct val="0"/>
              </a:spcBef>
              <a:buFont typeface="Arial"/>
              <a:buChar char="•"/>
            </a:pPr>
            <a:r>
              <a:rPr lang="en-US" sz="4200">
                <a:solidFill>
                  <a:srgbClr val="FFFFFF"/>
                </a:solidFill>
                <a:latin typeface="Roboto Condensed"/>
              </a:rPr>
              <a:t>Residents may be highly engaged with personal acvities or small groups of friends, but not care for large group activities.  Is this distinguished or measured in your community?</a:t>
            </a:r>
          </a:p>
          <a:p>
            <a:pPr>
              <a:lnSpc>
                <a:spcPts val="5880"/>
              </a:lnSpc>
              <a:spcBef>
                <a:spcPct val="0"/>
              </a:spcBef>
            </a:pPr>
          </a:p>
        </p:txBody>
      </p:sp>
      <p:grpSp>
        <p:nvGrpSpPr>
          <p:cNvPr name="Group 5" id="5"/>
          <p:cNvGrpSpPr/>
          <p:nvPr/>
        </p:nvGrpSpPr>
        <p:grpSpPr>
          <a:xfrm rot="-10800000">
            <a:off x="0" y="8166641"/>
            <a:ext cx="2176855" cy="2183319"/>
            <a:chOff x="0" y="0"/>
            <a:chExt cx="2902473" cy="2911092"/>
          </a:xfrm>
        </p:grpSpPr>
        <p:sp>
          <p:nvSpPr>
            <p:cNvPr name="AutoShape 6" id="6"/>
            <p:cNvSpPr/>
            <p:nvPr/>
          </p:nvSpPr>
          <p:spPr>
            <a:xfrm rot="-10800000">
              <a:off x="1451236" y="0"/>
              <a:ext cx="725618" cy="727773"/>
            </a:xfrm>
            <a:prstGeom prst="rect">
              <a:avLst/>
            </a:prstGeom>
            <a:solidFill>
              <a:srgbClr val="3F7E44">
                <a:alpha val="46667"/>
              </a:srgbClr>
            </a:solidFill>
          </p:spPr>
        </p:sp>
        <p:sp>
          <p:nvSpPr>
            <p:cNvPr name="AutoShape 7" id="7"/>
            <p:cNvSpPr/>
            <p:nvPr/>
          </p:nvSpPr>
          <p:spPr>
            <a:xfrm rot="-10800000">
              <a:off x="1451236" y="1455546"/>
              <a:ext cx="725618" cy="727773"/>
            </a:xfrm>
            <a:prstGeom prst="rect">
              <a:avLst/>
            </a:prstGeom>
            <a:solidFill>
              <a:srgbClr val="3F7E44">
                <a:alpha val="46667"/>
              </a:srgbClr>
            </a:solidFill>
          </p:spPr>
        </p:sp>
        <p:sp>
          <p:nvSpPr>
            <p:cNvPr name="AutoShape 8" id="8"/>
            <p:cNvSpPr/>
            <p:nvPr/>
          </p:nvSpPr>
          <p:spPr>
            <a:xfrm rot="-10800000">
              <a:off x="0" y="0"/>
              <a:ext cx="725618" cy="727773"/>
            </a:xfrm>
            <a:prstGeom prst="rect">
              <a:avLst/>
            </a:prstGeom>
            <a:solidFill>
              <a:srgbClr val="3F7E44">
                <a:alpha val="46667"/>
              </a:srgbClr>
            </a:solidFill>
          </p:spPr>
        </p:sp>
        <p:sp>
          <p:nvSpPr>
            <p:cNvPr name="AutoShape 9" id="9"/>
            <p:cNvSpPr/>
            <p:nvPr/>
          </p:nvSpPr>
          <p:spPr>
            <a:xfrm rot="-10800000">
              <a:off x="2176855" y="727773"/>
              <a:ext cx="725618" cy="727773"/>
            </a:xfrm>
            <a:prstGeom prst="rect">
              <a:avLst/>
            </a:prstGeom>
            <a:solidFill>
              <a:srgbClr val="3F7E44">
                <a:alpha val="23922"/>
              </a:srgbClr>
            </a:solidFill>
          </p:spPr>
        </p:sp>
        <p:sp>
          <p:nvSpPr>
            <p:cNvPr name="AutoShape 10" id="10"/>
            <p:cNvSpPr/>
            <p:nvPr/>
          </p:nvSpPr>
          <p:spPr>
            <a:xfrm rot="-10800000">
              <a:off x="725618" y="727773"/>
              <a:ext cx="725618" cy="727773"/>
            </a:xfrm>
            <a:prstGeom prst="rect">
              <a:avLst/>
            </a:prstGeom>
            <a:solidFill>
              <a:srgbClr val="3F7E44">
                <a:alpha val="23922"/>
              </a:srgbClr>
            </a:solidFill>
          </p:spPr>
        </p:sp>
        <p:sp>
          <p:nvSpPr>
            <p:cNvPr name="AutoShape 11" id="11"/>
            <p:cNvSpPr/>
            <p:nvPr/>
          </p:nvSpPr>
          <p:spPr>
            <a:xfrm rot="-10800000">
              <a:off x="2176855" y="2183319"/>
              <a:ext cx="725618" cy="727773"/>
            </a:xfrm>
            <a:prstGeom prst="rect">
              <a:avLst/>
            </a:prstGeom>
            <a:solidFill>
              <a:srgbClr val="3F7E44">
                <a:alpha val="23922"/>
              </a:srgbClr>
            </a:solidFill>
          </p:spPr>
        </p:sp>
      </p:grpSp>
      <p:sp>
        <p:nvSpPr>
          <p:cNvPr name="TextBox 12" id="12"/>
          <p:cNvSpPr txBox="true"/>
          <p:nvPr/>
        </p:nvSpPr>
        <p:spPr>
          <a:xfrm rot="0">
            <a:off x="15953458" y="262656"/>
            <a:ext cx="1723073" cy="771525"/>
          </a:xfrm>
          <a:prstGeom prst="rect">
            <a:avLst/>
          </a:prstGeom>
        </p:spPr>
        <p:txBody>
          <a:bodyPr anchor="t" rtlCol="false" tIns="0" lIns="0" bIns="0" rIns="0">
            <a:spAutoFit/>
          </a:bodyPr>
          <a:lstStyle/>
          <a:p>
            <a:pPr algn="r">
              <a:lnSpc>
                <a:spcPts val="6299"/>
              </a:lnSpc>
            </a:pPr>
            <a:r>
              <a:rPr lang="en-US" sz="4500">
                <a:solidFill>
                  <a:srgbClr val="2B4892"/>
                </a:solidFill>
                <a:latin typeface="Glacial Indifference"/>
              </a:rPr>
              <a:t>PART 2</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6684945"/>
            <a:chOff x="0" y="0"/>
            <a:chExt cx="6186311" cy="2261327"/>
          </a:xfrm>
        </p:grpSpPr>
        <p:sp>
          <p:nvSpPr>
            <p:cNvPr name="Freeform 3" id="3"/>
            <p:cNvSpPr/>
            <p:nvPr/>
          </p:nvSpPr>
          <p:spPr>
            <a:xfrm>
              <a:off x="0" y="0"/>
              <a:ext cx="6186311" cy="2261327"/>
            </a:xfrm>
            <a:custGeom>
              <a:avLst/>
              <a:gdLst/>
              <a:ahLst/>
              <a:cxnLst/>
              <a:rect r="r" b="b" t="t" l="l"/>
              <a:pathLst>
                <a:path h="2261327" w="6186311">
                  <a:moveTo>
                    <a:pt x="0" y="0"/>
                  </a:moveTo>
                  <a:lnTo>
                    <a:pt x="6186311" y="0"/>
                  </a:lnTo>
                  <a:lnTo>
                    <a:pt x="6186311" y="2261327"/>
                  </a:lnTo>
                  <a:lnTo>
                    <a:pt x="0" y="2261327"/>
                  </a:lnTo>
                  <a:close/>
                </a:path>
              </a:pathLst>
            </a:custGeom>
            <a:solidFill>
              <a:srgbClr val="19306A"/>
            </a:solidFill>
          </p:spPr>
        </p:sp>
      </p:grpSp>
      <p:grpSp>
        <p:nvGrpSpPr>
          <p:cNvPr name="Group 4" id="4"/>
          <p:cNvGrpSpPr/>
          <p:nvPr/>
        </p:nvGrpSpPr>
        <p:grpSpPr>
          <a:xfrm rot="0">
            <a:off x="5834872" y="381550"/>
            <a:ext cx="2561497" cy="2561497"/>
            <a:chOff x="0" y="0"/>
            <a:chExt cx="3415329" cy="3415329"/>
          </a:xfrm>
        </p:grpSpPr>
        <p:sp>
          <p:nvSpPr>
            <p:cNvPr name="TextBox 5" id="5"/>
            <p:cNvSpPr txBox="true"/>
            <p:nvPr/>
          </p:nvSpPr>
          <p:spPr>
            <a:xfrm rot="0">
              <a:off x="918858" y="1147415"/>
              <a:ext cx="1577613" cy="1044298"/>
            </a:xfrm>
            <a:prstGeom prst="rect">
              <a:avLst/>
            </a:prstGeom>
          </p:spPr>
          <p:txBody>
            <a:bodyPr anchor="t" rtlCol="false" tIns="0" lIns="0" bIns="0" rIns="0">
              <a:spAutoFit/>
            </a:bodyPr>
            <a:lstStyle/>
            <a:p>
              <a:pPr algn="ctr">
                <a:lnSpc>
                  <a:spcPts val="6693"/>
                </a:lnSpc>
              </a:pPr>
              <a:r>
                <a:rPr lang="en-US" sz="4780">
                  <a:solidFill>
                    <a:srgbClr val="FFFFFF"/>
                  </a:solidFill>
                  <a:latin typeface="Open Sans Light"/>
                </a:rPr>
                <a:t>66%</a:t>
              </a:r>
            </a:p>
          </p:txBody>
        </p:sp>
        <p:grpSp>
          <p:nvGrpSpPr>
            <p:cNvPr name="Group 6" id="6"/>
            <p:cNvGrpSpPr>
              <a:grpSpLocks noChangeAspect="true"/>
            </p:cNvGrpSpPr>
            <p:nvPr/>
          </p:nvGrpSpPr>
          <p:grpSpPr>
            <a:xfrm rot="0">
              <a:off x="0" y="0"/>
              <a:ext cx="3415329" cy="3415329"/>
              <a:chOff x="0" y="0"/>
              <a:chExt cx="2540000" cy="2540000"/>
            </a:xfrm>
          </p:grpSpPr>
          <p:sp>
            <p:nvSpPr>
              <p:cNvPr name="Freeform 7" id="7"/>
              <p:cNvSpPr/>
              <p:nvPr/>
            </p:nvSpPr>
            <p:spPr>
              <a:xfrm>
                <a:off x="-62725" y="-2035"/>
                <a:ext cx="2665449" cy="2544070"/>
              </a:xfrm>
              <a:custGeom>
                <a:avLst/>
                <a:gdLst/>
                <a:ahLst/>
                <a:cxnLst/>
                <a:rect r="r" b="b" t="t" l="l"/>
                <a:pathLst>
                  <a:path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FFFF"/>
              </a:solidFill>
            </p:spPr>
          </p:sp>
          <p:sp>
            <p:nvSpPr>
              <p:cNvPr name="Freeform 8" id="8"/>
              <p:cNvSpPr/>
              <p:nvPr/>
            </p:nvSpPr>
            <p:spPr>
              <a:xfrm>
                <a:off x="306686" y="17180"/>
                <a:ext cx="2281603" cy="2626097"/>
              </a:xfrm>
              <a:custGeom>
                <a:avLst/>
                <a:gdLst/>
                <a:ahLst/>
                <a:cxnLst/>
                <a:rect r="r" b="b" t="t" l="l"/>
                <a:pathLst>
                  <a:path h="2626097" w="2281603">
                    <a:moveTo>
                      <a:pt x="1280814" y="23148"/>
                    </a:moveTo>
                    <a:cubicBezTo>
                      <a:pt x="1794216" y="155708"/>
                      <a:pt x="2171229" y="593279"/>
                      <a:pt x="2226416" y="1120638"/>
                    </a:cubicBezTo>
                    <a:cubicBezTo>
                      <a:pt x="2281604" y="1647998"/>
                      <a:pt x="2003349" y="2154142"/>
                      <a:pt x="1528514" y="2390119"/>
                    </a:cubicBezTo>
                    <a:cubicBezTo>
                      <a:pt x="1053678" y="2626096"/>
                      <a:pt x="482211" y="2542236"/>
                      <a:pt x="95192" y="2179786"/>
                    </a:cubicBezTo>
                    <a:cubicBezTo>
                      <a:pt x="28482" y="2117868"/>
                      <a:pt x="0" y="2024989"/>
                      <a:pt x="20532" y="1936318"/>
                    </a:cubicBezTo>
                    <a:cubicBezTo>
                      <a:pt x="41064" y="1847647"/>
                      <a:pt x="107470" y="1776739"/>
                      <a:pt x="194606" y="1750444"/>
                    </a:cubicBezTo>
                    <a:cubicBezTo>
                      <a:pt x="281742" y="1724149"/>
                      <a:pt x="376287" y="1746487"/>
                      <a:pt x="442441" y="1808999"/>
                    </a:cubicBezTo>
                    <a:cubicBezTo>
                      <a:pt x="674652" y="2026469"/>
                      <a:pt x="1017533" y="2076786"/>
                      <a:pt x="1302434" y="1935199"/>
                    </a:cubicBezTo>
                    <a:cubicBezTo>
                      <a:pt x="1587335" y="1793613"/>
                      <a:pt x="1754288" y="1489927"/>
                      <a:pt x="1721175" y="1173511"/>
                    </a:cubicBezTo>
                    <a:cubicBezTo>
                      <a:pt x="1688063" y="857095"/>
                      <a:pt x="1461855" y="594553"/>
                      <a:pt x="1153814" y="515017"/>
                    </a:cubicBezTo>
                    <a:cubicBezTo>
                      <a:pt x="1065586" y="492657"/>
                      <a:pt x="996066" y="424799"/>
                      <a:pt x="971578" y="337138"/>
                    </a:cubicBezTo>
                    <a:cubicBezTo>
                      <a:pt x="947090" y="249478"/>
                      <a:pt x="971376" y="155414"/>
                      <a:pt x="1035242" y="90567"/>
                    </a:cubicBezTo>
                    <a:cubicBezTo>
                      <a:pt x="1099108" y="25719"/>
                      <a:pt x="1192790" y="0"/>
                      <a:pt x="1280814" y="23148"/>
                    </a:cubicBezTo>
                    <a:close/>
                  </a:path>
                </a:pathLst>
              </a:custGeom>
              <a:solidFill>
                <a:srgbClr val="97D700"/>
              </a:solidFill>
            </p:spPr>
          </p:sp>
        </p:grpSp>
      </p:grpSp>
      <p:grpSp>
        <p:nvGrpSpPr>
          <p:cNvPr name="Group 9" id="9"/>
          <p:cNvGrpSpPr/>
          <p:nvPr/>
        </p:nvGrpSpPr>
        <p:grpSpPr>
          <a:xfrm rot="0">
            <a:off x="14417445" y="381550"/>
            <a:ext cx="2561497" cy="2561497"/>
            <a:chOff x="0" y="0"/>
            <a:chExt cx="3415329" cy="3415329"/>
          </a:xfrm>
        </p:grpSpPr>
        <p:sp>
          <p:nvSpPr>
            <p:cNvPr name="TextBox 10" id="10"/>
            <p:cNvSpPr txBox="true"/>
            <p:nvPr/>
          </p:nvSpPr>
          <p:spPr>
            <a:xfrm rot="0">
              <a:off x="918858" y="1147415"/>
              <a:ext cx="1577613" cy="1044298"/>
            </a:xfrm>
            <a:prstGeom prst="rect">
              <a:avLst/>
            </a:prstGeom>
          </p:spPr>
          <p:txBody>
            <a:bodyPr anchor="t" rtlCol="false" tIns="0" lIns="0" bIns="0" rIns="0">
              <a:spAutoFit/>
            </a:bodyPr>
            <a:lstStyle/>
            <a:p>
              <a:pPr algn="ctr">
                <a:lnSpc>
                  <a:spcPts val="6693"/>
                </a:lnSpc>
              </a:pPr>
              <a:r>
                <a:rPr lang="en-US" sz="4780">
                  <a:solidFill>
                    <a:srgbClr val="FFFFFF"/>
                  </a:solidFill>
                  <a:latin typeface="Open Sans Light"/>
                </a:rPr>
                <a:t>75%</a:t>
              </a:r>
            </a:p>
          </p:txBody>
        </p:sp>
        <p:grpSp>
          <p:nvGrpSpPr>
            <p:cNvPr name="Group 11" id="11"/>
            <p:cNvGrpSpPr>
              <a:grpSpLocks noChangeAspect="true"/>
            </p:cNvGrpSpPr>
            <p:nvPr/>
          </p:nvGrpSpPr>
          <p:grpSpPr>
            <a:xfrm rot="0">
              <a:off x="0" y="0"/>
              <a:ext cx="3415329" cy="3415329"/>
              <a:chOff x="0" y="0"/>
              <a:chExt cx="2540000" cy="2540000"/>
            </a:xfrm>
          </p:grpSpPr>
          <p:sp>
            <p:nvSpPr>
              <p:cNvPr name="Freeform 12" id="12"/>
              <p:cNvSpPr/>
              <p:nvPr/>
            </p:nvSpPr>
            <p:spPr>
              <a:xfrm>
                <a:off x="-62725" y="-2035"/>
                <a:ext cx="2665449" cy="2544070"/>
              </a:xfrm>
              <a:custGeom>
                <a:avLst/>
                <a:gdLst/>
                <a:ahLst/>
                <a:cxnLst/>
                <a:rect r="r" b="b" t="t" l="l"/>
                <a:pathLst>
                  <a:path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FFFF"/>
              </a:solidFill>
            </p:spPr>
          </p:sp>
          <p:sp>
            <p:nvSpPr>
              <p:cNvPr name="Freeform 13" id="13"/>
              <p:cNvSpPr/>
              <p:nvPr/>
            </p:nvSpPr>
            <p:spPr>
              <a:xfrm>
                <a:off x="17180" y="17180"/>
                <a:ext cx="2570413" cy="2570413"/>
              </a:xfrm>
              <a:custGeom>
                <a:avLst/>
                <a:gdLst/>
                <a:ahLst/>
                <a:cxnLst/>
                <a:rect r="r" b="b" t="t" l="l"/>
                <a:pathLst>
                  <a:path h="2570413" w="2570413">
                    <a:moveTo>
                      <a:pt x="1570320" y="23148"/>
                    </a:moveTo>
                    <a:cubicBezTo>
                      <a:pt x="2169896" y="177958"/>
                      <a:pt x="2570413" y="742618"/>
                      <a:pt x="2518318" y="1359662"/>
                    </a:cubicBezTo>
                    <a:cubicBezTo>
                      <a:pt x="2466223" y="1976705"/>
                      <a:pt x="1976705" y="2466223"/>
                      <a:pt x="1359662" y="2518318"/>
                    </a:cubicBezTo>
                    <a:cubicBezTo>
                      <a:pt x="742618" y="2570413"/>
                      <a:pt x="177958" y="2169896"/>
                      <a:pt x="23148" y="1570320"/>
                    </a:cubicBezTo>
                    <a:cubicBezTo>
                      <a:pt x="0" y="1482296"/>
                      <a:pt x="25719" y="1388614"/>
                      <a:pt x="90567" y="1324748"/>
                    </a:cubicBezTo>
                    <a:cubicBezTo>
                      <a:pt x="155414" y="1260882"/>
                      <a:pt x="249478" y="1236596"/>
                      <a:pt x="337138" y="1261084"/>
                    </a:cubicBezTo>
                    <a:cubicBezTo>
                      <a:pt x="424799" y="1285572"/>
                      <a:pt x="492657" y="1355092"/>
                      <a:pt x="515017" y="1443320"/>
                    </a:cubicBezTo>
                    <a:cubicBezTo>
                      <a:pt x="607903" y="1803065"/>
                      <a:pt x="946699" y="2043376"/>
                      <a:pt x="1316925" y="2012119"/>
                    </a:cubicBezTo>
                    <a:cubicBezTo>
                      <a:pt x="1687151" y="1980862"/>
                      <a:pt x="1980862" y="1687151"/>
                      <a:pt x="2012119" y="1316925"/>
                    </a:cubicBezTo>
                    <a:cubicBezTo>
                      <a:pt x="2043376" y="946699"/>
                      <a:pt x="1803065" y="607903"/>
                      <a:pt x="1443320" y="515017"/>
                    </a:cubicBezTo>
                    <a:cubicBezTo>
                      <a:pt x="1355092" y="492657"/>
                      <a:pt x="1285572" y="424799"/>
                      <a:pt x="1261084" y="337138"/>
                    </a:cubicBezTo>
                    <a:cubicBezTo>
                      <a:pt x="1236596" y="249478"/>
                      <a:pt x="1260882" y="155414"/>
                      <a:pt x="1324748" y="90567"/>
                    </a:cubicBezTo>
                    <a:cubicBezTo>
                      <a:pt x="1388614" y="25719"/>
                      <a:pt x="1482296" y="0"/>
                      <a:pt x="1570320" y="23148"/>
                    </a:cubicBezTo>
                    <a:close/>
                  </a:path>
                </a:pathLst>
              </a:custGeom>
              <a:solidFill>
                <a:srgbClr val="97D700"/>
              </a:solidFill>
            </p:spPr>
          </p:sp>
        </p:grpSp>
      </p:grpSp>
      <p:grpSp>
        <p:nvGrpSpPr>
          <p:cNvPr name="Group 14" id="14"/>
          <p:cNvGrpSpPr/>
          <p:nvPr/>
        </p:nvGrpSpPr>
        <p:grpSpPr>
          <a:xfrm rot="0">
            <a:off x="817414" y="1158603"/>
            <a:ext cx="4345451" cy="1007391"/>
            <a:chOff x="0" y="0"/>
            <a:chExt cx="1469943" cy="340772"/>
          </a:xfrm>
        </p:grpSpPr>
        <p:sp>
          <p:nvSpPr>
            <p:cNvPr name="Freeform 15" id="15"/>
            <p:cNvSpPr/>
            <p:nvPr/>
          </p:nvSpPr>
          <p:spPr>
            <a:xfrm>
              <a:off x="0" y="0"/>
              <a:ext cx="1469943" cy="340772"/>
            </a:xfrm>
            <a:custGeom>
              <a:avLst/>
              <a:gdLst/>
              <a:ahLst/>
              <a:cxnLst/>
              <a:rect r="r" b="b" t="t" l="l"/>
              <a:pathLst>
                <a:path h="340772" w="1469943">
                  <a:moveTo>
                    <a:pt x="0" y="0"/>
                  </a:moveTo>
                  <a:lnTo>
                    <a:pt x="1469943" y="0"/>
                  </a:lnTo>
                  <a:lnTo>
                    <a:pt x="1469943" y="340772"/>
                  </a:lnTo>
                  <a:lnTo>
                    <a:pt x="0" y="340772"/>
                  </a:lnTo>
                  <a:close/>
                </a:path>
              </a:pathLst>
            </a:custGeom>
            <a:solidFill>
              <a:srgbClr val="FFFFFF"/>
            </a:solidFill>
          </p:spPr>
        </p:sp>
      </p:grpSp>
      <p:grpSp>
        <p:nvGrpSpPr>
          <p:cNvPr name="Group 16" id="16"/>
          <p:cNvGrpSpPr/>
          <p:nvPr/>
        </p:nvGrpSpPr>
        <p:grpSpPr>
          <a:xfrm rot="0">
            <a:off x="9580664" y="1158603"/>
            <a:ext cx="4345451" cy="1007391"/>
            <a:chOff x="0" y="0"/>
            <a:chExt cx="1469943" cy="340772"/>
          </a:xfrm>
        </p:grpSpPr>
        <p:sp>
          <p:nvSpPr>
            <p:cNvPr name="Freeform 17" id="17"/>
            <p:cNvSpPr/>
            <p:nvPr/>
          </p:nvSpPr>
          <p:spPr>
            <a:xfrm>
              <a:off x="0" y="0"/>
              <a:ext cx="1469943" cy="340772"/>
            </a:xfrm>
            <a:custGeom>
              <a:avLst/>
              <a:gdLst/>
              <a:ahLst/>
              <a:cxnLst/>
              <a:rect r="r" b="b" t="t" l="l"/>
              <a:pathLst>
                <a:path h="340772" w="1469943">
                  <a:moveTo>
                    <a:pt x="0" y="0"/>
                  </a:moveTo>
                  <a:lnTo>
                    <a:pt x="1469943" y="0"/>
                  </a:lnTo>
                  <a:lnTo>
                    <a:pt x="1469943" y="340772"/>
                  </a:lnTo>
                  <a:lnTo>
                    <a:pt x="0" y="340772"/>
                  </a:lnTo>
                  <a:close/>
                </a:path>
              </a:pathLst>
            </a:custGeom>
            <a:solidFill>
              <a:srgbClr val="FFFFFF"/>
            </a:solidFill>
          </p:spPr>
        </p:sp>
      </p:grpSp>
      <p:sp>
        <p:nvSpPr>
          <p:cNvPr name="TextBox 18" id="18"/>
          <p:cNvSpPr txBox="true"/>
          <p:nvPr/>
        </p:nvSpPr>
        <p:spPr>
          <a:xfrm rot="0">
            <a:off x="1549409" y="1216528"/>
            <a:ext cx="2881461" cy="796291"/>
          </a:xfrm>
          <a:prstGeom prst="rect">
            <a:avLst/>
          </a:prstGeom>
        </p:spPr>
        <p:txBody>
          <a:bodyPr anchor="t" rtlCol="false" tIns="0" lIns="0" bIns="0" rIns="0">
            <a:spAutoFit/>
          </a:bodyPr>
          <a:lstStyle/>
          <a:p>
            <a:pPr algn="ctr">
              <a:lnSpc>
                <a:spcPts val="6509"/>
              </a:lnSpc>
            </a:pPr>
            <a:r>
              <a:rPr lang="en-US" sz="4649">
                <a:solidFill>
                  <a:srgbClr val="19306A"/>
                </a:solidFill>
                <a:latin typeface="League Gothic"/>
              </a:rPr>
              <a:t>Social Connection</a:t>
            </a:r>
          </a:p>
        </p:txBody>
      </p:sp>
      <p:sp>
        <p:nvSpPr>
          <p:cNvPr name="TextBox 19" id="19"/>
          <p:cNvSpPr txBox="true"/>
          <p:nvPr/>
        </p:nvSpPr>
        <p:spPr>
          <a:xfrm rot="0">
            <a:off x="10147013" y="1216528"/>
            <a:ext cx="3212753" cy="796291"/>
          </a:xfrm>
          <a:prstGeom prst="rect">
            <a:avLst/>
          </a:prstGeom>
        </p:spPr>
        <p:txBody>
          <a:bodyPr anchor="t" rtlCol="false" tIns="0" lIns="0" bIns="0" rIns="0">
            <a:spAutoFit/>
          </a:bodyPr>
          <a:lstStyle/>
          <a:p>
            <a:pPr algn="ctr">
              <a:lnSpc>
                <a:spcPts val="6509"/>
              </a:lnSpc>
            </a:pPr>
            <a:r>
              <a:rPr lang="en-US" sz="4649">
                <a:solidFill>
                  <a:srgbClr val="19306A"/>
                </a:solidFill>
                <a:latin typeface="League Gothic"/>
              </a:rPr>
              <a:t>Tailored Connection</a:t>
            </a:r>
          </a:p>
        </p:txBody>
      </p:sp>
      <p:sp>
        <p:nvSpPr>
          <p:cNvPr name="TextBox 20" id="20"/>
          <p:cNvSpPr txBox="true"/>
          <p:nvPr/>
        </p:nvSpPr>
        <p:spPr>
          <a:xfrm rot="0">
            <a:off x="9580664" y="3256748"/>
            <a:ext cx="7398278" cy="2950845"/>
          </a:xfrm>
          <a:prstGeom prst="rect">
            <a:avLst/>
          </a:prstGeom>
        </p:spPr>
        <p:txBody>
          <a:bodyPr anchor="t" rtlCol="false" tIns="0" lIns="0" bIns="0" rIns="0">
            <a:spAutoFit/>
          </a:bodyPr>
          <a:lstStyle/>
          <a:p>
            <a:pPr>
              <a:lnSpc>
                <a:spcPts val="5880"/>
              </a:lnSpc>
            </a:pPr>
            <a:r>
              <a:rPr lang="en-US" sz="4200">
                <a:solidFill>
                  <a:srgbClr val="FFFFFF"/>
                </a:solidFill>
                <a:latin typeface="Roboto Condensed"/>
              </a:rPr>
              <a:t>Three quarters of residents say activities tailored to interests are "absolutley essential" or "very important" to well-being</a:t>
            </a:r>
          </a:p>
        </p:txBody>
      </p:sp>
      <p:sp>
        <p:nvSpPr>
          <p:cNvPr name="TextBox 21" id="21"/>
          <p:cNvSpPr txBox="true"/>
          <p:nvPr/>
        </p:nvSpPr>
        <p:spPr>
          <a:xfrm rot="0">
            <a:off x="817414" y="3256748"/>
            <a:ext cx="7578955" cy="2950845"/>
          </a:xfrm>
          <a:prstGeom prst="rect">
            <a:avLst/>
          </a:prstGeom>
        </p:spPr>
        <p:txBody>
          <a:bodyPr anchor="t" rtlCol="false" tIns="0" lIns="0" bIns="0" rIns="0">
            <a:spAutoFit/>
          </a:bodyPr>
          <a:lstStyle/>
          <a:p>
            <a:pPr>
              <a:lnSpc>
                <a:spcPts val="5880"/>
              </a:lnSpc>
            </a:pPr>
            <a:r>
              <a:rPr lang="en-US" sz="4200">
                <a:solidFill>
                  <a:srgbClr val="FFFFFF"/>
                </a:solidFill>
                <a:latin typeface="Roboto Condensed"/>
              </a:rPr>
              <a:t>two-thirds of residents report being social is "very important" or absoluley essential"</a:t>
            </a:r>
          </a:p>
          <a:p>
            <a:pPr>
              <a:lnSpc>
                <a:spcPts val="5880"/>
              </a:lnSpc>
            </a:pPr>
            <a:r>
              <a:rPr lang="en-US" sz="4200">
                <a:solidFill>
                  <a:srgbClr val="FFFFFF"/>
                </a:solidFill>
                <a:latin typeface="Roboto Condensed"/>
              </a:rPr>
              <a:t>  to their well-being </a:t>
            </a:r>
          </a:p>
        </p:txBody>
      </p:sp>
      <p:sp>
        <p:nvSpPr>
          <p:cNvPr name="TextBox 22" id="22"/>
          <p:cNvSpPr txBox="true"/>
          <p:nvPr/>
        </p:nvSpPr>
        <p:spPr>
          <a:xfrm rot="0">
            <a:off x="2303599" y="6963404"/>
            <a:ext cx="14041895" cy="2635250"/>
          </a:xfrm>
          <a:prstGeom prst="rect">
            <a:avLst/>
          </a:prstGeom>
        </p:spPr>
        <p:txBody>
          <a:bodyPr anchor="t" rtlCol="false" tIns="0" lIns="0" bIns="0" rIns="0">
            <a:spAutoFit/>
          </a:bodyPr>
          <a:lstStyle/>
          <a:p>
            <a:pPr algn="ctr">
              <a:lnSpc>
                <a:spcPts val="7000"/>
              </a:lnSpc>
              <a:spcBef>
                <a:spcPct val="0"/>
              </a:spcBef>
            </a:pPr>
            <a:r>
              <a:rPr lang="en-US" sz="5000">
                <a:solidFill>
                  <a:srgbClr val="19306A"/>
                </a:solidFill>
                <a:latin typeface="Roboto Condensed"/>
              </a:rPr>
              <a:t>Use personal interest data to connect seniors. Both interests and socialization are ranked as key drivers of happiness and wellbeing .</a:t>
            </a:r>
          </a:p>
        </p:txBody>
      </p:sp>
      <p:sp>
        <p:nvSpPr>
          <p:cNvPr name="TextBox 23" id="23"/>
          <p:cNvSpPr txBox="true"/>
          <p:nvPr/>
        </p:nvSpPr>
        <p:spPr>
          <a:xfrm rot="0">
            <a:off x="173875" y="9657979"/>
            <a:ext cx="10682234" cy="556895"/>
          </a:xfrm>
          <a:prstGeom prst="rect">
            <a:avLst/>
          </a:prstGeom>
        </p:spPr>
        <p:txBody>
          <a:bodyPr anchor="t" rtlCol="false" tIns="0" lIns="0" bIns="0" rIns="0">
            <a:spAutoFit/>
          </a:bodyPr>
          <a:lstStyle/>
          <a:p>
            <a:pPr>
              <a:lnSpc>
                <a:spcPts val="4480"/>
              </a:lnSpc>
            </a:pPr>
            <a:r>
              <a:rPr lang="en-US" sz="3200">
                <a:solidFill>
                  <a:srgbClr val="19306A"/>
                </a:solidFill>
                <a:latin typeface="Roboto Condensed"/>
              </a:rPr>
              <a:t>Source: Linked Senior </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171794" y="0"/>
            <a:ext cx="9315794" cy="10287000"/>
          </a:xfrm>
          <a:prstGeom prst="rect">
            <a:avLst/>
          </a:prstGeom>
          <a:solidFill>
            <a:srgbClr val="19306A"/>
          </a:solidFill>
        </p:spPr>
      </p:sp>
      <p:grpSp>
        <p:nvGrpSpPr>
          <p:cNvPr name="Group 3" id="3"/>
          <p:cNvGrpSpPr>
            <a:grpSpLocks noChangeAspect="true"/>
          </p:cNvGrpSpPr>
          <p:nvPr/>
        </p:nvGrpSpPr>
        <p:grpSpPr>
          <a:xfrm rot="2700000">
            <a:off x="11273328" y="2672297"/>
            <a:ext cx="4942405" cy="4942405"/>
            <a:chOff x="0" y="0"/>
            <a:chExt cx="14400530" cy="14400530"/>
          </a:xfrm>
        </p:grpSpPr>
        <p:sp>
          <p:nvSpPr>
            <p:cNvPr name="Freeform 4" id="4"/>
            <p:cNvSpPr/>
            <p:nvPr/>
          </p:nvSpPr>
          <p:spPr>
            <a:xfrm>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19306A"/>
            </a:solidFill>
          </p:spPr>
        </p:sp>
      </p:grpSp>
      <p:grpSp>
        <p:nvGrpSpPr>
          <p:cNvPr name="Group 5" id="5"/>
          <p:cNvGrpSpPr>
            <a:grpSpLocks noChangeAspect="true"/>
          </p:cNvGrpSpPr>
          <p:nvPr/>
        </p:nvGrpSpPr>
        <p:grpSpPr>
          <a:xfrm rot="0">
            <a:off x="11322164" y="2721134"/>
            <a:ext cx="4844733" cy="4844733"/>
            <a:chOff x="0" y="0"/>
            <a:chExt cx="495300" cy="495300"/>
          </a:xfrm>
        </p:grpSpPr>
        <p:sp>
          <p:nvSpPr>
            <p:cNvPr name="Freeform 6" id="6"/>
            <p:cNvSpPr/>
            <p:nvPr/>
          </p:nvSpPr>
          <p:spPr>
            <a:xfrm>
              <a:off x="0" y="0"/>
              <a:ext cx="495300" cy="495300"/>
            </a:xfrm>
            <a:custGeom>
              <a:avLst/>
              <a:gdLst/>
              <a:ahLst/>
              <a:cxnLst/>
              <a:rect r="r" b="b" t="t" l="l"/>
              <a:pathLst>
                <a:path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9306A"/>
            </a:solidFill>
          </p:spPr>
        </p:sp>
        <p:sp>
          <p:nvSpPr>
            <p:cNvPr name="Freeform 7" id="7"/>
            <p:cNvSpPr/>
            <p:nvPr/>
          </p:nvSpPr>
          <p:spPr>
            <a:xfrm>
              <a:off x="38100" y="38100"/>
              <a:ext cx="419100" cy="419100"/>
            </a:xfrm>
            <a:custGeom>
              <a:avLst/>
              <a:gdLst/>
              <a:ahLst/>
              <a:cxnLst/>
              <a:rect r="r" b="b" t="t" l="l"/>
              <a:pathLst>
                <a:path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4F4F4"/>
            </a:solidFill>
          </p:spPr>
        </p:sp>
      </p:grpSp>
      <p:sp>
        <p:nvSpPr>
          <p:cNvPr name="TextBox 8" id="8"/>
          <p:cNvSpPr txBox="true"/>
          <p:nvPr/>
        </p:nvSpPr>
        <p:spPr>
          <a:xfrm rot="0">
            <a:off x="12817182" y="3949062"/>
            <a:ext cx="1854696" cy="2141226"/>
          </a:xfrm>
          <a:prstGeom prst="rect">
            <a:avLst/>
          </a:prstGeom>
        </p:spPr>
        <p:txBody>
          <a:bodyPr anchor="t" rtlCol="false" tIns="0" lIns="0" bIns="0" rIns="0">
            <a:spAutoFit/>
          </a:bodyPr>
          <a:lstStyle/>
          <a:p>
            <a:pPr algn="ctr">
              <a:lnSpc>
                <a:spcPts val="17429"/>
              </a:lnSpc>
            </a:pPr>
            <a:r>
              <a:rPr lang="en-US" sz="12449">
                <a:solidFill>
                  <a:srgbClr val="19306A"/>
                </a:solidFill>
                <a:latin typeface="League Gothic"/>
              </a:rPr>
              <a:t>96%</a:t>
            </a:r>
          </a:p>
        </p:txBody>
      </p:sp>
      <p:sp>
        <p:nvSpPr>
          <p:cNvPr name="TextBox 9" id="9"/>
          <p:cNvSpPr txBox="true"/>
          <p:nvPr/>
        </p:nvSpPr>
        <p:spPr>
          <a:xfrm rot="0">
            <a:off x="1427420" y="2359398"/>
            <a:ext cx="6117367" cy="4730116"/>
          </a:xfrm>
          <a:prstGeom prst="rect">
            <a:avLst/>
          </a:prstGeom>
        </p:spPr>
        <p:txBody>
          <a:bodyPr anchor="t" rtlCol="false" tIns="0" lIns="0" bIns="0" rIns="0">
            <a:spAutoFit/>
          </a:bodyPr>
          <a:lstStyle/>
          <a:p>
            <a:pPr algn="ctr">
              <a:lnSpc>
                <a:spcPts val="7559"/>
              </a:lnSpc>
            </a:pPr>
            <a:r>
              <a:rPr lang="en-US" sz="5399">
                <a:solidFill>
                  <a:srgbClr val="FFFFFF"/>
                </a:solidFill>
                <a:latin typeface="Roboto Condensed"/>
              </a:rPr>
              <a:t>96% of residents felt joy 'all' or 'most of the time' after interacting with personalized content and activities </a:t>
            </a:r>
          </a:p>
        </p:txBody>
      </p:sp>
      <p:sp>
        <p:nvSpPr>
          <p:cNvPr name="TextBox 10" id="10"/>
          <p:cNvSpPr txBox="true"/>
          <p:nvPr/>
        </p:nvSpPr>
        <p:spPr>
          <a:xfrm rot="0">
            <a:off x="173875" y="9657979"/>
            <a:ext cx="10682234" cy="500380"/>
          </a:xfrm>
          <a:prstGeom prst="rect">
            <a:avLst/>
          </a:prstGeom>
        </p:spPr>
        <p:txBody>
          <a:bodyPr anchor="t" rtlCol="false" tIns="0" lIns="0" bIns="0" rIns="0">
            <a:spAutoFit/>
          </a:bodyPr>
          <a:lstStyle/>
          <a:p>
            <a:pPr>
              <a:lnSpc>
                <a:spcPts val="3919"/>
              </a:lnSpc>
            </a:pPr>
            <a:r>
              <a:rPr lang="en-US" sz="2799">
                <a:solidFill>
                  <a:srgbClr val="FFFFFF"/>
                </a:solidFill>
                <a:latin typeface="Roboto Condensed"/>
              </a:rPr>
              <a:t>Source: Linked Senior </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8972206" y="0"/>
            <a:ext cx="9315794" cy="10287000"/>
          </a:xfrm>
          <a:prstGeom prst="rect">
            <a:avLst/>
          </a:prstGeom>
          <a:solidFill>
            <a:srgbClr val="6ABF48"/>
          </a:solidFill>
        </p:spPr>
      </p:sp>
      <p:grpSp>
        <p:nvGrpSpPr>
          <p:cNvPr name="Group 3" id="3"/>
          <p:cNvGrpSpPr>
            <a:grpSpLocks noChangeAspect="true"/>
          </p:cNvGrpSpPr>
          <p:nvPr/>
        </p:nvGrpSpPr>
        <p:grpSpPr>
          <a:xfrm rot="2700000">
            <a:off x="1578776" y="2052306"/>
            <a:ext cx="4942405" cy="4942405"/>
            <a:chOff x="0" y="0"/>
            <a:chExt cx="14400530" cy="14400530"/>
          </a:xfrm>
        </p:grpSpPr>
        <p:sp>
          <p:nvSpPr>
            <p:cNvPr name="Freeform 4" id="4"/>
            <p:cNvSpPr/>
            <p:nvPr/>
          </p:nvSpPr>
          <p:spPr>
            <a:xfrm>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6ABF48"/>
            </a:solidFill>
          </p:spPr>
        </p:sp>
      </p:grpSp>
      <p:grpSp>
        <p:nvGrpSpPr>
          <p:cNvPr name="Group 5" id="5"/>
          <p:cNvGrpSpPr>
            <a:grpSpLocks noChangeAspect="true"/>
          </p:cNvGrpSpPr>
          <p:nvPr/>
        </p:nvGrpSpPr>
        <p:grpSpPr>
          <a:xfrm rot="0">
            <a:off x="1627612" y="2101142"/>
            <a:ext cx="4844733" cy="4844733"/>
            <a:chOff x="0" y="0"/>
            <a:chExt cx="495300" cy="495300"/>
          </a:xfrm>
        </p:grpSpPr>
        <p:sp>
          <p:nvSpPr>
            <p:cNvPr name="Freeform 6" id="6"/>
            <p:cNvSpPr/>
            <p:nvPr/>
          </p:nvSpPr>
          <p:spPr>
            <a:xfrm>
              <a:off x="0" y="0"/>
              <a:ext cx="495300" cy="495300"/>
            </a:xfrm>
            <a:custGeom>
              <a:avLst/>
              <a:gdLst/>
              <a:ahLst/>
              <a:cxnLst/>
              <a:rect r="r" b="b" t="t" l="l"/>
              <a:pathLst>
                <a:path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6ABF48"/>
            </a:solidFill>
          </p:spPr>
        </p:sp>
        <p:sp>
          <p:nvSpPr>
            <p:cNvPr name="Freeform 7" id="7"/>
            <p:cNvSpPr/>
            <p:nvPr/>
          </p:nvSpPr>
          <p:spPr>
            <a:xfrm>
              <a:off x="38100" y="38100"/>
              <a:ext cx="419100" cy="419100"/>
            </a:xfrm>
            <a:custGeom>
              <a:avLst/>
              <a:gdLst/>
              <a:ahLst/>
              <a:cxnLst/>
              <a:rect r="r" b="b" t="t" l="l"/>
              <a:pathLst>
                <a:path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4F4F4"/>
            </a:solidFill>
          </p:spPr>
        </p:sp>
      </p:grpSp>
      <p:sp>
        <p:nvSpPr>
          <p:cNvPr name="TextBox 8" id="8"/>
          <p:cNvSpPr txBox="true"/>
          <p:nvPr/>
        </p:nvSpPr>
        <p:spPr>
          <a:xfrm rot="0">
            <a:off x="3111617" y="3329070"/>
            <a:ext cx="1876723" cy="2141226"/>
          </a:xfrm>
          <a:prstGeom prst="rect">
            <a:avLst/>
          </a:prstGeom>
        </p:spPr>
        <p:txBody>
          <a:bodyPr anchor="t" rtlCol="false" tIns="0" lIns="0" bIns="0" rIns="0">
            <a:spAutoFit/>
          </a:bodyPr>
          <a:lstStyle/>
          <a:p>
            <a:pPr algn="ctr">
              <a:lnSpc>
                <a:spcPts val="17429"/>
              </a:lnSpc>
            </a:pPr>
            <a:r>
              <a:rPr lang="en-US" sz="12449">
                <a:solidFill>
                  <a:srgbClr val="6ABF48"/>
                </a:solidFill>
                <a:latin typeface="League Gothic"/>
              </a:rPr>
              <a:t>50%</a:t>
            </a:r>
          </a:p>
        </p:txBody>
      </p:sp>
      <p:sp>
        <p:nvSpPr>
          <p:cNvPr name="TextBox 9" id="9"/>
          <p:cNvSpPr txBox="true"/>
          <p:nvPr/>
        </p:nvSpPr>
        <p:spPr>
          <a:xfrm rot="0">
            <a:off x="10571420" y="2502050"/>
            <a:ext cx="6117367" cy="3777616"/>
          </a:xfrm>
          <a:prstGeom prst="rect">
            <a:avLst/>
          </a:prstGeom>
        </p:spPr>
        <p:txBody>
          <a:bodyPr anchor="t" rtlCol="false" tIns="0" lIns="0" bIns="0" rIns="0">
            <a:spAutoFit/>
          </a:bodyPr>
          <a:lstStyle/>
          <a:p>
            <a:pPr algn="ctr">
              <a:lnSpc>
                <a:spcPts val="7559"/>
              </a:lnSpc>
            </a:pPr>
            <a:r>
              <a:rPr lang="en-US" sz="5399">
                <a:solidFill>
                  <a:srgbClr val="FFFFFF"/>
                </a:solidFill>
                <a:latin typeface="Roboto Condensed"/>
              </a:rPr>
              <a:t>Older adults who use video chat have a 50% lower risk of developing depression</a:t>
            </a:r>
          </a:p>
        </p:txBody>
      </p:sp>
      <p:sp>
        <p:nvSpPr>
          <p:cNvPr name="TextBox 10" id="10"/>
          <p:cNvSpPr txBox="true"/>
          <p:nvPr/>
        </p:nvSpPr>
        <p:spPr>
          <a:xfrm rot="0">
            <a:off x="9144000" y="9657979"/>
            <a:ext cx="10682234" cy="500380"/>
          </a:xfrm>
          <a:prstGeom prst="rect">
            <a:avLst/>
          </a:prstGeom>
        </p:spPr>
        <p:txBody>
          <a:bodyPr anchor="t" rtlCol="false" tIns="0" lIns="0" bIns="0" rIns="0">
            <a:spAutoFit/>
          </a:bodyPr>
          <a:lstStyle/>
          <a:p>
            <a:pPr>
              <a:lnSpc>
                <a:spcPts val="3919"/>
              </a:lnSpc>
            </a:pPr>
            <a:r>
              <a:rPr lang="en-US" sz="2799">
                <a:solidFill>
                  <a:srgbClr val="FFFFFF"/>
                </a:solidFill>
                <a:latin typeface="Roboto Condensed"/>
              </a:rPr>
              <a:t>Source: Linked Senior </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6ABF48"/>
        </a:solidFill>
      </p:bgPr>
    </p:bg>
    <p:spTree>
      <p:nvGrpSpPr>
        <p:cNvPr id="1" name=""/>
        <p:cNvGrpSpPr/>
        <p:nvPr/>
      </p:nvGrpSpPr>
      <p:grpSpPr>
        <a:xfrm>
          <a:off x="0" y="0"/>
          <a:ext cx="0" cy="0"/>
          <a:chOff x="0" y="0"/>
          <a:chExt cx="0" cy="0"/>
        </a:xfrm>
      </p:grpSpPr>
      <p:sp>
        <p:nvSpPr>
          <p:cNvPr name="AutoShape 2" id="2"/>
          <p:cNvSpPr/>
          <p:nvPr/>
        </p:nvSpPr>
        <p:spPr>
          <a:xfrm rot="0">
            <a:off x="0" y="0"/>
            <a:ext cx="18288000" cy="1382562"/>
          </a:xfrm>
          <a:prstGeom prst="rect">
            <a:avLst/>
          </a:prstGeom>
          <a:solidFill>
            <a:srgbClr val="FFFFFF"/>
          </a:solidFill>
        </p:spPr>
      </p:sp>
      <p:sp>
        <p:nvSpPr>
          <p:cNvPr name="TextBox 3" id="3"/>
          <p:cNvSpPr txBox="true"/>
          <p:nvPr/>
        </p:nvSpPr>
        <p:spPr>
          <a:xfrm rot="0">
            <a:off x="1028700" y="2787899"/>
            <a:ext cx="15781771" cy="2513114"/>
          </a:xfrm>
          <a:prstGeom prst="rect">
            <a:avLst/>
          </a:prstGeom>
        </p:spPr>
        <p:txBody>
          <a:bodyPr anchor="t" rtlCol="false" tIns="0" lIns="0" bIns="0" rIns="0">
            <a:spAutoFit/>
          </a:bodyPr>
          <a:lstStyle/>
          <a:p>
            <a:pPr>
              <a:lnSpc>
                <a:spcPts val="10056"/>
              </a:lnSpc>
            </a:pPr>
            <a:r>
              <a:rPr lang="en-US" sz="7183">
                <a:solidFill>
                  <a:srgbClr val="FFFFFF"/>
                </a:solidFill>
                <a:latin typeface="HK Grotesk Medium Italics"/>
              </a:rPr>
              <a:t>Where &amp; When</a:t>
            </a:r>
            <a:r>
              <a:rPr lang="en-US" sz="7183">
                <a:solidFill>
                  <a:srgbClr val="FFFFFF"/>
                </a:solidFill>
                <a:latin typeface="HK Grotesk Medium"/>
              </a:rPr>
              <a:t> Metrics Set Your Team Up for Success</a:t>
            </a:r>
          </a:p>
        </p:txBody>
      </p:sp>
      <p:grpSp>
        <p:nvGrpSpPr>
          <p:cNvPr name="Group 4" id="4"/>
          <p:cNvGrpSpPr/>
          <p:nvPr/>
        </p:nvGrpSpPr>
        <p:grpSpPr>
          <a:xfrm rot="0">
            <a:off x="13294005" y="5278175"/>
            <a:ext cx="4993995" cy="5008825"/>
            <a:chOff x="0" y="0"/>
            <a:chExt cx="6658660" cy="6678433"/>
          </a:xfrm>
        </p:grpSpPr>
        <p:sp>
          <p:nvSpPr>
            <p:cNvPr name="AutoShape 5" id="5"/>
            <p:cNvSpPr/>
            <p:nvPr/>
          </p:nvSpPr>
          <p:spPr>
            <a:xfrm rot="0">
              <a:off x="3329330" y="1669608"/>
              <a:ext cx="1664665" cy="1669608"/>
            </a:xfrm>
            <a:prstGeom prst="rect">
              <a:avLst/>
            </a:prstGeom>
            <a:solidFill>
              <a:srgbClr val="000000">
                <a:alpha val="6667"/>
              </a:srgbClr>
            </a:solidFill>
          </p:spPr>
        </p:sp>
        <p:sp>
          <p:nvSpPr>
            <p:cNvPr name="AutoShape 6" id="6"/>
            <p:cNvSpPr/>
            <p:nvPr/>
          </p:nvSpPr>
          <p:spPr>
            <a:xfrm rot="0">
              <a:off x="0" y="5008825"/>
              <a:ext cx="1664665" cy="1669608"/>
            </a:xfrm>
            <a:prstGeom prst="rect">
              <a:avLst/>
            </a:prstGeom>
            <a:solidFill>
              <a:srgbClr val="000000">
                <a:alpha val="6667"/>
              </a:srgbClr>
            </a:solidFill>
          </p:spPr>
        </p:sp>
        <p:sp>
          <p:nvSpPr>
            <p:cNvPr name="AutoShape 7" id="7"/>
            <p:cNvSpPr/>
            <p:nvPr/>
          </p:nvSpPr>
          <p:spPr>
            <a:xfrm rot="0">
              <a:off x="3329330" y="5008825"/>
              <a:ext cx="1664665" cy="1669608"/>
            </a:xfrm>
            <a:prstGeom prst="rect">
              <a:avLst/>
            </a:prstGeom>
            <a:solidFill>
              <a:srgbClr val="000000">
                <a:alpha val="6667"/>
              </a:srgbClr>
            </a:solidFill>
          </p:spPr>
        </p:sp>
        <p:sp>
          <p:nvSpPr>
            <p:cNvPr name="AutoShape 8" id="8"/>
            <p:cNvSpPr/>
            <p:nvPr/>
          </p:nvSpPr>
          <p:spPr>
            <a:xfrm rot="0">
              <a:off x="4993995" y="0"/>
              <a:ext cx="1664665" cy="1669608"/>
            </a:xfrm>
            <a:prstGeom prst="rect">
              <a:avLst/>
            </a:prstGeom>
            <a:solidFill>
              <a:srgbClr val="3F7E44">
                <a:alpha val="44706"/>
              </a:srgbClr>
            </a:solidFill>
          </p:spPr>
        </p:sp>
        <p:sp>
          <p:nvSpPr>
            <p:cNvPr name="AutoShape 9" id="9"/>
            <p:cNvSpPr/>
            <p:nvPr/>
          </p:nvSpPr>
          <p:spPr>
            <a:xfrm rot="0">
              <a:off x="1664665" y="3339217"/>
              <a:ext cx="1664665" cy="1669608"/>
            </a:xfrm>
            <a:prstGeom prst="rect">
              <a:avLst/>
            </a:prstGeom>
            <a:solidFill>
              <a:srgbClr val="3F7E44">
                <a:alpha val="44706"/>
              </a:srgbClr>
            </a:solidFill>
          </p:spPr>
        </p:sp>
        <p:sp>
          <p:nvSpPr>
            <p:cNvPr name="AutoShape 10" id="10"/>
            <p:cNvSpPr/>
            <p:nvPr/>
          </p:nvSpPr>
          <p:spPr>
            <a:xfrm rot="0">
              <a:off x="4993995" y="3339217"/>
              <a:ext cx="1664665" cy="1669608"/>
            </a:xfrm>
            <a:prstGeom prst="rect">
              <a:avLst/>
            </a:prstGeom>
            <a:solidFill>
              <a:srgbClr val="3F7E44">
                <a:alpha val="44706"/>
              </a:srgbClr>
            </a:solidFill>
          </p:spPr>
        </p:sp>
      </p:grpSp>
      <p:sp>
        <p:nvSpPr>
          <p:cNvPr name="TextBox 11" id="11"/>
          <p:cNvSpPr txBox="true"/>
          <p:nvPr/>
        </p:nvSpPr>
        <p:spPr>
          <a:xfrm rot="0">
            <a:off x="16324826" y="262656"/>
            <a:ext cx="1668780" cy="771525"/>
          </a:xfrm>
          <a:prstGeom prst="rect">
            <a:avLst/>
          </a:prstGeom>
        </p:spPr>
        <p:txBody>
          <a:bodyPr anchor="t" rtlCol="false" tIns="0" lIns="0" bIns="0" rIns="0">
            <a:spAutoFit/>
          </a:bodyPr>
          <a:lstStyle/>
          <a:p>
            <a:pPr algn="r">
              <a:lnSpc>
                <a:spcPts val="6299"/>
              </a:lnSpc>
            </a:pPr>
            <a:r>
              <a:rPr lang="en-US" sz="4500">
                <a:solidFill>
                  <a:srgbClr val="6ABF48"/>
                </a:solidFill>
                <a:latin typeface="Glacial Indifference"/>
              </a:rPr>
              <a:t>PART 3</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19306A"/>
        </a:solidFill>
      </p:bgPr>
    </p:bg>
    <p:spTree>
      <p:nvGrpSpPr>
        <p:cNvPr id="1" name=""/>
        <p:cNvGrpSpPr/>
        <p:nvPr/>
      </p:nvGrpSpPr>
      <p:grpSpPr>
        <a:xfrm>
          <a:off x="0" y="0"/>
          <a:ext cx="0" cy="0"/>
          <a:chOff x="0" y="0"/>
          <a:chExt cx="0" cy="0"/>
        </a:xfrm>
      </p:grpSpPr>
      <p:grpSp>
        <p:nvGrpSpPr>
          <p:cNvPr name="Group 2" id="2"/>
          <p:cNvGrpSpPr/>
          <p:nvPr/>
        </p:nvGrpSpPr>
        <p:grpSpPr>
          <a:xfrm rot="0">
            <a:off x="15231638" y="0"/>
            <a:ext cx="3056362" cy="3065438"/>
            <a:chOff x="0" y="0"/>
            <a:chExt cx="4075149" cy="4087250"/>
          </a:xfrm>
        </p:grpSpPr>
        <p:sp>
          <p:nvSpPr>
            <p:cNvPr name="AutoShape 3" id="3"/>
            <p:cNvSpPr/>
            <p:nvPr/>
          </p:nvSpPr>
          <p:spPr>
            <a:xfrm rot="-10800000">
              <a:off x="3056362" y="1021813"/>
              <a:ext cx="1018787" cy="1021813"/>
            </a:xfrm>
            <a:prstGeom prst="rect">
              <a:avLst/>
            </a:prstGeom>
            <a:solidFill>
              <a:srgbClr val="6ABF48"/>
            </a:solidFill>
          </p:spPr>
        </p:sp>
        <p:sp>
          <p:nvSpPr>
            <p:cNvPr name="AutoShape 4" id="4"/>
            <p:cNvSpPr/>
            <p:nvPr/>
          </p:nvSpPr>
          <p:spPr>
            <a:xfrm rot="-10800000">
              <a:off x="2037575" y="0"/>
              <a:ext cx="1018787" cy="1021813"/>
            </a:xfrm>
            <a:prstGeom prst="rect">
              <a:avLst/>
            </a:prstGeom>
            <a:solidFill>
              <a:srgbClr val="2B4892"/>
            </a:solidFill>
          </p:spPr>
        </p:sp>
        <p:sp>
          <p:nvSpPr>
            <p:cNvPr name="AutoShape 5" id="5"/>
            <p:cNvSpPr/>
            <p:nvPr/>
          </p:nvSpPr>
          <p:spPr>
            <a:xfrm rot="-10800000">
              <a:off x="1018787" y="1021813"/>
              <a:ext cx="1018787" cy="1021813"/>
            </a:xfrm>
            <a:prstGeom prst="rect">
              <a:avLst/>
            </a:prstGeom>
            <a:solidFill>
              <a:srgbClr val="6ABF48"/>
            </a:solidFill>
          </p:spPr>
        </p:sp>
        <p:sp>
          <p:nvSpPr>
            <p:cNvPr name="AutoShape 6" id="6"/>
            <p:cNvSpPr/>
            <p:nvPr/>
          </p:nvSpPr>
          <p:spPr>
            <a:xfrm rot="-10800000">
              <a:off x="2037575" y="2043625"/>
              <a:ext cx="1018787" cy="1021813"/>
            </a:xfrm>
            <a:prstGeom prst="rect">
              <a:avLst/>
            </a:prstGeom>
            <a:solidFill>
              <a:srgbClr val="2B4892"/>
            </a:solidFill>
          </p:spPr>
        </p:sp>
        <p:sp>
          <p:nvSpPr>
            <p:cNvPr name="AutoShape 7" id="7"/>
            <p:cNvSpPr/>
            <p:nvPr/>
          </p:nvSpPr>
          <p:spPr>
            <a:xfrm rot="-10800000">
              <a:off x="0" y="0"/>
              <a:ext cx="1018787" cy="1021813"/>
            </a:xfrm>
            <a:prstGeom prst="rect">
              <a:avLst/>
            </a:prstGeom>
            <a:solidFill>
              <a:srgbClr val="2B4892"/>
            </a:solidFill>
          </p:spPr>
        </p:sp>
        <p:sp>
          <p:nvSpPr>
            <p:cNvPr name="AutoShape 8" id="8"/>
            <p:cNvSpPr/>
            <p:nvPr/>
          </p:nvSpPr>
          <p:spPr>
            <a:xfrm rot="-10800000">
              <a:off x="3056362" y="3065438"/>
              <a:ext cx="1018787" cy="1021813"/>
            </a:xfrm>
            <a:prstGeom prst="rect">
              <a:avLst/>
            </a:prstGeom>
            <a:solidFill>
              <a:srgbClr val="6ABF48"/>
            </a:solidFill>
          </p:spPr>
        </p:sp>
      </p:grpSp>
      <p:sp>
        <p:nvSpPr>
          <p:cNvPr name="TextBox 9" id="9"/>
          <p:cNvSpPr txBox="true"/>
          <p:nvPr/>
        </p:nvSpPr>
        <p:spPr>
          <a:xfrm rot="0">
            <a:off x="966252" y="711664"/>
            <a:ext cx="14512264" cy="821055"/>
          </a:xfrm>
          <a:prstGeom prst="rect">
            <a:avLst/>
          </a:prstGeom>
        </p:spPr>
        <p:txBody>
          <a:bodyPr anchor="t" rtlCol="false" tIns="0" lIns="0" bIns="0" rIns="0">
            <a:spAutoFit/>
          </a:bodyPr>
          <a:lstStyle/>
          <a:p>
            <a:pPr>
              <a:lnSpc>
                <a:spcPts val="6719"/>
              </a:lnSpc>
            </a:pPr>
            <a:r>
              <a:rPr lang="en-US" sz="4800">
                <a:solidFill>
                  <a:srgbClr val="FFFFFF"/>
                </a:solidFill>
                <a:latin typeface="Glacial Indifference Bold"/>
              </a:rPr>
              <a:t>When Social Connection Drives Satisfaction! </a:t>
            </a:r>
          </a:p>
        </p:txBody>
      </p:sp>
      <p:sp>
        <p:nvSpPr>
          <p:cNvPr name="TextBox 10" id="10"/>
          <p:cNvSpPr txBox="true"/>
          <p:nvPr/>
        </p:nvSpPr>
        <p:spPr>
          <a:xfrm rot="0">
            <a:off x="1028700" y="1696945"/>
            <a:ext cx="14449817" cy="2950845"/>
          </a:xfrm>
          <a:prstGeom prst="rect">
            <a:avLst/>
          </a:prstGeom>
        </p:spPr>
        <p:txBody>
          <a:bodyPr anchor="t" rtlCol="false" tIns="0" lIns="0" bIns="0" rIns="0">
            <a:spAutoFit/>
          </a:bodyPr>
          <a:lstStyle/>
          <a:p>
            <a:pPr>
              <a:lnSpc>
                <a:spcPts val="5880"/>
              </a:lnSpc>
            </a:pPr>
            <a:r>
              <a:rPr lang="en-US" sz="4200">
                <a:solidFill>
                  <a:srgbClr val="FFFFFF"/>
                </a:solidFill>
                <a:latin typeface="Roboto Condensed"/>
              </a:rPr>
              <a:t>Communities must go beyond checking the box of providing </a:t>
            </a:r>
            <a:r>
              <a:rPr lang="en-US" sz="4200">
                <a:solidFill>
                  <a:srgbClr val="FFFFFF"/>
                </a:solidFill>
                <a:latin typeface="Arimo"/>
              </a:rPr>
              <a:t>activities, to implementing resident-led solutions for preventing loneliness and facilitating friendships. </a:t>
            </a:r>
          </a:p>
          <a:p>
            <a:pPr>
              <a:lnSpc>
                <a:spcPts val="5880"/>
              </a:lnSpc>
              <a:spcBef>
                <a:spcPct val="0"/>
              </a:spcBef>
            </a:pPr>
          </a:p>
        </p:txBody>
      </p:sp>
      <p:sp>
        <p:nvSpPr>
          <p:cNvPr name="AutoShape 11" id="11"/>
          <p:cNvSpPr/>
          <p:nvPr/>
        </p:nvSpPr>
        <p:spPr>
          <a:xfrm rot="-5400000">
            <a:off x="1030487" y="4212700"/>
            <a:ext cx="4122641" cy="4126215"/>
          </a:xfrm>
          <a:prstGeom prst="rect">
            <a:avLst/>
          </a:prstGeom>
          <a:solidFill>
            <a:srgbClr val="F4F4F4"/>
          </a:solidFill>
        </p:spPr>
      </p:sp>
      <p:sp>
        <p:nvSpPr>
          <p:cNvPr name="AutoShape 12" id="12"/>
          <p:cNvSpPr/>
          <p:nvPr/>
        </p:nvSpPr>
        <p:spPr>
          <a:xfrm rot="-5400000">
            <a:off x="9145910" y="4212577"/>
            <a:ext cx="4122641" cy="4126460"/>
          </a:xfrm>
          <a:prstGeom prst="rect">
            <a:avLst/>
          </a:prstGeom>
          <a:solidFill>
            <a:srgbClr val="F4F4F4"/>
          </a:solidFill>
        </p:spPr>
      </p:sp>
      <p:grpSp>
        <p:nvGrpSpPr>
          <p:cNvPr name="Group 13" id="13"/>
          <p:cNvGrpSpPr/>
          <p:nvPr/>
        </p:nvGrpSpPr>
        <p:grpSpPr>
          <a:xfrm rot="0">
            <a:off x="1458056" y="4642056"/>
            <a:ext cx="3267502" cy="3267502"/>
            <a:chOff x="0" y="0"/>
            <a:chExt cx="4356670" cy="4356670"/>
          </a:xfrm>
        </p:grpSpPr>
        <p:sp>
          <p:nvSpPr>
            <p:cNvPr name="TextBox 14" id="14"/>
            <p:cNvSpPr txBox="true"/>
            <p:nvPr/>
          </p:nvSpPr>
          <p:spPr>
            <a:xfrm rot="0">
              <a:off x="1540256" y="1694100"/>
              <a:ext cx="1276158" cy="882745"/>
            </a:xfrm>
            <a:prstGeom prst="rect">
              <a:avLst/>
            </a:prstGeom>
          </p:spPr>
          <p:txBody>
            <a:bodyPr anchor="t" rtlCol="false" tIns="0" lIns="0" bIns="0" rIns="0">
              <a:spAutoFit/>
            </a:bodyPr>
            <a:lstStyle/>
            <a:p>
              <a:pPr algn="ctr">
                <a:lnSpc>
                  <a:spcPts val="5517"/>
                </a:lnSpc>
              </a:pPr>
              <a:r>
                <a:rPr lang="en-US" sz="3941">
                  <a:solidFill>
                    <a:srgbClr val="19306A"/>
                  </a:solidFill>
                  <a:latin typeface="HK Grotesk Bold"/>
                </a:rPr>
                <a:t>99%</a:t>
              </a:r>
            </a:p>
          </p:txBody>
        </p:sp>
        <p:grpSp>
          <p:nvGrpSpPr>
            <p:cNvPr name="Group 15" id="15"/>
            <p:cNvGrpSpPr>
              <a:grpSpLocks noChangeAspect="true"/>
            </p:cNvGrpSpPr>
            <p:nvPr/>
          </p:nvGrpSpPr>
          <p:grpSpPr>
            <a:xfrm rot="0">
              <a:off x="0" y="0"/>
              <a:ext cx="4356670" cy="4356670"/>
              <a:chOff x="0" y="0"/>
              <a:chExt cx="2540000" cy="2540000"/>
            </a:xfrm>
          </p:grpSpPr>
          <p:sp>
            <p:nvSpPr>
              <p:cNvPr name="Freeform 16" id="16"/>
              <p:cNvSpPr/>
              <p:nvPr/>
            </p:nvSpPr>
            <p:spPr>
              <a:xfrm>
                <a:off x="-62725" y="-2035"/>
                <a:ext cx="2665449" cy="2544070"/>
              </a:xfrm>
              <a:custGeom>
                <a:avLst/>
                <a:gdLst/>
                <a:ahLst/>
                <a:cxnLst/>
                <a:rect r="r" b="b" t="t" l="l"/>
                <a:pathLst>
                  <a:path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19306A"/>
              </a:solidFill>
            </p:spPr>
          </p:sp>
          <p:sp>
            <p:nvSpPr>
              <p:cNvPr name="Freeform 17" id="17"/>
              <p:cNvSpPr/>
              <p:nvPr/>
            </p:nvSpPr>
            <p:spPr>
              <a:xfrm>
                <a:off x="-90011" y="17180"/>
                <a:ext cx="2692018" cy="2542043"/>
              </a:xfrm>
              <a:custGeom>
                <a:avLst/>
                <a:gdLst/>
                <a:ahLst/>
                <a:cxnLst/>
                <a:rect r="r" b="b" t="t" l="l"/>
                <a:pathLst>
                  <a:path h="2542043" w="2692018">
                    <a:moveTo>
                      <a:pt x="1677511" y="23148"/>
                    </a:moveTo>
                    <a:cubicBezTo>
                      <a:pt x="2289387" y="181134"/>
                      <a:pt x="2692017" y="764957"/>
                      <a:pt x="2622247" y="1393036"/>
                    </a:cubicBezTo>
                    <a:cubicBezTo>
                      <a:pt x="2552476" y="2021116"/>
                      <a:pt x="2031534" y="2502344"/>
                      <a:pt x="1399903" y="2522193"/>
                    </a:cubicBezTo>
                    <a:cubicBezTo>
                      <a:pt x="768271" y="2542043"/>
                      <a:pt x="218141" y="2094476"/>
                      <a:pt x="109070" y="1472016"/>
                    </a:cubicBezTo>
                    <a:cubicBezTo>
                      <a:pt x="0" y="849557"/>
                      <a:pt x="365177" y="241604"/>
                      <a:pt x="965926" y="45510"/>
                    </a:cubicBezTo>
                    <a:cubicBezTo>
                      <a:pt x="1052323" y="16881"/>
                      <a:pt x="1147434" y="36667"/>
                      <a:pt x="1215246" y="97377"/>
                    </a:cubicBezTo>
                    <a:cubicBezTo>
                      <a:pt x="1283058" y="158086"/>
                      <a:pt x="1313203" y="250439"/>
                      <a:pt x="1294267" y="339464"/>
                    </a:cubicBezTo>
                    <a:cubicBezTo>
                      <a:pt x="1275332" y="428490"/>
                      <a:pt x="1210209" y="500579"/>
                      <a:pt x="1123560" y="528434"/>
                    </a:cubicBezTo>
                    <a:cubicBezTo>
                      <a:pt x="763111" y="646091"/>
                      <a:pt x="544004" y="1010862"/>
                      <a:pt x="609446" y="1384338"/>
                    </a:cubicBezTo>
                    <a:cubicBezTo>
                      <a:pt x="674889" y="1757813"/>
                      <a:pt x="1004967" y="2026354"/>
                      <a:pt x="1383946" y="2014444"/>
                    </a:cubicBezTo>
                    <a:cubicBezTo>
                      <a:pt x="1762925" y="2002534"/>
                      <a:pt x="2075490" y="1713798"/>
                      <a:pt x="2117353" y="1336950"/>
                    </a:cubicBezTo>
                    <a:cubicBezTo>
                      <a:pt x="2159215" y="960102"/>
                      <a:pt x="1917637" y="609808"/>
                      <a:pt x="1550511" y="515017"/>
                    </a:cubicBezTo>
                    <a:cubicBezTo>
                      <a:pt x="1462283" y="492657"/>
                      <a:pt x="1392763" y="424799"/>
                      <a:pt x="1368275" y="337138"/>
                    </a:cubicBezTo>
                    <a:cubicBezTo>
                      <a:pt x="1343787" y="249478"/>
                      <a:pt x="1368073" y="155414"/>
                      <a:pt x="1431939" y="90567"/>
                    </a:cubicBezTo>
                    <a:cubicBezTo>
                      <a:pt x="1495805" y="25719"/>
                      <a:pt x="1589487" y="0"/>
                      <a:pt x="1677511" y="23148"/>
                    </a:cubicBezTo>
                    <a:close/>
                  </a:path>
                </a:pathLst>
              </a:custGeom>
              <a:solidFill>
                <a:srgbClr val="6ABF48"/>
              </a:solidFill>
            </p:spPr>
          </p:sp>
        </p:grpSp>
      </p:grpSp>
      <p:grpSp>
        <p:nvGrpSpPr>
          <p:cNvPr name="Group 18" id="18"/>
          <p:cNvGrpSpPr/>
          <p:nvPr/>
        </p:nvGrpSpPr>
        <p:grpSpPr>
          <a:xfrm rot="0">
            <a:off x="9666408" y="4647790"/>
            <a:ext cx="3096052" cy="3096052"/>
            <a:chOff x="0" y="0"/>
            <a:chExt cx="4128070" cy="4128070"/>
          </a:xfrm>
        </p:grpSpPr>
        <p:sp>
          <p:nvSpPr>
            <p:cNvPr name="TextBox 19" id="19"/>
            <p:cNvSpPr txBox="true"/>
            <p:nvPr/>
          </p:nvSpPr>
          <p:spPr>
            <a:xfrm rot="0">
              <a:off x="1459437" y="1610235"/>
              <a:ext cx="1209196" cy="831400"/>
            </a:xfrm>
            <a:prstGeom prst="rect">
              <a:avLst/>
            </a:prstGeom>
          </p:spPr>
          <p:txBody>
            <a:bodyPr anchor="t" rtlCol="false" tIns="0" lIns="0" bIns="0" rIns="0">
              <a:spAutoFit/>
            </a:bodyPr>
            <a:lstStyle/>
            <a:p>
              <a:pPr algn="ctr">
                <a:lnSpc>
                  <a:spcPts val="5228"/>
                </a:lnSpc>
              </a:pPr>
              <a:r>
                <a:rPr lang="en-US" sz="3734">
                  <a:solidFill>
                    <a:srgbClr val="19306A"/>
                  </a:solidFill>
                  <a:latin typeface="HK Grotesk Bold"/>
                </a:rPr>
                <a:t>98%</a:t>
              </a:r>
            </a:p>
          </p:txBody>
        </p:sp>
        <p:grpSp>
          <p:nvGrpSpPr>
            <p:cNvPr name="Group 20" id="20"/>
            <p:cNvGrpSpPr>
              <a:grpSpLocks noChangeAspect="true"/>
            </p:cNvGrpSpPr>
            <p:nvPr/>
          </p:nvGrpSpPr>
          <p:grpSpPr>
            <a:xfrm rot="0">
              <a:off x="0" y="0"/>
              <a:ext cx="4128070" cy="4128070"/>
              <a:chOff x="0" y="0"/>
              <a:chExt cx="2540000" cy="2540000"/>
            </a:xfrm>
          </p:grpSpPr>
          <p:sp>
            <p:nvSpPr>
              <p:cNvPr name="Freeform 21" id="21"/>
              <p:cNvSpPr/>
              <p:nvPr/>
            </p:nvSpPr>
            <p:spPr>
              <a:xfrm>
                <a:off x="-62725" y="-2035"/>
                <a:ext cx="2665449" cy="2544070"/>
              </a:xfrm>
              <a:custGeom>
                <a:avLst/>
                <a:gdLst/>
                <a:ahLst/>
                <a:cxnLst/>
                <a:rect r="r" b="b" t="t" l="l"/>
                <a:pathLst>
                  <a:path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6ABF48"/>
              </a:solidFill>
            </p:spPr>
          </p:sp>
          <p:sp>
            <p:nvSpPr>
              <p:cNvPr name="Freeform 22" id="22"/>
              <p:cNvSpPr/>
              <p:nvPr/>
            </p:nvSpPr>
            <p:spPr>
              <a:xfrm>
                <a:off x="-105843" y="17180"/>
                <a:ext cx="2699305" cy="2559519"/>
              </a:xfrm>
              <a:custGeom>
                <a:avLst/>
                <a:gdLst/>
                <a:ahLst/>
                <a:cxnLst/>
                <a:rect r="r" b="b" t="t" l="l"/>
                <a:pathLst>
                  <a:path h="2559519" w="2699305">
                    <a:moveTo>
                      <a:pt x="1693343" y="23148"/>
                    </a:moveTo>
                    <a:cubicBezTo>
                      <a:pt x="2297895" y="179242"/>
                      <a:pt x="2699305" y="751625"/>
                      <a:pt x="2640126" y="1373193"/>
                    </a:cubicBezTo>
                    <a:cubicBezTo>
                      <a:pt x="2580946" y="1994760"/>
                      <a:pt x="2078733" y="2481109"/>
                      <a:pt x="1455587" y="2520314"/>
                    </a:cubicBezTo>
                    <a:cubicBezTo>
                      <a:pt x="832441" y="2559519"/>
                      <a:pt x="273232" y="2139949"/>
                      <a:pt x="136616" y="1530700"/>
                    </a:cubicBezTo>
                    <a:cubicBezTo>
                      <a:pt x="0" y="921451"/>
                      <a:pt x="326507" y="303272"/>
                      <a:pt x="906728" y="72637"/>
                    </a:cubicBezTo>
                    <a:cubicBezTo>
                      <a:pt x="991157" y="38639"/>
                      <a:pt x="1087323" y="52414"/>
                      <a:pt x="1158813" y="108746"/>
                    </a:cubicBezTo>
                    <a:cubicBezTo>
                      <a:pt x="1230303" y="165078"/>
                      <a:pt x="1266187" y="255356"/>
                      <a:pt x="1252879" y="345394"/>
                    </a:cubicBezTo>
                    <a:cubicBezTo>
                      <a:pt x="1239571" y="435433"/>
                      <a:pt x="1179103" y="511469"/>
                      <a:pt x="1094374" y="544710"/>
                    </a:cubicBezTo>
                    <a:cubicBezTo>
                      <a:pt x="746241" y="683091"/>
                      <a:pt x="550337" y="1053999"/>
                      <a:pt x="632307" y="1419548"/>
                    </a:cubicBezTo>
                    <a:cubicBezTo>
                      <a:pt x="714277" y="1785098"/>
                      <a:pt x="1049802" y="2036839"/>
                      <a:pt x="1423689" y="2013316"/>
                    </a:cubicBezTo>
                    <a:cubicBezTo>
                      <a:pt x="1797577" y="1989793"/>
                      <a:pt x="2098905" y="1697984"/>
                      <a:pt x="2134413" y="1325044"/>
                    </a:cubicBezTo>
                    <a:cubicBezTo>
                      <a:pt x="2169920" y="952103"/>
                      <a:pt x="1929074" y="608673"/>
                      <a:pt x="1566343" y="515017"/>
                    </a:cubicBezTo>
                    <a:cubicBezTo>
                      <a:pt x="1478115" y="492657"/>
                      <a:pt x="1408595" y="424799"/>
                      <a:pt x="1384107" y="337138"/>
                    </a:cubicBezTo>
                    <a:cubicBezTo>
                      <a:pt x="1359619" y="249478"/>
                      <a:pt x="1383905" y="155414"/>
                      <a:pt x="1447771" y="90567"/>
                    </a:cubicBezTo>
                    <a:cubicBezTo>
                      <a:pt x="1511637" y="25719"/>
                      <a:pt x="1605319" y="0"/>
                      <a:pt x="1693343" y="23148"/>
                    </a:cubicBezTo>
                    <a:close/>
                  </a:path>
                </a:pathLst>
              </a:custGeom>
              <a:solidFill>
                <a:srgbClr val="2D506B"/>
              </a:solidFill>
            </p:spPr>
          </p:sp>
        </p:grpSp>
      </p:grpSp>
      <p:sp>
        <p:nvSpPr>
          <p:cNvPr name="TextBox 23" id="23"/>
          <p:cNvSpPr txBox="true"/>
          <p:nvPr/>
        </p:nvSpPr>
        <p:spPr>
          <a:xfrm rot="0">
            <a:off x="1028700" y="8589645"/>
            <a:ext cx="7193685" cy="1261110"/>
          </a:xfrm>
          <a:prstGeom prst="rect">
            <a:avLst/>
          </a:prstGeom>
        </p:spPr>
        <p:txBody>
          <a:bodyPr anchor="t" rtlCol="false" tIns="0" lIns="0" bIns="0" rIns="0">
            <a:spAutoFit/>
          </a:bodyPr>
          <a:lstStyle/>
          <a:p>
            <a:pPr>
              <a:lnSpc>
                <a:spcPts val="5040"/>
              </a:lnSpc>
            </a:pPr>
            <a:r>
              <a:rPr lang="en-US" sz="3600">
                <a:solidFill>
                  <a:srgbClr val="FFFFFF"/>
                </a:solidFill>
                <a:latin typeface="Roboto Condensed"/>
              </a:rPr>
              <a:t>Resident families say that having frien</a:t>
            </a:r>
            <a:r>
              <a:rPr lang="en-US" sz="3600">
                <a:solidFill>
                  <a:srgbClr val="FFFFFF"/>
                </a:solidFill>
                <a:latin typeface="Roboto Condensed"/>
              </a:rPr>
              <a:t>ds impacts a resident’s well-being</a:t>
            </a:r>
          </a:p>
        </p:txBody>
      </p:sp>
      <p:sp>
        <p:nvSpPr>
          <p:cNvPr name="TextBox 24" id="24"/>
          <p:cNvSpPr txBox="true"/>
          <p:nvPr/>
        </p:nvSpPr>
        <p:spPr>
          <a:xfrm rot="0">
            <a:off x="9150006" y="8589645"/>
            <a:ext cx="7224908" cy="1261110"/>
          </a:xfrm>
          <a:prstGeom prst="rect">
            <a:avLst/>
          </a:prstGeom>
        </p:spPr>
        <p:txBody>
          <a:bodyPr anchor="t" rtlCol="false" tIns="0" lIns="0" bIns="0" rIns="0">
            <a:spAutoFit/>
          </a:bodyPr>
          <a:lstStyle/>
          <a:p>
            <a:pPr>
              <a:lnSpc>
                <a:spcPts val="5040"/>
              </a:lnSpc>
            </a:pPr>
            <a:r>
              <a:rPr lang="en-US" sz="3600">
                <a:solidFill>
                  <a:srgbClr val="FFFFFF"/>
                </a:solidFill>
                <a:latin typeface="Roboto Condensed"/>
              </a:rPr>
              <a:t>Agree that having frien</a:t>
            </a:r>
            <a:r>
              <a:rPr lang="en-US" sz="3600">
                <a:solidFill>
                  <a:srgbClr val="FFFFFF"/>
                </a:solidFill>
                <a:latin typeface="Roboto Condensed"/>
              </a:rPr>
              <a:t>ds impacts </a:t>
            </a:r>
          </a:p>
          <a:p>
            <a:pPr>
              <a:lnSpc>
                <a:spcPts val="5040"/>
              </a:lnSpc>
            </a:pPr>
            <a:r>
              <a:rPr lang="en-US" sz="3600">
                <a:solidFill>
                  <a:srgbClr val="FFFFFF"/>
                </a:solidFill>
                <a:latin typeface="Roboto Condensed"/>
              </a:rPr>
              <a:t>a resident's families satisfaction </a:t>
            </a:r>
          </a:p>
        </p:txBody>
      </p:sp>
      <p:sp>
        <p:nvSpPr>
          <p:cNvPr name="TextBox 25" id="25"/>
          <p:cNvSpPr txBox="true"/>
          <p:nvPr/>
        </p:nvSpPr>
        <p:spPr>
          <a:xfrm rot="0">
            <a:off x="16064230" y="9562465"/>
            <a:ext cx="10682234" cy="500380"/>
          </a:xfrm>
          <a:prstGeom prst="rect">
            <a:avLst/>
          </a:prstGeom>
        </p:spPr>
        <p:txBody>
          <a:bodyPr anchor="t" rtlCol="false" tIns="0" lIns="0" bIns="0" rIns="0">
            <a:spAutoFit/>
          </a:bodyPr>
          <a:lstStyle/>
          <a:p>
            <a:pPr>
              <a:lnSpc>
                <a:spcPts val="3919"/>
              </a:lnSpc>
            </a:pPr>
            <a:r>
              <a:rPr lang="en-US" sz="2799">
                <a:solidFill>
                  <a:srgbClr val="FFFFFF"/>
                </a:solidFill>
                <a:latin typeface="Roboto Condensed"/>
              </a:rPr>
              <a:t>Source:iN2L</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5400000">
            <a:off x="12642085" y="4629025"/>
            <a:ext cx="2346101" cy="8945729"/>
          </a:xfrm>
          <a:prstGeom prst="rect">
            <a:avLst/>
          </a:prstGeom>
          <a:solidFill>
            <a:srgbClr val="2B4892"/>
          </a:solidFill>
        </p:spPr>
      </p:sp>
      <p:sp>
        <p:nvSpPr>
          <p:cNvPr name="AutoShape 3" id="3"/>
          <p:cNvSpPr/>
          <p:nvPr/>
        </p:nvSpPr>
        <p:spPr>
          <a:xfrm rot="-5400000">
            <a:off x="7180075" y="7109126"/>
            <a:ext cx="2346101" cy="3985529"/>
          </a:xfrm>
          <a:prstGeom prst="rect">
            <a:avLst/>
          </a:prstGeom>
          <a:solidFill>
            <a:srgbClr val="6ABF48"/>
          </a:solidFill>
        </p:spPr>
      </p:sp>
      <p:sp>
        <p:nvSpPr>
          <p:cNvPr name="AutoShape 4" id="4"/>
          <p:cNvSpPr/>
          <p:nvPr/>
        </p:nvSpPr>
        <p:spPr>
          <a:xfrm rot="0">
            <a:off x="0" y="0"/>
            <a:ext cx="6360361" cy="10287000"/>
          </a:xfrm>
          <a:prstGeom prst="rect">
            <a:avLst/>
          </a:prstGeom>
          <a:solidFill>
            <a:srgbClr val="FFFFFF"/>
          </a:solidFill>
        </p:spPr>
      </p:sp>
      <p:grpSp>
        <p:nvGrpSpPr>
          <p:cNvPr name="Group 5" id="5"/>
          <p:cNvGrpSpPr/>
          <p:nvPr/>
        </p:nvGrpSpPr>
        <p:grpSpPr>
          <a:xfrm rot="0">
            <a:off x="0" y="8680128"/>
            <a:ext cx="6360361" cy="1594812"/>
            <a:chOff x="0" y="0"/>
            <a:chExt cx="8480482" cy="2126416"/>
          </a:xfrm>
        </p:grpSpPr>
        <p:sp>
          <p:nvSpPr>
            <p:cNvPr name="AutoShape 6" id="6"/>
            <p:cNvSpPr/>
            <p:nvPr/>
          </p:nvSpPr>
          <p:spPr>
            <a:xfrm rot="0">
              <a:off x="1060060" y="1063208"/>
              <a:ext cx="1060060" cy="1063208"/>
            </a:xfrm>
            <a:prstGeom prst="rect">
              <a:avLst/>
            </a:prstGeom>
            <a:solidFill>
              <a:srgbClr val="000000">
                <a:alpha val="3922"/>
              </a:srgbClr>
            </a:solidFill>
          </p:spPr>
        </p:sp>
        <p:sp>
          <p:nvSpPr>
            <p:cNvPr name="AutoShape 7" id="7"/>
            <p:cNvSpPr/>
            <p:nvPr/>
          </p:nvSpPr>
          <p:spPr>
            <a:xfrm rot="0">
              <a:off x="3180181" y="1063208"/>
              <a:ext cx="1060060" cy="1063208"/>
            </a:xfrm>
            <a:prstGeom prst="rect">
              <a:avLst/>
            </a:prstGeom>
            <a:solidFill>
              <a:srgbClr val="000000">
                <a:alpha val="3922"/>
              </a:srgbClr>
            </a:solidFill>
          </p:spPr>
        </p:sp>
        <p:sp>
          <p:nvSpPr>
            <p:cNvPr name="AutoShape 8" id="8"/>
            <p:cNvSpPr/>
            <p:nvPr/>
          </p:nvSpPr>
          <p:spPr>
            <a:xfrm rot="0">
              <a:off x="0" y="0"/>
              <a:ext cx="1060060" cy="1063208"/>
            </a:xfrm>
            <a:prstGeom prst="rect">
              <a:avLst/>
            </a:prstGeom>
            <a:solidFill>
              <a:srgbClr val="000000">
                <a:alpha val="1961"/>
              </a:srgbClr>
            </a:solidFill>
          </p:spPr>
        </p:sp>
        <p:sp>
          <p:nvSpPr>
            <p:cNvPr name="AutoShape 9" id="9"/>
            <p:cNvSpPr/>
            <p:nvPr/>
          </p:nvSpPr>
          <p:spPr>
            <a:xfrm rot="0">
              <a:off x="2120120" y="0"/>
              <a:ext cx="1060060" cy="1063208"/>
            </a:xfrm>
            <a:prstGeom prst="rect">
              <a:avLst/>
            </a:prstGeom>
            <a:solidFill>
              <a:srgbClr val="000000">
                <a:alpha val="1961"/>
              </a:srgbClr>
            </a:solidFill>
          </p:spPr>
        </p:sp>
        <p:sp>
          <p:nvSpPr>
            <p:cNvPr name="AutoShape 10" id="10"/>
            <p:cNvSpPr/>
            <p:nvPr/>
          </p:nvSpPr>
          <p:spPr>
            <a:xfrm rot="0">
              <a:off x="5300301" y="1063208"/>
              <a:ext cx="1060060" cy="1063208"/>
            </a:xfrm>
            <a:prstGeom prst="rect">
              <a:avLst/>
            </a:prstGeom>
            <a:solidFill>
              <a:srgbClr val="000000">
                <a:alpha val="3922"/>
              </a:srgbClr>
            </a:solidFill>
          </p:spPr>
        </p:sp>
        <p:sp>
          <p:nvSpPr>
            <p:cNvPr name="AutoShape 11" id="11"/>
            <p:cNvSpPr/>
            <p:nvPr/>
          </p:nvSpPr>
          <p:spPr>
            <a:xfrm rot="0">
              <a:off x="7420421" y="1063208"/>
              <a:ext cx="1060060" cy="1063208"/>
            </a:xfrm>
            <a:prstGeom prst="rect">
              <a:avLst/>
            </a:prstGeom>
            <a:solidFill>
              <a:srgbClr val="000000">
                <a:alpha val="3922"/>
              </a:srgbClr>
            </a:solidFill>
          </p:spPr>
        </p:sp>
        <p:sp>
          <p:nvSpPr>
            <p:cNvPr name="AutoShape 12" id="12"/>
            <p:cNvSpPr/>
            <p:nvPr/>
          </p:nvSpPr>
          <p:spPr>
            <a:xfrm rot="0">
              <a:off x="4240241" y="0"/>
              <a:ext cx="1060060" cy="1063208"/>
            </a:xfrm>
            <a:prstGeom prst="rect">
              <a:avLst/>
            </a:prstGeom>
            <a:solidFill>
              <a:srgbClr val="000000">
                <a:alpha val="1961"/>
              </a:srgbClr>
            </a:solidFill>
          </p:spPr>
        </p:sp>
        <p:sp>
          <p:nvSpPr>
            <p:cNvPr name="AutoShape 13" id="13"/>
            <p:cNvSpPr/>
            <p:nvPr/>
          </p:nvSpPr>
          <p:spPr>
            <a:xfrm rot="0">
              <a:off x="6360361" y="0"/>
              <a:ext cx="1060060" cy="1063208"/>
            </a:xfrm>
            <a:prstGeom prst="rect">
              <a:avLst/>
            </a:prstGeom>
            <a:solidFill>
              <a:srgbClr val="000000">
                <a:alpha val="1961"/>
              </a:srgbClr>
            </a:solidFill>
          </p:spPr>
        </p:sp>
      </p:grpSp>
      <p:sp>
        <p:nvSpPr>
          <p:cNvPr name="TextBox 14" id="14"/>
          <p:cNvSpPr txBox="true"/>
          <p:nvPr/>
        </p:nvSpPr>
        <p:spPr>
          <a:xfrm rot="0">
            <a:off x="551631" y="2143125"/>
            <a:ext cx="5683634" cy="4772025"/>
          </a:xfrm>
          <a:prstGeom prst="rect">
            <a:avLst/>
          </a:prstGeom>
        </p:spPr>
        <p:txBody>
          <a:bodyPr anchor="t" rtlCol="false" tIns="0" lIns="0" bIns="0" rIns="0">
            <a:spAutoFit/>
          </a:bodyPr>
          <a:lstStyle/>
          <a:p>
            <a:pPr>
              <a:lnSpc>
                <a:spcPts val="6299"/>
              </a:lnSpc>
            </a:pPr>
            <a:r>
              <a:rPr lang="en-US" sz="4500">
                <a:solidFill>
                  <a:srgbClr val="19306A"/>
                </a:solidFill>
                <a:latin typeface="Glacial Indifference Bold"/>
              </a:rPr>
              <a:t>Technology solutions empower residents to connect with each other</a:t>
            </a:r>
            <a:r>
              <a:rPr lang="en-US" sz="4500">
                <a:solidFill>
                  <a:srgbClr val="19306A"/>
                </a:solidFill>
                <a:latin typeface="Glacial Indifference"/>
              </a:rPr>
              <a:t> over shared interests.</a:t>
            </a:r>
          </a:p>
          <a:p>
            <a:pPr>
              <a:lnSpc>
                <a:spcPts val="6299"/>
              </a:lnSpc>
            </a:pPr>
          </a:p>
        </p:txBody>
      </p:sp>
      <p:sp>
        <p:nvSpPr>
          <p:cNvPr name="TextBox 15" id="15"/>
          <p:cNvSpPr txBox="true"/>
          <p:nvPr/>
        </p:nvSpPr>
        <p:spPr>
          <a:xfrm rot="0">
            <a:off x="7517490" y="648677"/>
            <a:ext cx="10031732" cy="7084695"/>
          </a:xfrm>
          <a:prstGeom prst="rect">
            <a:avLst/>
          </a:prstGeom>
        </p:spPr>
        <p:txBody>
          <a:bodyPr anchor="t" rtlCol="false" tIns="0" lIns="0" bIns="0" rIns="0">
            <a:spAutoFit/>
          </a:bodyPr>
          <a:lstStyle/>
          <a:p>
            <a:pPr marL="906780" indent="-453390" lvl="1">
              <a:lnSpc>
                <a:spcPts val="5880"/>
              </a:lnSpc>
              <a:buFont typeface="Arial"/>
              <a:buChar char="•"/>
            </a:pPr>
            <a:r>
              <a:rPr lang="en-US" sz="4200">
                <a:solidFill>
                  <a:srgbClr val="19306A"/>
                </a:solidFill>
                <a:latin typeface="Roboto Condensed"/>
              </a:rPr>
              <a:t>One of the biggest lessons the senior living industry learned during the pandemic is how vital technology-enabled soci</a:t>
            </a:r>
            <a:r>
              <a:rPr lang="en-US" sz="4200">
                <a:solidFill>
                  <a:srgbClr val="19306A"/>
                </a:solidFill>
                <a:latin typeface="Arimo"/>
              </a:rPr>
              <a:t>al connection is. </a:t>
            </a:r>
          </a:p>
          <a:p>
            <a:pPr>
              <a:lnSpc>
                <a:spcPts val="3360"/>
              </a:lnSpc>
            </a:pPr>
          </a:p>
          <a:p>
            <a:pPr marL="906780" indent="-453390" lvl="1">
              <a:lnSpc>
                <a:spcPts val="5880"/>
              </a:lnSpc>
              <a:buFont typeface="Arial"/>
              <a:buChar char="•"/>
            </a:pPr>
            <a:r>
              <a:rPr lang="en-US" sz="4200">
                <a:solidFill>
                  <a:srgbClr val="19306A"/>
                </a:solidFill>
                <a:latin typeface="Arimo"/>
              </a:rPr>
              <a:t>Residents must have a way to connect with each other and maintain friendships, and engagement technology can help facilitate all kinds of interactions.</a:t>
            </a:r>
          </a:p>
          <a:p>
            <a:pPr>
              <a:lnSpc>
                <a:spcPts val="5880"/>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6ABF48"/>
        </a:solidFill>
      </p:bgPr>
    </p:bg>
    <p:spTree>
      <p:nvGrpSpPr>
        <p:cNvPr id="1" name=""/>
        <p:cNvGrpSpPr/>
        <p:nvPr/>
      </p:nvGrpSpPr>
      <p:grpSpPr>
        <a:xfrm>
          <a:off x="0" y="0"/>
          <a:ext cx="0" cy="0"/>
          <a:chOff x="0" y="0"/>
          <a:chExt cx="0" cy="0"/>
        </a:xfrm>
      </p:grpSpPr>
      <p:grpSp>
        <p:nvGrpSpPr>
          <p:cNvPr name="Group 2" id="2"/>
          <p:cNvGrpSpPr/>
          <p:nvPr/>
        </p:nvGrpSpPr>
        <p:grpSpPr>
          <a:xfrm rot="5400000">
            <a:off x="16107913" y="8106913"/>
            <a:ext cx="2176855" cy="2183319"/>
            <a:chOff x="0" y="0"/>
            <a:chExt cx="2902473" cy="2911092"/>
          </a:xfrm>
        </p:grpSpPr>
        <p:sp>
          <p:nvSpPr>
            <p:cNvPr name="AutoShape 3" id="3"/>
            <p:cNvSpPr/>
            <p:nvPr/>
          </p:nvSpPr>
          <p:spPr>
            <a:xfrm rot="-10800000">
              <a:off x="1451236" y="0"/>
              <a:ext cx="725618" cy="727773"/>
            </a:xfrm>
            <a:prstGeom prst="rect">
              <a:avLst/>
            </a:prstGeom>
            <a:solidFill>
              <a:srgbClr val="3F7E44">
                <a:alpha val="46667"/>
              </a:srgbClr>
            </a:solidFill>
          </p:spPr>
        </p:sp>
        <p:sp>
          <p:nvSpPr>
            <p:cNvPr name="AutoShape 4" id="4"/>
            <p:cNvSpPr/>
            <p:nvPr/>
          </p:nvSpPr>
          <p:spPr>
            <a:xfrm rot="-10800000">
              <a:off x="1451236" y="1455546"/>
              <a:ext cx="725618" cy="727773"/>
            </a:xfrm>
            <a:prstGeom prst="rect">
              <a:avLst/>
            </a:prstGeom>
            <a:solidFill>
              <a:srgbClr val="3F7E44">
                <a:alpha val="46667"/>
              </a:srgbClr>
            </a:solidFill>
          </p:spPr>
        </p:sp>
        <p:sp>
          <p:nvSpPr>
            <p:cNvPr name="AutoShape 5" id="5"/>
            <p:cNvSpPr/>
            <p:nvPr/>
          </p:nvSpPr>
          <p:spPr>
            <a:xfrm rot="-10800000">
              <a:off x="0" y="0"/>
              <a:ext cx="725618" cy="727773"/>
            </a:xfrm>
            <a:prstGeom prst="rect">
              <a:avLst/>
            </a:prstGeom>
            <a:solidFill>
              <a:srgbClr val="3F7E44">
                <a:alpha val="46667"/>
              </a:srgbClr>
            </a:solidFill>
          </p:spPr>
        </p:sp>
        <p:sp>
          <p:nvSpPr>
            <p:cNvPr name="AutoShape 6" id="6"/>
            <p:cNvSpPr/>
            <p:nvPr/>
          </p:nvSpPr>
          <p:spPr>
            <a:xfrm rot="-10800000">
              <a:off x="2176855" y="727773"/>
              <a:ext cx="725618" cy="727773"/>
            </a:xfrm>
            <a:prstGeom prst="rect">
              <a:avLst/>
            </a:prstGeom>
            <a:solidFill>
              <a:srgbClr val="3F7E44">
                <a:alpha val="23922"/>
              </a:srgbClr>
            </a:solidFill>
          </p:spPr>
        </p:sp>
        <p:sp>
          <p:nvSpPr>
            <p:cNvPr name="AutoShape 7" id="7"/>
            <p:cNvSpPr/>
            <p:nvPr/>
          </p:nvSpPr>
          <p:spPr>
            <a:xfrm rot="-10800000">
              <a:off x="725618" y="727773"/>
              <a:ext cx="725618" cy="727773"/>
            </a:xfrm>
            <a:prstGeom prst="rect">
              <a:avLst/>
            </a:prstGeom>
            <a:solidFill>
              <a:srgbClr val="3F7E44">
                <a:alpha val="23922"/>
              </a:srgbClr>
            </a:solidFill>
          </p:spPr>
        </p:sp>
        <p:sp>
          <p:nvSpPr>
            <p:cNvPr name="AutoShape 8" id="8"/>
            <p:cNvSpPr/>
            <p:nvPr/>
          </p:nvSpPr>
          <p:spPr>
            <a:xfrm rot="-10800000">
              <a:off x="2176855" y="2183319"/>
              <a:ext cx="725618" cy="727773"/>
            </a:xfrm>
            <a:prstGeom prst="rect">
              <a:avLst/>
            </a:prstGeom>
            <a:solidFill>
              <a:srgbClr val="3F7E44">
                <a:alpha val="23922"/>
              </a:srgbClr>
            </a:solidFill>
          </p:spPr>
        </p:sp>
      </p:grpSp>
      <p:grpSp>
        <p:nvGrpSpPr>
          <p:cNvPr name="Group 9" id="9"/>
          <p:cNvGrpSpPr/>
          <p:nvPr/>
        </p:nvGrpSpPr>
        <p:grpSpPr>
          <a:xfrm rot="0">
            <a:off x="-12042" y="-50263"/>
            <a:ext cx="18300042" cy="1988679"/>
            <a:chOff x="0" y="0"/>
            <a:chExt cx="6190385" cy="672714"/>
          </a:xfrm>
        </p:grpSpPr>
        <p:sp>
          <p:nvSpPr>
            <p:cNvPr name="Freeform 10" id="10"/>
            <p:cNvSpPr/>
            <p:nvPr/>
          </p:nvSpPr>
          <p:spPr>
            <a:xfrm>
              <a:off x="0" y="0"/>
              <a:ext cx="6190385" cy="672714"/>
            </a:xfrm>
            <a:custGeom>
              <a:avLst/>
              <a:gdLst/>
              <a:ahLst/>
              <a:cxnLst/>
              <a:rect r="r" b="b" t="t" l="l"/>
              <a:pathLst>
                <a:path h="672714" w="6190385">
                  <a:moveTo>
                    <a:pt x="0" y="0"/>
                  </a:moveTo>
                  <a:lnTo>
                    <a:pt x="6190385" y="0"/>
                  </a:lnTo>
                  <a:lnTo>
                    <a:pt x="6190385" y="672714"/>
                  </a:lnTo>
                  <a:lnTo>
                    <a:pt x="0" y="672714"/>
                  </a:lnTo>
                  <a:close/>
                </a:path>
              </a:pathLst>
            </a:custGeom>
            <a:solidFill>
              <a:srgbClr val="FFFFFF"/>
            </a:solidFill>
          </p:spPr>
        </p:sp>
      </p:grpSp>
      <p:grpSp>
        <p:nvGrpSpPr>
          <p:cNvPr name="Group 11" id="11"/>
          <p:cNvGrpSpPr/>
          <p:nvPr/>
        </p:nvGrpSpPr>
        <p:grpSpPr>
          <a:xfrm rot="0">
            <a:off x="1028700" y="2396637"/>
            <a:ext cx="1980302" cy="1980302"/>
            <a:chOff x="0" y="0"/>
            <a:chExt cx="6350000" cy="6350000"/>
          </a:xfrm>
        </p:grpSpPr>
        <p:sp>
          <p:nvSpPr>
            <p:cNvPr name="Freeform 12" id="12"/>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306A"/>
            </a:solidFill>
          </p:spPr>
        </p:sp>
      </p:grpSp>
      <p:sp>
        <p:nvSpPr>
          <p:cNvPr name="TextBox 13" id="13"/>
          <p:cNvSpPr txBox="true"/>
          <p:nvPr/>
        </p:nvSpPr>
        <p:spPr>
          <a:xfrm rot="0">
            <a:off x="173875" y="9686554"/>
            <a:ext cx="10682234" cy="382269"/>
          </a:xfrm>
          <a:prstGeom prst="rect">
            <a:avLst/>
          </a:prstGeom>
        </p:spPr>
        <p:txBody>
          <a:bodyPr anchor="t" rtlCol="false" tIns="0" lIns="0" bIns="0" rIns="0">
            <a:spAutoFit/>
          </a:bodyPr>
          <a:lstStyle/>
          <a:p>
            <a:pPr>
              <a:lnSpc>
                <a:spcPts val="3080"/>
              </a:lnSpc>
            </a:pPr>
            <a:r>
              <a:rPr lang="en-US" sz="2200">
                <a:solidFill>
                  <a:srgbClr val="19306A"/>
                </a:solidFill>
                <a:latin typeface="Roboto Condensed"/>
              </a:rPr>
              <a:t>Source: iN2L</a:t>
            </a:r>
          </a:p>
        </p:txBody>
      </p:sp>
      <p:sp>
        <p:nvSpPr>
          <p:cNvPr name="TextBox 14" id="14"/>
          <p:cNvSpPr txBox="true"/>
          <p:nvPr/>
        </p:nvSpPr>
        <p:spPr>
          <a:xfrm rot="0">
            <a:off x="316370" y="515452"/>
            <a:ext cx="17174101" cy="771525"/>
          </a:xfrm>
          <a:prstGeom prst="rect">
            <a:avLst/>
          </a:prstGeom>
        </p:spPr>
        <p:txBody>
          <a:bodyPr anchor="t" rtlCol="false" tIns="0" lIns="0" bIns="0" rIns="0">
            <a:spAutoFit/>
          </a:bodyPr>
          <a:lstStyle/>
          <a:p>
            <a:pPr>
              <a:lnSpc>
                <a:spcPts val="6299"/>
              </a:lnSpc>
            </a:pPr>
            <a:r>
              <a:rPr lang="en-US" sz="4500">
                <a:solidFill>
                  <a:srgbClr val="19306A"/>
                </a:solidFill>
                <a:latin typeface="Glacial Indifference"/>
              </a:rPr>
              <a:t>Top 3 reasons a family member would not recommend a community:</a:t>
            </a:r>
          </a:p>
        </p:txBody>
      </p:sp>
      <p:grpSp>
        <p:nvGrpSpPr>
          <p:cNvPr name="Group 15" id="15"/>
          <p:cNvGrpSpPr/>
          <p:nvPr/>
        </p:nvGrpSpPr>
        <p:grpSpPr>
          <a:xfrm rot="0">
            <a:off x="1028700" y="4798692"/>
            <a:ext cx="1980302" cy="1980302"/>
            <a:chOff x="0" y="0"/>
            <a:chExt cx="6350000" cy="6350000"/>
          </a:xfrm>
        </p:grpSpPr>
        <p:sp>
          <p:nvSpPr>
            <p:cNvPr name="Freeform 16" id="1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306A"/>
            </a:solidFill>
          </p:spPr>
        </p:sp>
      </p:grpSp>
      <p:grpSp>
        <p:nvGrpSpPr>
          <p:cNvPr name="Group 17" id="17"/>
          <p:cNvGrpSpPr/>
          <p:nvPr/>
        </p:nvGrpSpPr>
        <p:grpSpPr>
          <a:xfrm rot="0">
            <a:off x="1028700" y="7119994"/>
            <a:ext cx="1980302" cy="1980302"/>
            <a:chOff x="0" y="0"/>
            <a:chExt cx="6350000" cy="6350000"/>
          </a:xfrm>
        </p:grpSpPr>
        <p:sp>
          <p:nvSpPr>
            <p:cNvPr name="Freeform 18" id="1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306A"/>
            </a:solidFill>
          </p:spPr>
        </p:sp>
      </p:grpSp>
      <p:sp>
        <p:nvSpPr>
          <p:cNvPr name="TextBox 19" id="19"/>
          <p:cNvSpPr txBox="true"/>
          <p:nvPr/>
        </p:nvSpPr>
        <p:spPr>
          <a:xfrm rot="0">
            <a:off x="1540836" y="2562556"/>
            <a:ext cx="956030" cy="1477013"/>
          </a:xfrm>
          <a:prstGeom prst="rect">
            <a:avLst/>
          </a:prstGeom>
        </p:spPr>
        <p:txBody>
          <a:bodyPr anchor="t" rtlCol="false" tIns="0" lIns="0" bIns="0" rIns="0">
            <a:spAutoFit/>
          </a:bodyPr>
          <a:lstStyle/>
          <a:p>
            <a:pPr algn="ctr">
              <a:lnSpc>
                <a:spcPts val="12039"/>
              </a:lnSpc>
            </a:pPr>
            <a:r>
              <a:rPr lang="en-US" sz="8599">
                <a:solidFill>
                  <a:srgbClr val="FFFFFF"/>
                </a:solidFill>
                <a:latin typeface="Glacial Indifference"/>
              </a:rPr>
              <a:t>1</a:t>
            </a:r>
          </a:p>
        </p:txBody>
      </p:sp>
      <p:sp>
        <p:nvSpPr>
          <p:cNvPr name="TextBox 20" id="20"/>
          <p:cNvSpPr txBox="true"/>
          <p:nvPr/>
        </p:nvSpPr>
        <p:spPr>
          <a:xfrm rot="0">
            <a:off x="1540836" y="4972050"/>
            <a:ext cx="956030" cy="1477013"/>
          </a:xfrm>
          <a:prstGeom prst="rect">
            <a:avLst/>
          </a:prstGeom>
        </p:spPr>
        <p:txBody>
          <a:bodyPr anchor="t" rtlCol="false" tIns="0" lIns="0" bIns="0" rIns="0">
            <a:spAutoFit/>
          </a:bodyPr>
          <a:lstStyle/>
          <a:p>
            <a:pPr algn="ctr">
              <a:lnSpc>
                <a:spcPts val="12039"/>
              </a:lnSpc>
            </a:pPr>
            <a:r>
              <a:rPr lang="en-US" sz="8599">
                <a:solidFill>
                  <a:srgbClr val="FFFFFF"/>
                </a:solidFill>
                <a:latin typeface="Glacial Indifference"/>
              </a:rPr>
              <a:t>2</a:t>
            </a:r>
          </a:p>
        </p:txBody>
      </p:sp>
      <p:sp>
        <p:nvSpPr>
          <p:cNvPr name="TextBox 21" id="21"/>
          <p:cNvSpPr txBox="true"/>
          <p:nvPr/>
        </p:nvSpPr>
        <p:spPr>
          <a:xfrm rot="0">
            <a:off x="1540836" y="7285914"/>
            <a:ext cx="956030" cy="1477013"/>
          </a:xfrm>
          <a:prstGeom prst="rect">
            <a:avLst/>
          </a:prstGeom>
        </p:spPr>
        <p:txBody>
          <a:bodyPr anchor="t" rtlCol="false" tIns="0" lIns="0" bIns="0" rIns="0">
            <a:spAutoFit/>
          </a:bodyPr>
          <a:lstStyle/>
          <a:p>
            <a:pPr algn="ctr">
              <a:lnSpc>
                <a:spcPts val="12039"/>
              </a:lnSpc>
            </a:pPr>
            <a:r>
              <a:rPr lang="en-US" sz="8599">
                <a:solidFill>
                  <a:srgbClr val="FFFFFF"/>
                </a:solidFill>
                <a:latin typeface="Glacial Indifference"/>
              </a:rPr>
              <a:t>3</a:t>
            </a:r>
          </a:p>
        </p:txBody>
      </p:sp>
      <p:sp>
        <p:nvSpPr>
          <p:cNvPr name="TextBox 22" id="22"/>
          <p:cNvSpPr txBox="true"/>
          <p:nvPr/>
        </p:nvSpPr>
        <p:spPr>
          <a:xfrm rot="0">
            <a:off x="3688775" y="2568906"/>
            <a:ext cx="12667219" cy="1464945"/>
          </a:xfrm>
          <a:prstGeom prst="rect">
            <a:avLst/>
          </a:prstGeom>
        </p:spPr>
        <p:txBody>
          <a:bodyPr anchor="t" rtlCol="false" tIns="0" lIns="0" bIns="0" rIns="0">
            <a:spAutoFit/>
          </a:bodyPr>
          <a:lstStyle/>
          <a:p>
            <a:pPr>
              <a:lnSpc>
                <a:spcPts val="5880"/>
              </a:lnSpc>
            </a:pPr>
            <a:r>
              <a:rPr lang="en-US" sz="4200">
                <a:solidFill>
                  <a:srgbClr val="FFFFFF"/>
                </a:solidFill>
                <a:latin typeface="Glacial Indifference Bold"/>
              </a:rPr>
              <a:t>No opportunities for my loved ones to socialize with other residents</a:t>
            </a:r>
          </a:p>
        </p:txBody>
      </p:sp>
      <p:sp>
        <p:nvSpPr>
          <p:cNvPr name="TextBox 23" id="23"/>
          <p:cNvSpPr txBox="true"/>
          <p:nvPr/>
        </p:nvSpPr>
        <p:spPr>
          <a:xfrm rot="0">
            <a:off x="3688775" y="5063493"/>
            <a:ext cx="12667219" cy="1464945"/>
          </a:xfrm>
          <a:prstGeom prst="rect">
            <a:avLst/>
          </a:prstGeom>
        </p:spPr>
        <p:txBody>
          <a:bodyPr anchor="t" rtlCol="false" tIns="0" lIns="0" bIns="0" rIns="0">
            <a:spAutoFit/>
          </a:bodyPr>
          <a:lstStyle/>
          <a:p>
            <a:pPr>
              <a:lnSpc>
                <a:spcPts val="5880"/>
              </a:lnSpc>
            </a:pPr>
            <a:r>
              <a:rPr lang="en-US" sz="4200">
                <a:solidFill>
                  <a:srgbClr val="FFFFFF"/>
                </a:solidFill>
                <a:latin typeface="Glacial Indifference Bold"/>
              </a:rPr>
              <a:t>No opportunities for engagement activties that interest my loved one</a:t>
            </a:r>
          </a:p>
        </p:txBody>
      </p:sp>
      <p:sp>
        <p:nvSpPr>
          <p:cNvPr name="TextBox 24" id="24"/>
          <p:cNvSpPr txBox="true"/>
          <p:nvPr/>
        </p:nvSpPr>
        <p:spPr>
          <a:xfrm rot="0">
            <a:off x="3688775" y="7500846"/>
            <a:ext cx="12667219" cy="1464945"/>
          </a:xfrm>
          <a:prstGeom prst="rect">
            <a:avLst/>
          </a:prstGeom>
        </p:spPr>
        <p:txBody>
          <a:bodyPr anchor="t" rtlCol="false" tIns="0" lIns="0" bIns="0" rIns="0">
            <a:spAutoFit/>
          </a:bodyPr>
          <a:lstStyle/>
          <a:p>
            <a:pPr>
              <a:lnSpc>
                <a:spcPts val="5880"/>
              </a:lnSpc>
            </a:pPr>
            <a:r>
              <a:rPr lang="en-US" sz="4200">
                <a:solidFill>
                  <a:srgbClr val="FFFFFF"/>
                </a:solidFill>
                <a:latin typeface="Glacial Indifference Bold"/>
              </a:rPr>
              <a:t>No opportunities for my loved ones to socialize with family or friends living outside the community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6ABF48"/>
        </a:solidFill>
      </p:bgPr>
    </p:bg>
    <p:spTree>
      <p:nvGrpSpPr>
        <p:cNvPr id="1" name=""/>
        <p:cNvGrpSpPr/>
        <p:nvPr/>
      </p:nvGrpSpPr>
      <p:grpSpPr>
        <a:xfrm>
          <a:off x="0" y="0"/>
          <a:ext cx="0" cy="0"/>
          <a:chOff x="0" y="0"/>
          <a:chExt cx="0" cy="0"/>
        </a:xfrm>
      </p:grpSpPr>
      <p:sp>
        <p:nvSpPr>
          <p:cNvPr name="TextBox 2" id="2"/>
          <p:cNvSpPr txBox="true"/>
          <p:nvPr/>
        </p:nvSpPr>
        <p:spPr>
          <a:xfrm rot="0">
            <a:off x="6131362" y="1298202"/>
            <a:ext cx="7309412" cy="771525"/>
          </a:xfrm>
          <a:prstGeom prst="rect">
            <a:avLst/>
          </a:prstGeom>
        </p:spPr>
        <p:txBody>
          <a:bodyPr anchor="t" rtlCol="false" tIns="0" lIns="0" bIns="0" rIns="0">
            <a:spAutoFit/>
          </a:bodyPr>
          <a:lstStyle/>
          <a:p>
            <a:pPr>
              <a:lnSpc>
                <a:spcPts val="6299"/>
              </a:lnSpc>
            </a:pPr>
            <a:r>
              <a:rPr lang="en-US" sz="4500">
                <a:solidFill>
                  <a:srgbClr val="FFFFFF"/>
                </a:solidFill>
                <a:latin typeface="Glacial Indifference"/>
              </a:rPr>
              <a:t>Introduction</a:t>
            </a:r>
          </a:p>
        </p:txBody>
      </p:sp>
      <p:sp>
        <p:nvSpPr>
          <p:cNvPr name="TextBox 3" id="3"/>
          <p:cNvSpPr txBox="true"/>
          <p:nvPr/>
        </p:nvSpPr>
        <p:spPr>
          <a:xfrm rot="0">
            <a:off x="6131362" y="2150689"/>
            <a:ext cx="11706423" cy="7234555"/>
          </a:xfrm>
          <a:prstGeom prst="rect">
            <a:avLst/>
          </a:prstGeom>
        </p:spPr>
        <p:txBody>
          <a:bodyPr anchor="t" rtlCol="false" tIns="0" lIns="0" bIns="0" rIns="0">
            <a:spAutoFit/>
          </a:bodyPr>
          <a:lstStyle/>
          <a:p>
            <a:pPr>
              <a:lnSpc>
                <a:spcPts val="3919"/>
              </a:lnSpc>
            </a:pPr>
            <a:r>
              <a:rPr lang="en-US" sz="2799">
                <a:solidFill>
                  <a:srgbClr val="FFFFFF"/>
                </a:solidFill>
                <a:latin typeface="Roboto Condensed"/>
              </a:rPr>
              <a:t>Brittany discovered her love for senior care while obtaining her BS in Business Administration with a Certificate of Gerontology. As a student, she began her career  as a C.N.A. and life enrichment assistant. She simultaneously assisted the Director of Aging Partners for her practicum which sparked an interest in advocacy as well.  </a:t>
            </a:r>
          </a:p>
          <a:p>
            <a:pPr>
              <a:lnSpc>
                <a:spcPts val="2380"/>
              </a:lnSpc>
            </a:pPr>
          </a:p>
          <a:p>
            <a:pPr>
              <a:lnSpc>
                <a:spcPts val="3919"/>
              </a:lnSpc>
            </a:pPr>
            <a:r>
              <a:rPr lang="en-US" sz="2799">
                <a:solidFill>
                  <a:srgbClr val="FFFFFF"/>
                </a:solidFill>
                <a:latin typeface="Roboto Condensed"/>
              </a:rPr>
              <a:t>Over the past 12 years she has had the opportunity of serving in different capacities at four senior healthcare organizations in Nebraska and Colorado. The last 8 years were spent in leadership roles focused on dementia care at Garden Terrace Alzheimer’s Center (Aurora, CO), Tabitha Adult Day Services, and The Woodlands at Hillcrest (both Lincoln, NE).  Absorbing wisdom from lived experience and developing family-like relationships with clients and their loved ones were most valuable to her. For the past two years she has been a Customer Success Specialist and provides value by assisting client teams across the country.</a:t>
            </a:r>
          </a:p>
          <a:p>
            <a:pPr>
              <a:lnSpc>
                <a:spcPts val="3919"/>
              </a:lnSpc>
              <a:spcBef>
                <a:spcPct val="0"/>
              </a:spcBef>
            </a:pPr>
          </a:p>
        </p:txBody>
      </p:sp>
      <p:grpSp>
        <p:nvGrpSpPr>
          <p:cNvPr name="Group 4" id="4"/>
          <p:cNvGrpSpPr/>
          <p:nvPr/>
        </p:nvGrpSpPr>
        <p:grpSpPr>
          <a:xfrm rot="0">
            <a:off x="15231638" y="0"/>
            <a:ext cx="3056362" cy="3065438"/>
            <a:chOff x="0" y="0"/>
            <a:chExt cx="4075149" cy="4087250"/>
          </a:xfrm>
        </p:grpSpPr>
        <p:sp>
          <p:nvSpPr>
            <p:cNvPr name="AutoShape 5" id="5"/>
            <p:cNvSpPr/>
            <p:nvPr/>
          </p:nvSpPr>
          <p:spPr>
            <a:xfrm rot="-10800000">
              <a:off x="2037575" y="0"/>
              <a:ext cx="1018787" cy="1021813"/>
            </a:xfrm>
            <a:prstGeom prst="rect">
              <a:avLst/>
            </a:prstGeom>
            <a:solidFill>
              <a:srgbClr val="3F7E44">
                <a:alpha val="46667"/>
              </a:srgbClr>
            </a:solidFill>
          </p:spPr>
        </p:sp>
        <p:sp>
          <p:nvSpPr>
            <p:cNvPr name="AutoShape 6" id="6"/>
            <p:cNvSpPr/>
            <p:nvPr/>
          </p:nvSpPr>
          <p:spPr>
            <a:xfrm rot="-10800000">
              <a:off x="2037575" y="2043625"/>
              <a:ext cx="1018787" cy="1021813"/>
            </a:xfrm>
            <a:prstGeom prst="rect">
              <a:avLst/>
            </a:prstGeom>
            <a:solidFill>
              <a:srgbClr val="3F7E44">
                <a:alpha val="46667"/>
              </a:srgbClr>
            </a:solidFill>
          </p:spPr>
        </p:sp>
        <p:sp>
          <p:nvSpPr>
            <p:cNvPr name="AutoShape 7" id="7"/>
            <p:cNvSpPr/>
            <p:nvPr/>
          </p:nvSpPr>
          <p:spPr>
            <a:xfrm rot="-10800000">
              <a:off x="0" y="0"/>
              <a:ext cx="1018787" cy="1021813"/>
            </a:xfrm>
            <a:prstGeom prst="rect">
              <a:avLst/>
            </a:prstGeom>
            <a:solidFill>
              <a:srgbClr val="3F7E44">
                <a:alpha val="46667"/>
              </a:srgbClr>
            </a:solidFill>
          </p:spPr>
        </p:sp>
        <p:sp>
          <p:nvSpPr>
            <p:cNvPr name="AutoShape 8" id="8"/>
            <p:cNvSpPr/>
            <p:nvPr/>
          </p:nvSpPr>
          <p:spPr>
            <a:xfrm rot="-10800000">
              <a:off x="3056362" y="1021813"/>
              <a:ext cx="1018787" cy="1021813"/>
            </a:xfrm>
            <a:prstGeom prst="rect">
              <a:avLst/>
            </a:prstGeom>
            <a:solidFill>
              <a:srgbClr val="3F7E44">
                <a:alpha val="23922"/>
              </a:srgbClr>
            </a:solidFill>
          </p:spPr>
        </p:sp>
        <p:sp>
          <p:nvSpPr>
            <p:cNvPr name="AutoShape 9" id="9"/>
            <p:cNvSpPr/>
            <p:nvPr/>
          </p:nvSpPr>
          <p:spPr>
            <a:xfrm rot="-10800000">
              <a:off x="1018787" y="1021813"/>
              <a:ext cx="1018787" cy="1021813"/>
            </a:xfrm>
            <a:prstGeom prst="rect">
              <a:avLst/>
            </a:prstGeom>
            <a:solidFill>
              <a:srgbClr val="3F7E44">
                <a:alpha val="23922"/>
              </a:srgbClr>
            </a:solidFill>
          </p:spPr>
        </p:sp>
        <p:sp>
          <p:nvSpPr>
            <p:cNvPr name="AutoShape 10" id="10"/>
            <p:cNvSpPr/>
            <p:nvPr/>
          </p:nvSpPr>
          <p:spPr>
            <a:xfrm rot="-10800000">
              <a:off x="3056362" y="3065438"/>
              <a:ext cx="1018787" cy="1021813"/>
            </a:xfrm>
            <a:prstGeom prst="rect">
              <a:avLst/>
            </a:prstGeom>
            <a:solidFill>
              <a:srgbClr val="3F7E44">
                <a:alpha val="23922"/>
              </a:srgbClr>
            </a:solidFill>
          </p:spPr>
        </p:sp>
      </p:grpSp>
      <p:pic>
        <p:nvPicPr>
          <p:cNvPr name="Picture 11" id="11"/>
          <p:cNvPicPr>
            <a:picLocks noChangeAspect="true"/>
          </p:cNvPicPr>
          <p:nvPr/>
        </p:nvPicPr>
        <p:blipFill>
          <a:blip r:embed="rId2"/>
          <a:srcRect l="0" t="17" r="0" b="17"/>
          <a:stretch>
            <a:fillRect/>
          </a:stretch>
        </p:blipFill>
        <p:spPr>
          <a:xfrm flipH="false" flipV="false" rot="0">
            <a:off x="0" y="1463560"/>
            <a:ext cx="5874104" cy="7359879"/>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5943600" y="0"/>
            <a:ext cx="12344400" cy="10287000"/>
          </a:xfrm>
          <a:prstGeom prst="rect">
            <a:avLst/>
          </a:prstGeom>
          <a:solidFill>
            <a:srgbClr val="2B4892"/>
          </a:solidFill>
        </p:spPr>
      </p:sp>
      <p:grpSp>
        <p:nvGrpSpPr>
          <p:cNvPr name="Group 3" id="3"/>
          <p:cNvGrpSpPr/>
          <p:nvPr/>
        </p:nvGrpSpPr>
        <p:grpSpPr>
          <a:xfrm rot="-10800000">
            <a:off x="0" y="7221562"/>
            <a:ext cx="3056362" cy="3065438"/>
            <a:chOff x="0" y="0"/>
            <a:chExt cx="4075149" cy="4087250"/>
          </a:xfrm>
        </p:grpSpPr>
        <p:sp>
          <p:nvSpPr>
            <p:cNvPr name="AutoShape 4" id="4"/>
            <p:cNvSpPr/>
            <p:nvPr/>
          </p:nvSpPr>
          <p:spPr>
            <a:xfrm rot="-10800000">
              <a:off x="2037575" y="0"/>
              <a:ext cx="1018787" cy="1021813"/>
            </a:xfrm>
            <a:prstGeom prst="rect">
              <a:avLst/>
            </a:prstGeom>
            <a:solidFill>
              <a:srgbClr val="6ABF48">
                <a:alpha val="46667"/>
              </a:srgbClr>
            </a:solidFill>
          </p:spPr>
        </p:sp>
        <p:sp>
          <p:nvSpPr>
            <p:cNvPr name="AutoShape 5" id="5"/>
            <p:cNvSpPr/>
            <p:nvPr/>
          </p:nvSpPr>
          <p:spPr>
            <a:xfrm rot="-10800000">
              <a:off x="2037575" y="2043625"/>
              <a:ext cx="1018787" cy="1021813"/>
            </a:xfrm>
            <a:prstGeom prst="rect">
              <a:avLst/>
            </a:prstGeom>
            <a:solidFill>
              <a:srgbClr val="6ABF48">
                <a:alpha val="46667"/>
              </a:srgbClr>
            </a:solidFill>
          </p:spPr>
        </p:sp>
        <p:sp>
          <p:nvSpPr>
            <p:cNvPr name="AutoShape 6" id="6"/>
            <p:cNvSpPr/>
            <p:nvPr/>
          </p:nvSpPr>
          <p:spPr>
            <a:xfrm rot="-10800000">
              <a:off x="0" y="0"/>
              <a:ext cx="1018787" cy="1021813"/>
            </a:xfrm>
            <a:prstGeom prst="rect">
              <a:avLst/>
            </a:prstGeom>
            <a:solidFill>
              <a:srgbClr val="6ABF48">
                <a:alpha val="46667"/>
              </a:srgbClr>
            </a:solidFill>
          </p:spPr>
        </p:sp>
        <p:sp>
          <p:nvSpPr>
            <p:cNvPr name="AutoShape 7" id="7"/>
            <p:cNvSpPr/>
            <p:nvPr/>
          </p:nvSpPr>
          <p:spPr>
            <a:xfrm rot="-10800000">
              <a:off x="3056362" y="1021813"/>
              <a:ext cx="1018787" cy="1021813"/>
            </a:xfrm>
            <a:prstGeom prst="rect">
              <a:avLst/>
            </a:prstGeom>
            <a:solidFill>
              <a:srgbClr val="6ABF48">
                <a:alpha val="23922"/>
              </a:srgbClr>
            </a:solidFill>
          </p:spPr>
        </p:sp>
        <p:sp>
          <p:nvSpPr>
            <p:cNvPr name="AutoShape 8" id="8"/>
            <p:cNvSpPr/>
            <p:nvPr/>
          </p:nvSpPr>
          <p:spPr>
            <a:xfrm rot="-10800000">
              <a:off x="1018787" y="1021813"/>
              <a:ext cx="1018787" cy="1021813"/>
            </a:xfrm>
            <a:prstGeom prst="rect">
              <a:avLst/>
            </a:prstGeom>
            <a:solidFill>
              <a:srgbClr val="6ABF48">
                <a:alpha val="23922"/>
              </a:srgbClr>
            </a:solidFill>
          </p:spPr>
        </p:sp>
        <p:sp>
          <p:nvSpPr>
            <p:cNvPr name="AutoShape 9" id="9"/>
            <p:cNvSpPr/>
            <p:nvPr/>
          </p:nvSpPr>
          <p:spPr>
            <a:xfrm rot="-10800000">
              <a:off x="3056362" y="3065438"/>
              <a:ext cx="1018787" cy="1021813"/>
            </a:xfrm>
            <a:prstGeom prst="rect">
              <a:avLst/>
            </a:prstGeom>
            <a:solidFill>
              <a:srgbClr val="6ABF48">
                <a:alpha val="23922"/>
              </a:srgbClr>
            </a:solidFill>
          </p:spPr>
        </p:sp>
      </p:grpSp>
      <p:sp>
        <p:nvSpPr>
          <p:cNvPr name="TextBox 10" id="10"/>
          <p:cNvSpPr txBox="true"/>
          <p:nvPr/>
        </p:nvSpPr>
        <p:spPr>
          <a:xfrm rot="0">
            <a:off x="6697336" y="1683702"/>
            <a:ext cx="10836928" cy="6767196"/>
          </a:xfrm>
          <a:prstGeom prst="rect">
            <a:avLst/>
          </a:prstGeom>
        </p:spPr>
        <p:txBody>
          <a:bodyPr anchor="t" rtlCol="false" tIns="0" lIns="0" bIns="0" rIns="0">
            <a:spAutoFit/>
          </a:bodyPr>
          <a:lstStyle/>
          <a:p>
            <a:pPr algn="ctr">
              <a:lnSpc>
                <a:spcPts val="10779"/>
              </a:lnSpc>
              <a:spcBef>
                <a:spcPct val="0"/>
              </a:spcBef>
            </a:pPr>
            <a:r>
              <a:rPr lang="en-US" sz="7699">
                <a:solidFill>
                  <a:srgbClr val="FFFFFF"/>
                </a:solidFill>
                <a:latin typeface="League Gothic"/>
              </a:rPr>
              <a:t>It i</a:t>
            </a:r>
            <a:r>
              <a:rPr lang="en-US" sz="7699">
                <a:solidFill>
                  <a:srgbClr val="FFFFFF"/>
                </a:solidFill>
                <a:latin typeface="League Gothic"/>
              </a:rPr>
              <a:t>s traditional to think of technology as replacing human labor and expertise. Although true in some areas, in caring for seniors, technology can have the opposite effect.</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6ABF48"/>
        </a:solidFill>
      </p:bgPr>
    </p:bg>
    <p:spTree>
      <p:nvGrpSpPr>
        <p:cNvPr id="1" name=""/>
        <p:cNvGrpSpPr/>
        <p:nvPr/>
      </p:nvGrpSpPr>
      <p:grpSpPr>
        <a:xfrm>
          <a:off x="0" y="0"/>
          <a:ext cx="0" cy="0"/>
          <a:chOff x="0" y="0"/>
          <a:chExt cx="0" cy="0"/>
        </a:xfrm>
      </p:grpSpPr>
      <p:sp>
        <p:nvSpPr>
          <p:cNvPr name="AutoShape 2" id="2"/>
          <p:cNvSpPr/>
          <p:nvPr/>
        </p:nvSpPr>
        <p:spPr>
          <a:xfrm rot="0">
            <a:off x="0" y="0"/>
            <a:ext cx="18288000" cy="1382562"/>
          </a:xfrm>
          <a:prstGeom prst="rect">
            <a:avLst/>
          </a:prstGeom>
          <a:solidFill>
            <a:srgbClr val="FFFFFF"/>
          </a:solidFill>
        </p:spPr>
      </p:sp>
      <p:grpSp>
        <p:nvGrpSpPr>
          <p:cNvPr name="Group 3" id="3"/>
          <p:cNvGrpSpPr/>
          <p:nvPr/>
        </p:nvGrpSpPr>
        <p:grpSpPr>
          <a:xfrm rot="-10800000">
            <a:off x="0" y="8166641"/>
            <a:ext cx="2176855" cy="2183319"/>
            <a:chOff x="0" y="0"/>
            <a:chExt cx="2902473" cy="2911092"/>
          </a:xfrm>
        </p:grpSpPr>
        <p:sp>
          <p:nvSpPr>
            <p:cNvPr name="AutoShape 4" id="4"/>
            <p:cNvSpPr/>
            <p:nvPr/>
          </p:nvSpPr>
          <p:spPr>
            <a:xfrm rot="-10800000">
              <a:off x="1451236" y="0"/>
              <a:ext cx="725618" cy="727773"/>
            </a:xfrm>
            <a:prstGeom prst="rect">
              <a:avLst/>
            </a:prstGeom>
            <a:solidFill>
              <a:srgbClr val="3F7E44">
                <a:alpha val="46667"/>
              </a:srgbClr>
            </a:solidFill>
          </p:spPr>
        </p:sp>
        <p:sp>
          <p:nvSpPr>
            <p:cNvPr name="AutoShape 5" id="5"/>
            <p:cNvSpPr/>
            <p:nvPr/>
          </p:nvSpPr>
          <p:spPr>
            <a:xfrm rot="-10800000">
              <a:off x="1451236" y="1455546"/>
              <a:ext cx="725618" cy="727773"/>
            </a:xfrm>
            <a:prstGeom prst="rect">
              <a:avLst/>
            </a:prstGeom>
            <a:solidFill>
              <a:srgbClr val="3F7E44">
                <a:alpha val="46667"/>
              </a:srgbClr>
            </a:solidFill>
          </p:spPr>
        </p:sp>
        <p:sp>
          <p:nvSpPr>
            <p:cNvPr name="AutoShape 6" id="6"/>
            <p:cNvSpPr/>
            <p:nvPr/>
          </p:nvSpPr>
          <p:spPr>
            <a:xfrm rot="-10800000">
              <a:off x="0" y="0"/>
              <a:ext cx="725618" cy="727773"/>
            </a:xfrm>
            <a:prstGeom prst="rect">
              <a:avLst/>
            </a:prstGeom>
            <a:solidFill>
              <a:srgbClr val="3F7E44">
                <a:alpha val="46667"/>
              </a:srgbClr>
            </a:solidFill>
          </p:spPr>
        </p:sp>
        <p:sp>
          <p:nvSpPr>
            <p:cNvPr name="AutoShape 7" id="7"/>
            <p:cNvSpPr/>
            <p:nvPr/>
          </p:nvSpPr>
          <p:spPr>
            <a:xfrm rot="-10800000">
              <a:off x="2176855" y="727773"/>
              <a:ext cx="725618" cy="727773"/>
            </a:xfrm>
            <a:prstGeom prst="rect">
              <a:avLst/>
            </a:prstGeom>
            <a:solidFill>
              <a:srgbClr val="3F7E44">
                <a:alpha val="23922"/>
              </a:srgbClr>
            </a:solidFill>
          </p:spPr>
        </p:sp>
        <p:sp>
          <p:nvSpPr>
            <p:cNvPr name="AutoShape 8" id="8"/>
            <p:cNvSpPr/>
            <p:nvPr/>
          </p:nvSpPr>
          <p:spPr>
            <a:xfrm rot="-10800000">
              <a:off x="725618" y="727773"/>
              <a:ext cx="725618" cy="727773"/>
            </a:xfrm>
            <a:prstGeom prst="rect">
              <a:avLst/>
            </a:prstGeom>
            <a:solidFill>
              <a:srgbClr val="3F7E44">
                <a:alpha val="23922"/>
              </a:srgbClr>
            </a:solidFill>
          </p:spPr>
        </p:sp>
        <p:sp>
          <p:nvSpPr>
            <p:cNvPr name="AutoShape 9" id="9"/>
            <p:cNvSpPr/>
            <p:nvPr/>
          </p:nvSpPr>
          <p:spPr>
            <a:xfrm rot="-10800000">
              <a:off x="2176855" y="2183319"/>
              <a:ext cx="725618" cy="727773"/>
            </a:xfrm>
            <a:prstGeom prst="rect">
              <a:avLst/>
            </a:prstGeom>
            <a:solidFill>
              <a:srgbClr val="3F7E44">
                <a:alpha val="23922"/>
              </a:srgbClr>
            </a:solidFill>
          </p:spPr>
        </p:sp>
      </p:grpSp>
      <p:sp>
        <p:nvSpPr>
          <p:cNvPr name="TextBox 10" id="10"/>
          <p:cNvSpPr txBox="true"/>
          <p:nvPr/>
        </p:nvSpPr>
        <p:spPr>
          <a:xfrm rot="0">
            <a:off x="2176855" y="2029065"/>
            <a:ext cx="14413232" cy="6764655"/>
          </a:xfrm>
          <a:prstGeom prst="rect">
            <a:avLst/>
          </a:prstGeom>
        </p:spPr>
        <p:txBody>
          <a:bodyPr anchor="t" rtlCol="false" tIns="0" lIns="0" bIns="0" rIns="0">
            <a:spAutoFit/>
          </a:bodyPr>
          <a:lstStyle/>
          <a:p>
            <a:pPr marL="1036320" indent="-518160" lvl="1">
              <a:lnSpc>
                <a:spcPts val="6719"/>
              </a:lnSpc>
              <a:buFont typeface="Arial"/>
              <a:buChar char="•"/>
            </a:pPr>
            <a:r>
              <a:rPr lang="en-US" sz="4800">
                <a:solidFill>
                  <a:srgbClr val="FFFFFF"/>
                </a:solidFill>
                <a:latin typeface="Roboto Condensed"/>
              </a:rPr>
              <a:t>By increasing efficiency, community management solutions</a:t>
            </a:r>
            <a:r>
              <a:rPr lang="en-US" sz="4800">
                <a:solidFill>
                  <a:srgbClr val="FFFFFF"/>
                </a:solidFill>
                <a:latin typeface="Arimo"/>
              </a:rPr>
              <a:t> can actually free up staff members to </a:t>
            </a:r>
            <a:r>
              <a:rPr lang="en-US" sz="4800">
                <a:solidFill>
                  <a:srgbClr val="FFFFFF"/>
                </a:solidFill>
                <a:latin typeface="Arimo Bold"/>
              </a:rPr>
              <a:t>spend more time</a:t>
            </a:r>
            <a:r>
              <a:rPr lang="en-US" sz="4800">
                <a:solidFill>
                  <a:srgbClr val="FFFFFF"/>
                </a:solidFill>
                <a:latin typeface="Arimo"/>
              </a:rPr>
              <a:t> with residents and provide higher-quality care. </a:t>
            </a:r>
          </a:p>
          <a:p>
            <a:pPr>
              <a:lnSpc>
                <a:spcPts val="6719"/>
              </a:lnSpc>
            </a:pPr>
          </a:p>
          <a:p>
            <a:pPr marL="1036320" indent="-518160" lvl="1">
              <a:lnSpc>
                <a:spcPts val="6719"/>
              </a:lnSpc>
              <a:buFont typeface="Arial"/>
              <a:buChar char="•"/>
            </a:pPr>
            <a:r>
              <a:rPr lang="en-US" sz="4800">
                <a:solidFill>
                  <a:srgbClr val="FFFFFF"/>
                </a:solidFill>
                <a:latin typeface="Roboto Condensed"/>
              </a:rPr>
              <a:t>Often the most</a:t>
            </a:r>
            <a:r>
              <a:rPr lang="en-US" sz="4800">
                <a:solidFill>
                  <a:srgbClr val="FFFFFF"/>
                </a:solidFill>
                <a:latin typeface="Roboto Condensed"/>
              </a:rPr>
              <a:t> common complaint in senior living communities: '</a:t>
            </a:r>
            <a:r>
              <a:rPr lang="en-US" sz="4800">
                <a:solidFill>
                  <a:srgbClr val="FFFFFF"/>
                </a:solidFill>
                <a:latin typeface="Roboto Condensed Italics"/>
              </a:rPr>
              <a:t>feeling rushed when being assisted by staff'</a:t>
            </a:r>
            <a:r>
              <a:rPr lang="en-US" sz="4800">
                <a:solidFill>
                  <a:srgbClr val="FFFFFF"/>
                </a:solidFill>
                <a:latin typeface="Roboto Condensed"/>
              </a:rPr>
              <a:t>.</a:t>
            </a:r>
          </a:p>
        </p:txBody>
      </p:sp>
      <p:sp>
        <p:nvSpPr>
          <p:cNvPr name="TextBox 11" id="11"/>
          <p:cNvSpPr txBox="true"/>
          <p:nvPr/>
        </p:nvSpPr>
        <p:spPr>
          <a:xfrm rot="0">
            <a:off x="16324826" y="262656"/>
            <a:ext cx="1668780" cy="771525"/>
          </a:xfrm>
          <a:prstGeom prst="rect">
            <a:avLst/>
          </a:prstGeom>
        </p:spPr>
        <p:txBody>
          <a:bodyPr anchor="t" rtlCol="false" tIns="0" lIns="0" bIns="0" rIns="0">
            <a:spAutoFit/>
          </a:bodyPr>
          <a:lstStyle/>
          <a:p>
            <a:pPr algn="r">
              <a:lnSpc>
                <a:spcPts val="6299"/>
              </a:lnSpc>
            </a:pPr>
            <a:r>
              <a:rPr lang="en-US" sz="4500">
                <a:solidFill>
                  <a:srgbClr val="6ABF48"/>
                </a:solidFill>
                <a:latin typeface="Glacial Indifference"/>
              </a:rPr>
              <a:t>PART 3</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19306A"/>
        </a:solidFill>
      </p:bgPr>
    </p:bg>
    <p:spTree>
      <p:nvGrpSpPr>
        <p:cNvPr id="1" name=""/>
        <p:cNvGrpSpPr/>
        <p:nvPr/>
      </p:nvGrpSpPr>
      <p:grpSpPr>
        <a:xfrm>
          <a:off x="0" y="0"/>
          <a:ext cx="0" cy="0"/>
          <a:chOff x="0" y="0"/>
          <a:chExt cx="0" cy="0"/>
        </a:xfrm>
      </p:grpSpPr>
      <p:grpSp>
        <p:nvGrpSpPr>
          <p:cNvPr name="Group 2" id="2"/>
          <p:cNvGrpSpPr/>
          <p:nvPr/>
        </p:nvGrpSpPr>
        <p:grpSpPr>
          <a:xfrm rot="0">
            <a:off x="15231638" y="0"/>
            <a:ext cx="3056362" cy="3065438"/>
            <a:chOff x="0" y="0"/>
            <a:chExt cx="4075149" cy="4087250"/>
          </a:xfrm>
        </p:grpSpPr>
        <p:sp>
          <p:nvSpPr>
            <p:cNvPr name="AutoShape 3" id="3"/>
            <p:cNvSpPr/>
            <p:nvPr/>
          </p:nvSpPr>
          <p:spPr>
            <a:xfrm rot="-10800000">
              <a:off x="3056362" y="1021813"/>
              <a:ext cx="1018787" cy="1021813"/>
            </a:xfrm>
            <a:prstGeom prst="rect">
              <a:avLst/>
            </a:prstGeom>
            <a:solidFill>
              <a:srgbClr val="6ABF48"/>
            </a:solidFill>
          </p:spPr>
        </p:sp>
        <p:sp>
          <p:nvSpPr>
            <p:cNvPr name="AutoShape 4" id="4"/>
            <p:cNvSpPr/>
            <p:nvPr/>
          </p:nvSpPr>
          <p:spPr>
            <a:xfrm rot="-10800000">
              <a:off x="2037575" y="0"/>
              <a:ext cx="1018787" cy="1021813"/>
            </a:xfrm>
            <a:prstGeom prst="rect">
              <a:avLst/>
            </a:prstGeom>
            <a:solidFill>
              <a:srgbClr val="2B4892"/>
            </a:solidFill>
          </p:spPr>
        </p:sp>
        <p:sp>
          <p:nvSpPr>
            <p:cNvPr name="AutoShape 5" id="5"/>
            <p:cNvSpPr/>
            <p:nvPr/>
          </p:nvSpPr>
          <p:spPr>
            <a:xfrm rot="-10800000">
              <a:off x="1018787" y="1021813"/>
              <a:ext cx="1018787" cy="1021813"/>
            </a:xfrm>
            <a:prstGeom prst="rect">
              <a:avLst/>
            </a:prstGeom>
            <a:solidFill>
              <a:srgbClr val="6ABF48"/>
            </a:solidFill>
          </p:spPr>
        </p:sp>
        <p:sp>
          <p:nvSpPr>
            <p:cNvPr name="AutoShape 6" id="6"/>
            <p:cNvSpPr/>
            <p:nvPr/>
          </p:nvSpPr>
          <p:spPr>
            <a:xfrm rot="-10800000">
              <a:off x="2037575" y="2043625"/>
              <a:ext cx="1018787" cy="1021813"/>
            </a:xfrm>
            <a:prstGeom prst="rect">
              <a:avLst/>
            </a:prstGeom>
            <a:solidFill>
              <a:srgbClr val="2B4892"/>
            </a:solidFill>
          </p:spPr>
        </p:sp>
        <p:sp>
          <p:nvSpPr>
            <p:cNvPr name="AutoShape 7" id="7"/>
            <p:cNvSpPr/>
            <p:nvPr/>
          </p:nvSpPr>
          <p:spPr>
            <a:xfrm rot="-10800000">
              <a:off x="0" y="0"/>
              <a:ext cx="1018787" cy="1021813"/>
            </a:xfrm>
            <a:prstGeom prst="rect">
              <a:avLst/>
            </a:prstGeom>
            <a:solidFill>
              <a:srgbClr val="2B4892"/>
            </a:solidFill>
          </p:spPr>
        </p:sp>
        <p:sp>
          <p:nvSpPr>
            <p:cNvPr name="AutoShape 8" id="8"/>
            <p:cNvSpPr/>
            <p:nvPr/>
          </p:nvSpPr>
          <p:spPr>
            <a:xfrm rot="-10800000">
              <a:off x="3056362" y="3065438"/>
              <a:ext cx="1018787" cy="1021813"/>
            </a:xfrm>
            <a:prstGeom prst="rect">
              <a:avLst/>
            </a:prstGeom>
            <a:solidFill>
              <a:srgbClr val="6ABF48"/>
            </a:solidFill>
          </p:spPr>
        </p:sp>
      </p:grpSp>
      <p:sp>
        <p:nvSpPr>
          <p:cNvPr name="TextBox 9" id="9"/>
          <p:cNvSpPr txBox="true"/>
          <p:nvPr/>
        </p:nvSpPr>
        <p:spPr>
          <a:xfrm rot="0">
            <a:off x="1508904" y="1153770"/>
            <a:ext cx="13722734" cy="1668780"/>
          </a:xfrm>
          <a:prstGeom prst="rect">
            <a:avLst/>
          </a:prstGeom>
        </p:spPr>
        <p:txBody>
          <a:bodyPr anchor="t" rtlCol="false" tIns="0" lIns="0" bIns="0" rIns="0">
            <a:spAutoFit/>
          </a:bodyPr>
          <a:lstStyle/>
          <a:p>
            <a:pPr>
              <a:lnSpc>
                <a:spcPts val="6719"/>
              </a:lnSpc>
            </a:pPr>
            <a:r>
              <a:rPr lang="en-US" sz="4800">
                <a:solidFill>
                  <a:srgbClr val="FFFFFF"/>
                </a:solidFill>
                <a:latin typeface="Glacial Indifference Bold"/>
              </a:rPr>
              <a:t>When technology doesn’t prevent human interaction, but deepens it.</a:t>
            </a:r>
          </a:p>
        </p:txBody>
      </p:sp>
      <p:sp>
        <p:nvSpPr>
          <p:cNvPr name="TextBox 10" id="10"/>
          <p:cNvSpPr txBox="true"/>
          <p:nvPr/>
        </p:nvSpPr>
        <p:spPr>
          <a:xfrm rot="0">
            <a:off x="2308500" y="3155925"/>
            <a:ext cx="13670999" cy="7056120"/>
          </a:xfrm>
          <a:prstGeom prst="rect">
            <a:avLst/>
          </a:prstGeom>
        </p:spPr>
        <p:txBody>
          <a:bodyPr anchor="t" rtlCol="false" tIns="0" lIns="0" bIns="0" rIns="0">
            <a:spAutoFit/>
          </a:bodyPr>
          <a:lstStyle/>
          <a:p>
            <a:pPr marL="906780" indent="-453390" lvl="1">
              <a:lnSpc>
                <a:spcPts val="5880"/>
              </a:lnSpc>
              <a:buFont typeface="Arial"/>
              <a:buChar char="•"/>
            </a:pPr>
            <a:r>
              <a:rPr lang="en-US" sz="4200">
                <a:solidFill>
                  <a:srgbClr val="FFFFFF"/>
                </a:solidFill>
                <a:latin typeface="Roboto Condensed"/>
              </a:rPr>
              <a:t>Ultimately, this produces positive business results and tremendous ROI, but that’s a secondary benefit. Better care and more rewarding relationships are the top priorities for staff who use the system, and for residents and their families. </a:t>
            </a:r>
          </a:p>
          <a:p>
            <a:pPr>
              <a:lnSpc>
                <a:spcPts val="3080"/>
              </a:lnSpc>
            </a:pPr>
          </a:p>
          <a:p>
            <a:pPr marL="906780" indent="-453390" lvl="1">
              <a:lnSpc>
                <a:spcPts val="5880"/>
              </a:lnSpc>
              <a:buFont typeface="Arial"/>
              <a:buChar char="•"/>
            </a:pPr>
            <a:r>
              <a:rPr lang="en-US" sz="4200">
                <a:solidFill>
                  <a:srgbClr val="FFFFFF"/>
                </a:solidFill>
                <a:latin typeface="Roboto Condensed"/>
              </a:rPr>
              <a:t>Efficiency and wellness can change the</a:t>
            </a:r>
            <a:r>
              <a:rPr lang="en-US" sz="4200">
                <a:solidFill>
                  <a:srgbClr val="FFFFFF"/>
                </a:solidFill>
                <a:latin typeface="Roboto Condensed"/>
              </a:rPr>
              <a:t> landscape for senior care overall, increase the desire for people to work in the industry, and eliminate negative stigmas.</a:t>
            </a:r>
          </a:p>
          <a:p>
            <a:pPr>
              <a:lnSpc>
                <a:spcPts val="5880"/>
              </a:lnSpc>
              <a:spcBef>
                <a:spcPct val="0"/>
              </a:spcBef>
            </a:pP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231638" y="0"/>
            <a:ext cx="3056362" cy="3065438"/>
            <a:chOff x="0" y="0"/>
            <a:chExt cx="4075149" cy="4087250"/>
          </a:xfrm>
        </p:grpSpPr>
        <p:sp>
          <p:nvSpPr>
            <p:cNvPr name="AutoShape 3" id="3"/>
            <p:cNvSpPr/>
            <p:nvPr/>
          </p:nvSpPr>
          <p:spPr>
            <a:xfrm rot="-10800000">
              <a:off x="3056362" y="1021813"/>
              <a:ext cx="1018787" cy="1021813"/>
            </a:xfrm>
            <a:prstGeom prst="rect">
              <a:avLst/>
            </a:prstGeom>
            <a:solidFill>
              <a:srgbClr val="6ABF48"/>
            </a:solidFill>
          </p:spPr>
        </p:sp>
        <p:sp>
          <p:nvSpPr>
            <p:cNvPr name="AutoShape 4" id="4"/>
            <p:cNvSpPr/>
            <p:nvPr/>
          </p:nvSpPr>
          <p:spPr>
            <a:xfrm rot="-10800000">
              <a:off x="2037575" y="0"/>
              <a:ext cx="1018787" cy="1021813"/>
            </a:xfrm>
            <a:prstGeom prst="rect">
              <a:avLst/>
            </a:prstGeom>
            <a:solidFill>
              <a:srgbClr val="2B4892"/>
            </a:solidFill>
          </p:spPr>
        </p:sp>
        <p:sp>
          <p:nvSpPr>
            <p:cNvPr name="AutoShape 5" id="5"/>
            <p:cNvSpPr/>
            <p:nvPr/>
          </p:nvSpPr>
          <p:spPr>
            <a:xfrm rot="-10800000">
              <a:off x="1018787" y="1021813"/>
              <a:ext cx="1018787" cy="1021813"/>
            </a:xfrm>
            <a:prstGeom prst="rect">
              <a:avLst/>
            </a:prstGeom>
            <a:solidFill>
              <a:srgbClr val="6ABF48"/>
            </a:solidFill>
          </p:spPr>
        </p:sp>
        <p:sp>
          <p:nvSpPr>
            <p:cNvPr name="AutoShape 6" id="6"/>
            <p:cNvSpPr/>
            <p:nvPr/>
          </p:nvSpPr>
          <p:spPr>
            <a:xfrm rot="-10800000">
              <a:off x="2037575" y="2043625"/>
              <a:ext cx="1018787" cy="1021813"/>
            </a:xfrm>
            <a:prstGeom prst="rect">
              <a:avLst/>
            </a:prstGeom>
            <a:solidFill>
              <a:srgbClr val="2B4892"/>
            </a:solidFill>
          </p:spPr>
        </p:sp>
        <p:sp>
          <p:nvSpPr>
            <p:cNvPr name="AutoShape 7" id="7"/>
            <p:cNvSpPr/>
            <p:nvPr/>
          </p:nvSpPr>
          <p:spPr>
            <a:xfrm rot="-10800000">
              <a:off x="0" y="0"/>
              <a:ext cx="1018787" cy="1021813"/>
            </a:xfrm>
            <a:prstGeom prst="rect">
              <a:avLst/>
            </a:prstGeom>
            <a:solidFill>
              <a:srgbClr val="2B4892"/>
            </a:solidFill>
          </p:spPr>
        </p:sp>
        <p:sp>
          <p:nvSpPr>
            <p:cNvPr name="AutoShape 8" id="8"/>
            <p:cNvSpPr/>
            <p:nvPr/>
          </p:nvSpPr>
          <p:spPr>
            <a:xfrm rot="-10800000">
              <a:off x="3056362" y="3065438"/>
              <a:ext cx="1018787" cy="1021813"/>
            </a:xfrm>
            <a:prstGeom prst="rect">
              <a:avLst/>
            </a:prstGeom>
            <a:solidFill>
              <a:srgbClr val="6ABF48"/>
            </a:solidFill>
          </p:spPr>
        </p:sp>
      </p:grpSp>
      <p:grpSp>
        <p:nvGrpSpPr>
          <p:cNvPr name="Group 9" id="9"/>
          <p:cNvGrpSpPr/>
          <p:nvPr/>
        </p:nvGrpSpPr>
        <p:grpSpPr>
          <a:xfrm rot="-10800000">
            <a:off x="0" y="7221562"/>
            <a:ext cx="3056362" cy="3065438"/>
            <a:chOff x="0" y="0"/>
            <a:chExt cx="4075149" cy="4087250"/>
          </a:xfrm>
        </p:grpSpPr>
        <p:sp>
          <p:nvSpPr>
            <p:cNvPr name="AutoShape 10" id="10"/>
            <p:cNvSpPr/>
            <p:nvPr/>
          </p:nvSpPr>
          <p:spPr>
            <a:xfrm rot="-10800000">
              <a:off x="3056362" y="1021813"/>
              <a:ext cx="1018787" cy="1021813"/>
            </a:xfrm>
            <a:prstGeom prst="rect">
              <a:avLst/>
            </a:prstGeom>
            <a:solidFill>
              <a:srgbClr val="6ABF48"/>
            </a:solidFill>
          </p:spPr>
        </p:sp>
        <p:sp>
          <p:nvSpPr>
            <p:cNvPr name="AutoShape 11" id="11"/>
            <p:cNvSpPr/>
            <p:nvPr/>
          </p:nvSpPr>
          <p:spPr>
            <a:xfrm rot="-10800000">
              <a:off x="2037575" y="0"/>
              <a:ext cx="1018787" cy="1021813"/>
            </a:xfrm>
            <a:prstGeom prst="rect">
              <a:avLst/>
            </a:prstGeom>
            <a:solidFill>
              <a:srgbClr val="2B4892"/>
            </a:solidFill>
          </p:spPr>
        </p:sp>
        <p:sp>
          <p:nvSpPr>
            <p:cNvPr name="AutoShape 12" id="12"/>
            <p:cNvSpPr/>
            <p:nvPr/>
          </p:nvSpPr>
          <p:spPr>
            <a:xfrm rot="-10800000">
              <a:off x="1018787" y="1021813"/>
              <a:ext cx="1018787" cy="1021813"/>
            </a:xfrm>
            <a:prstGeom prst="rect">
              <a:avLst/>
            </a:prstGeom>
            <a:solidFill>
              <a:srgbClr val="6ABF48"/>
            </a:solidFill>
          </p:spPr>
        </p:sp>
        <p:sp>
          <p:nvSpPr>
            <p:cNvPr name="AutoShape 13" id="13"/>
            <p:cNvSpPr/>
            <p:nvPr/>
          </p:nvSpPr>
          <p:spPr>
            <a:xfrm rot="-10800000">
              <a:off x="2037575" y="2043625"/>
              <a:ext cx="1018787" cy="1021813"/>
            </a:xfrm>
            <a:prstGeom prst="rect">
              <a:avLst/>
            </a:prstGeom>
            <a:solidFill>
              <a:srgbClr val="2B4892"/>
            </a:solidFill>
          </p:spPr>
        </p:sp>
        <p:sp>
          <p:nvSpPr>
            <p:cNvPr name="AutoShape 14" id="14"/>
            <p:cNvSpPr/>
            <p:nvPr/>
          </p:nvSpPr>
          <p:spPr>
            <a:xfrm rot="-10800000">
              <a:off x="0" y="0"/>
              <a:ext cx="1018787" cy="1021813"/>
            </a:xfrm>
            <a:prstGeom prst="rect">
              <a:avLst/>
            </a:prstGeom>
            <a:solidFill>
              <a:srgbClr val="2B4892"/>
            </a:solidFill>
          </p:spPr>
        </p:sp>
        <p:sp>
          <p:nvSpPr>
            <p:cNvPr name="AutoShape 15" id="15"/>
            <p:cNvSpPr/>
            <p:nvPr/>
          </p:nvSpPr>
          <p:spPr>
            <a:xfrm rot="-10800000">
              <a:off x="3056362" y="3065438"/>
              <a:ext cx="1018787" cy="1021813"/>
            </a:xfrm>
            <a:prstGeom prst="rect">
              <a:avLst/>
            </a:prstGeom>
            <a:solidFill>
              <a:srgbClr val="6ABF48"/>
            </a:solidFill>
          </p:spPr>
        </p:sp>
      </p:grpSp>
      <p:sp>
        <p:nvSpPr>
          <p:cNvPr name="TextBox 16" id="16"/>
          <p:cNvSpPr txBox="true"/>
          <p:nvPr/>
        </p:nvSpPr>
        <p:spPr>
          <a:xfrm rot="0">
            <a:off x="3725536" y="4300219"/>
            <a:ext cx="10836928" cy="1708151"/>
          </a:xfrm>
          <a:prstGeom prst="rect">
            <a:avLst/>
          </a:prstGeom>
        </p:spPr>
        <p:txBody>
          <a:bodyPr anchor="t" rtlCol="false" tIns="0" lIns="0" bIns="0" rIns="0">
            <a:spAutoFit/>
          </a:bodyPr>
          <a:lstStyle/>
          <a:p>
            <a:pPr algn="ctr">
              <a:lnSpc>
                <a:spcPts val="13999"/>
              </a:lnSpc>
              <a:spcBef>
                <a:spcPct val="0"/>
              </a:spcBef>
            </a:pPr>
            <a:r>
              <a:rPr lang="en-US" sz="9999">
                <a:solidFill>
                  <a:srgbClr val="19306A"/>
                </a:solidFill>
                <a:latin typeface="League Gothic"/>
              </a:rPr>
              <a:t>Questions?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0E4E8"/>
        </a:solidFill>
      </p:bgPr>
    </p:bg>
    <p:spTree>
      <p:nvGrpSpPr>
        <p:cNvPr id="1" name=""/>
        <p:cNvGrpSpPr/>
        <p:nvPr/>
      </p:nvGrpSpPr>
      <p:grpSpPr>
        <a:xfrm>
          <a:off x="0" y="0"/>
          <a:ext cx="0" cy="0"/>
          <a:chOff x="0" y="0"/>
          <a:chExt cx="0" cy="0"/>
        </a:xfrm>
      </p:grpSpPr>
      <p:grpSp>
        <p:nvGrpSpPr>
          <p:cNvPr name="Group 2" id="2"/>
          <p:cNvGrpSpPr/>
          <p:nvPr/>
        </p:nvGrpSpPr>
        <p:grpSpPr>
          <a:xfrm rot="0">
            <a:off x="15231638" y="0"/>
            <a:ext cx="3056362" cy="3065438"/>
            <a:chOff x="0" y="0"/>
            <a:chExt cx="4075149" cy="4087250"/>
          </a:xfrm>
        </p:grpSpPr>
        <p:sp>
          <p:nvSpPr>
            <p:cNvPr name="AutoShape 3" id="3"/>
            <p:cNvSpPr/>
            <p:nvPr/>
          </p:nvSpPr>
          <p:spPr>
            <a:xfrm rot="-10800000">
              <a:off x="3056362" y="1021813"/>
              <a:ext cx="1018787" cy="1021813"/>
            </a:xfrm>
            <a:prstGeom prst="rect">
              <a:avLst/>
            </a:prstGeom>
            <a:solidFill>
              <a:srgbClr val="6ABF48"/>
            </a:solidFill>
          </p:spPr>
        </p:sp>
        <p:sp>
          <p:nvSpPr>
            <p:cNvPr name="AutoShape 4" id="4"/>
            <p:cNvSpPr/>
            <p:nvPr/>
          </p:nvSpPr>
          <p:spPr>
            <a:xfrm rot="-10800000">
              <a:off x="2037575" y="0"/>
              <a:ext cx="1018787" cy="1021813"/>
            </a:xfrm>
            <a:prstGeom prst="rect">
              <a:avLst/>
            </a:prstGeom>
            <a:solidFill>
              <a:srgbClr val="2B4892"/>
            </a:solidFill>
          </p:spPr>
        </p:sp>
        <p:sp>
          <p:nvSpPr>
            <p:cNvPr name="AutoShape 5" id="5"/>
            <p:cNvSpPr/>
            <p:nvPr/>
          </p:nvSpPr>
          <p:spPr>
            <a:xfrm rot="-10800000">
              <a:off x="1018787" y="1021813"/>
              <a:ext cx="1018787" cy="1021813"/>
            </a:xfrm>
            <a:prstGeom prst="rect">
              <a:avLst/>
            </a:prstGeom>
            <a:solidFill>
              <a:srgbClr val="6ABF48"/>
            </a:solidFill>
          </p:spPr>
        </p:sp>
        <p:sp>
          <p:nvSpPr>
            <p:cNvPr name="AutoShape 6" id="6"/>
            <p:cNvSpPr/>
            <p:nvPr/>
          </p:nvSpPr>
          <p:spPr>
            <a:xfrm rot="-10800000">
              <a:off x="2037575" y="2043625"/>
              <a:ext cx="1018787" cy="1021813"/>
            </a:xfrm>
            <a:prstGeom prst="rect">
              <a:avLst/>
            </a:prstGeom>
            <a:solidFill>
              <a:srgbClr val="2B4892"/>
            </a:solidFill>
          </p:spPr>
        </p:sp>
        <p:sp>
          <p:nvSpPr>
            <p:cNvPr name="AutoShape 7" id="7"/>
            <p:cNvSpPr/>
            <p:nvPr/>
          </p:nvSpPr>
          <p:spPr>
            <a:xfrm rot="-10800000">
              <a:off x="0" y="0"/>
              <a:ext cx="1018787" cy="1021813"/>
            </a:xfrm>
            <a:prstGeom prst="rect">
              <a:avLst/>
            </a:prstGeom>
            <a:solidFill>
              <a:srgbClr val="2B4892"/>
            </a:solidFill>
          </p:spPr>
        </p:sp>
        <p:sp>
          <p:nvSpPr>
            <p:cNvPr name="AutoShape 8" id="8"/>
            <p:cNvSpPr/>
            <p:nvPr/>
          </p:nvSpPr>
          <p:spPr>
            <a:xfrm rot="-10800000">
              <a:off x="3056362" y="3065438"/>
              <a:ext cx="1018787" cy="1021813"/>
            </a:xfrm>
            <a:prstGeom prst="rect">
              <a:avLst/>
            </a:prstGeom>
            <a:solidFill>
              <a:srgbClr val="6ABF48"/>
            </a:solidFill>
          </p:spPr>
        </p:sp>
      </p:grpSp>
      <p:grpSp>
        <p:nvGrpSpPr>
          <p:cNvPr name="Group 9" id="9"/>
          <p:cNvGrpSpPr/>
          <p:nvPr/>
        </p:nvGrpSpPr>
        <p:grpSpPr>
          <a:xfrm rot="-10800000">
            <a:off x="0" y="7221562"/>
            <a:ext cx="3056362" cy="3065438"/>
            <a:chOff x="0" y="0"/>
            <a:chExt cx="4075149" cy="4087250"/>
          </a:xfrm>
        </p:grpSpPr>
        <p:sp>
          <p:nvSpPr>
            <p:cNvPr name="AutoShape 10" id="10"/>
            <p:cNvSpPr/>
            <p:nvPr/>
          </p:nvSpPr>
          <p:spPr>
            <a:xfrm rot="-10800000">
              <a:off x="3056362" y="1021813"/>
              <a:ext cx="1018787" cy="1021813"/>
            </a:xfrm>
            <a:prstGeom prst="rect">
              <a:avLst/>
            </a:prstGeom>
            <a:solidFill>
              <a:srgbClr val="6ABF48"/>
            </a:solidFill>
          </p:spPr>
        </p:sp>
        <p:sp>
          <p:nvSpPr>
            <p:cNvPr name="AutoShape 11" id="11"/>
            <p:cNvSpPr/>
            <p:nvPr/>
          </p:nvSpPr>
          <p:spPr>
            <a:xfrm rot="-10800000">
              <a:off x="2037575" y="0"/>
              <a:ext cx="1018787" cy="1021813"/>
            </a:xfrm>
            <a:prstGeom prst="rect">
              <a:avLst/>
            </a:prstGeom>
            <a:solidFill>
              <a:srgbClr val="2B4892"/>
            </a:solidFill>
          </p:spPr>
        </p:sp>
        <p:sp>
          <p:nvSpPr>
            <p:cNvPr name="AutoShape 12" id="12"/>
            <p:cNvSpPr/>
            <p:nvPr/>
          </p:nvSpPr>
          <p:spPr>
            <a:xfrm rot="-10800000">
              <a:off x="1018787" y="1021813"/>
              <a:ext cx="1018787" cy="1021813"/>
            </a:xfrm>
            <a:prstGeom prst="rect">
              <a:avLst/>
            </a:prstGeom>
            <a:solidFill>
              <a:srgbClr val="6ABF48"/>
            </a:solidFill>
          </p:spPr>
        </p:sp>
        <p:sp>
          <p:nvSpPr>
            <p:cNvPr name="AutoShape 13" id="13"/>
            <p:cNvSpPr/>
            <p:nvPr/>
          </p:nvSpPr>
          <p:spPr>
            <a:xfrm rot="-10800000">
              <a:off x="2037575" y="2043625"/>
              <a:ext cx="1018787" cy="1021813"/>
            </a:xfrm>
            <a:prstGeom prst="rect">
              <a:avLst/>
            </a:prstGeom>
            <a:solidFill>
              <a:srgbClr val="2B4892"/>
            </a:solidFill>
          </p:spPr>
        </p:sp>
        <p:sp>
          <p:nvSpPr>
            <p:cNvPr name="AutoShape 14" id="14"/>
            <p:cNvSpPr/>
            <p:nvPr/>
          </p:nvSpPr>
          <p:spPr>
            <a:xfrm rot="-10800000">
              <a:off x="0" y="0"/>
              <a:ext cx="1018787" cy="1021813"/>
            </a:xfrm>
            <a:prstGeom prst="rect">
              <a:avLst/>
            </a:prstGeom>
            <a:solidFill>
              <a:srgbClr val="2B4892"/>
            </a:solidFill>
          </p:spPr>
        </p:sp>
        <p:sp>
          <p:nvSpPr>
            <p:cNvPr name="AutoShape 15" id="15"/>
            <p:cNvSpPr/>
            <p:nvPr/>
          </p:nvSpPr>
          <p:spPr>
            <a:xfrm rot="-10800000">
              <a:off x="3056362" y="3065438"/>
              <a:ext cx="1018787" cy="1021813"/>
            </a:xfrm>
            <a:prstGeom prst="rect">
              <a:avLst/>
            </a:prstGeom>
            <a:solidFill>
              <a:srgbClr val="6ABF48"/>
            </a:solidFill>
          </p:spPr>
        </p:sp>
      </p:grpSp>
      <p:pic>
        <p:nvPicPr>
          <p:cNvPr name="Picture 16" id="16"/>
          <p:cNvPicPr>
            <a:picLocks noChangeAspect="true"/>
          </p:cNvPicPr>
          <p:nvPr/>
        </p:nvPicPr>
        <p:blipFill>
          <a:blip r:embed="rId2"/>
          <a:srcRect l="0" t="134" r="0" b="134"/>
          <a:stretch>
            <a:fillRect/>
          </a:stretch>
        </p:blipFill>
        <p:spPr>
          <a:xfrm flipH="false" flipV="false" rot="0">
            <a:off x="7997078" y="5143500"/>
            <a:ext cx="2457643" cy="3072053"/>
          </a:xfrm>
          <a:prstGeom prst="rect">
            <a:avLst/>
          </a:prstGeom>
        </p:spPr>
      </p:pic>
      <p:sp>
        <p:nvSpPr>
          <p:cNvPr name="TextBox 17" id="17"/>
          <p:cNvSpPr txBox="true"/>
          <p:nvPr/>
        </p:nvSpPr>
        <p:spPr>
          <a:xfrm rot="0">
            <a:off x="3807435" y="8064499"/>
            <a:ext cx="10836928" cy="1193801"/>
          </a:xfrm>
          <a:prstGeom prst="rect">
            <a:avLst/>
          </a:prstGeom>
        </p:spPr>
        <p:txBody>
          <a:bodyPr anchor="t" rtlCol="false" tIns="0" lIns="0" bIns="0" rIns="0">
            <a:spAutoFit/>
          </a:bodyPr>
          <a:lstStyle/>
          <a:p>
            <a:pPr algn="ctr">
              <a:lnSpc>
                <a:spcPts val="9799"/>
              </a:lnSpc>
              <a:spcBef>
                <a:spcPct val="0"/>
              </a:spcBef>
            </a:pPr>
            <a:r>
              <a:rPr lang="en-US" sz="6999">
                <a:solidFill>
                  <a:srgbClr val="19306A"/>
                </a:solidFill>
                <a:latin typeface="League Gothic"/>
              </a:rPr>
              <a:t>Brittany Tran</a:t>
            </a:r>
          </a:p>
        </p:txBody>
      </p:sp>
      <p:sp>
        <p:nvSpPr>
          <p:cNvPr name="TextBox 18" id="18"/>
          <p:cNvSpPr txBox="true"/>
          <p:nvPr/>
        </p:nvSpPr>
        <p:spPr>
          <a:xfrm rot="0">
            <a:off x="3807435" y="9172575"/>
            <a:ext cx="10836928" cy="688974"/>
          </a:xfrm>
          <a:prstGeom prst="rect">
            <a:avLst/>
          </a:prstGeom>
        </p:spPr>
        <p:txBody>
          <a:bodyPr anchor="t" rtlCol="false" tIns="0" lIns="0" bIns="0" rIns="0">
            <a:spAutoFit/>
          </a:bodyPr>
          <a:lstStyle/>
          <a:p>
            <a:pPr algn="ctr">
              <a:lnSpc>
                <a:spcPts val="5600"/>
              </a:lnSpc>
              <a:spcBef>
                <a:spcPct val="0"/>
              </a:spcBef>
            </a:pPr>
            <a:r>
              <a:rPr lang="en-US" sz="4000">
                <a:solidFill>
                  <a:srgbClr val="19306A"/>
                </a:solidFill>
                <a:latin typeface="League Gothic"/>
              </a:rPr>
              <a:t>Brittany.Tran@ourlifeloop.com</a:t>
            </a:r>
          </a:p>
        </p:txBody>
      </p:sp>
      <p:sp>
        <p:nvSpPr>
          <p:cNvPr name="TextBox 19" id="19"/>
          <p:cNvSpPr txBox="true"/>
          <p:nvPr/>
        </p:nvSpPr>
        <p:spPr>
          <a:xfrm rot="0">
            <a:off x="3807435" y="3435347"/>
            <a:ext cx="10836928" cy="1708153"/>
          </a:xfrm>
          <a:prstGeom prst="rect">
            <a:avLst/>
          </a:prstGeom>
        </p:spPr>
        <p:txBody>
          <a:bodyPr anchor="t" rtlCol="false" tIns="0" lIns="0" bIns="0" rIns="0">
            <a:spAutoFit/>
          </a:bodyPr>
          <a:lstStyle/>
          <a:p>
            <a:pPr algn="ctr">
              <a:lnSpc>
                <a:spcPts val="13999"/>
              </a:lnSpc>
              <a:spcBef>
                <a:spcPct val="0"/>
              </a:spcBef>
            </a:pPr>
            <a:r>
              <a:rPr lang="en-US" sz="9999">
                <a:solidFill>
                  <a:srgbClr val="19306A"/>
                </a:solidFill>
                <a:latin typeface="League Gothic"/>
              </a:rPr>
              <a:t>THANK YOU! </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19306A"/>
        </a:solidFill>
      </p:bgPr>
    </p:bg>
    <p:spTree>
      <p:nvGrpSpPr>
        <p:cNvPr id="1" name=""/>
        <p:cNvGrpSpPr/>
        <p:nvPr/>
      </p:nvGrpSpPr>
      <p:grpSpPr>
        <a:xfrm>
          <a:off x="0" y="0"/>
          <a:ext cx="0" cy="0"/>
          <a:chOff x="0" y="0"/>
          <a:chExt cx="0" cy="0"/>
        </a:xfrm>
      </p:grpSpPr>
      <p:sp>
        <p:nvSpPr>
          <p:cNvPr name="AutoShape 2" id="2"/>
          <p:cNvSpPr/>
          <p:nvPr/>
        </p:nvSpPr>
        <p:spPr>
          <a:xfrm rot="0">
            <a:off x="0" y="0"/>
            <a:ext cx="18288000" cy="1382562"/>
          </a:xfrm>
          <a:prstGeom prst="rect">
            <a:avLst/>
          </a:prstGeom>
          <a:solidFill>
            <a:srgbClr val="FFFFFF"/>
          </a:solidFill>
        </p:spPr>
      </p:sp>
      <p:sp>
        <p:nvSpPr>
          <p:cNvPr name="TextBox 3" id="3"/>
          <p:cNvSpPr txBox="true"/>
          <p:nvPr/>
        </p:nvSpPr>
        <p:spPr>
          <a:xfrm rot="0">
            <a:off x="17358584" y="499926"/>
            <a:ext cx="505366" cy="344610"/>
          </a:xfrm>
          <a:prstGeom prst="rect">
            <a:avLst/>
          </a:prstGeom>
        </p:spPr>
        <p:txBody>
          <a:bodyPr anchor="t" rtlCol="false" tIns="0" lIns="0" bIns="0" rIns="0">
            <a:spAutoFit/>
          </a:bodyPr>
          <a:lstStyle/>
          <a:p>
            <a:pPr algn="r">
              <a:lnSpc>
                <a:spcPts val="2863"/>
              </a:lnSpc>
              <a:spcBef>
                <a:spcPct val="0"/>
              </a:spcBef>
            </a:pPr>
            <a:r>
              <a:rPr lang="en-US" sz="2045">
                <a:solidFill>
                  <a:srgbClr val="000000"/>
                </a:solidFill>
                <a:latin typeface="HK Grotesk Medium Bold"/>
              </a:rPr>
              <a:t>02</a:t>
            </a:r>
          </a:p>
        </p:txBody>
      </p:sp>
      <p:sp>
        <p:nvSpPr>
          <p:cNvPr name="TextBox 4" id="4"/>
          <p:cNvSpPr txBox="true"/>
          <p:nvPr/>
        </p:nvSpPr>
        <p:spPr>
          <a:xfrm rot="0">
            <a:off x="1028700" y="2504294"/>
            <a:ext cx="10390107" cy="1234131"/>
          </a:xfrm>
          <a:prstGeom prst="rect">
            <a:avLst/>
          </a:prstGeom>
        </p:spPr>
        <p:txBody>
          <a:bodyPr anchor="t" rtlCol="false" tIns="0" lIns="0" bIns="0" rIns="0">
            <a:spAutoFit/>
          </a:bodyPr>
          <a:lstStyle/>
          <a:p>
            <a:pPr>
              <a:lnSpc>
                <a:spcPts val="10056"/>
              </a:lnSpc>
            </a:pPr>
            <a:r>
              <a:rPr lang="en-US" sz="7183">
                <a:solidFill>
                  <a:srgbClr val="FFFFFF"/>
                </a:solidFill>
                <a:latin typeface="HK Grotesk Medium"/>
              </a:rPr>
              <a:t>Agenda</a:t>
            </a:r>
          </a:p>
        </p:txBody>
      </p:sp>
      <p:sp>
        <p:nvSpPr>
          <p:cNvPr name="TextBox 5" id="5"/>
          <p:cNvSpPr txBox="true"/>
          <p:nvPr/>
        </p:nvSpPr>
        <p:spPr>
          <a:xfrm rot="0">
            <a:off x="1028700" y="4293925"/>
            <a:ext cx="2443497" cy="984250"/>
          </a:xfrm>
          <a:prstGeom prst="rect">
            <a:avLst/>
          </a:prstGeom>
        </p:spPr>
        <p:txBody>
          <a:bodyPr anchor="t" rtlCol="false" tIns="0" lIns="0" bIns="0" rIns="0">
            <a:spAutoFit/>
          </a:bodyPr>
          <a:lstStyle/>
          <a:p>
            <a:pPr>
              <a:lnSpc>
                <a:spcPts val="8300"/>
              </a:lnSpc>
            </a:pPr>
            <a:r>
              <a:rPr lang="en-US" sz="5000">
                <a:solidFill>
                  <a:srgbClr val="41B6E6"/>
                </a:solidFill>
                <a:latin typeface="HK Grotesk Medium Bold"/>
              </a:rPr>
              <a:t>PART 1</a:t>
            </a:r>
          </a:p>
        </p:txBody>
      </p:sp>
      <p:sp>
        <p:nvSpPr>
          <p:cNvPr name="TextBox 6" id="6"/>
          <p:cNvSpPr txBox="true"/>
          <p:nvPr/>
        </p:nvSpPr>
        <p:spPr>
          <a:xfrm rot="0">
            <a:off x="3489598" y="4375332"/>
            <a:ext cx="10124744" cy="889635"/>
          </a:xfrm>
          <a:prstGeom prst="rect">
            <a:avLst/>
          </a:prstGeom>
        </p:spPr>
        <p:txBody>
          <a:bodyPr anchor="t" rtlCol="false" tIns="0" lIns="0" bIns="0" rIns="0">
            <a:spAutoFit/>
          </a:bodyPr>
          <a:lstStyle/>
          <a:p>
            <a:pPr>
              <a:lnSpc>
                <a:spcPts val="7470"/>
              </a:lnSpc>
            </a:pPr>
            <a:r>
              <a:rPr lang="en-US" sz="4500">
                <a:solidFill>
                  <a:srgbClr val="FFFFFF"/>
                </a:solidFill>
                <a:latin typeface="Roboto Condensed Italics"/>
              </a:rPr>
              <a:t>Why</a:t>
            </a:r>
            <a:r>
              <a:rPr lang="en-US" sz="4500">
                <a:solidFill>
                  <a:srgbClr val="FFFFFF"/>
                </a:solidFill>
                <a:latin typeface="Roboto Condensed"/>
              </a:rPr>
              <a:t> Using Metrics is Important</a:t>
            </a:r>
          </a:p>
        </p:txBody>
      </p:sp>
      <p:sp>
        <p:nvSpPr>
          <p:cNvPr name="TextBox 7" id="7"/>
          <p:cNvSpPr txBox="true"/>
          <p:nvPr/>
        </p:nvSpPr>
        <p:spPr>
          <a:xfrm rot="0">
            <a:off x="1028700" y="5265759"/>
            <a:ext cx="2185151" cy="984250"/>
          </a:xfrm>
          <a:prstGeom prst="rect">
            <a:avLst/>
          </a:prstGeom>
        </p:spPr>
        <p:txBody>
          <a:bodyPr anchor="t" rtlCol="false" tIns="0" lIns="0" bIns="0" rIns="0">
            <a:spAutoFit/>
          </a:bodyPr>
          <a:lstStyle/>
          <a:p>
            <a:pPr>
              <a:lnSpc>
                <a:spcPts val="8300"/>
              </a:lnSpc>
            </a:pPr>
            <a:r>
              <a:rPr lang="en-US" sz="5000">
                <a:solidFill>
                  <a:srgbClr val="41B6E6"/>
                </a:solidFill>
                <a:latin typeface="HK Grotesk Medium Bold"/>
              </a:rPr>
              <a:t>PART 2</a:t>
            </a:r>
          </a:p>
        </p:txBody>
      </p:sp>
      <p:sp>
        <p:nvSpPr>
          <p:cNvPr name="TextBox 8" id="8"/>
          <p:cNvSpPr txBox="true"/>
          <p:nvPr/>
        </p:nvSpPr>
        <p:spPr>
          <a:xfrm rot="0">
            <a:off x="1028700" y="6285675"/>
            <a:ext cx="2185151" cy="984250"/>
          </a:xfrm>
          <a:prstGeom prst="rect">
            <a:avLst/>
          </a:prstGeom>
        </p:spPr>
        <p:txBody>
          <a:bodyPr anchor="t" rtlCol="false" tIns="0" lIns="0" bIns="0" rIns="0">
            <a:spAutoFit/>
          </a:bodyPr>
          <a:lstStyle/>
          <a:p>
            <a:pPr>
              <a:lnSpc>
                <a:spcPts val="8300"/>
              </a:lnSpc>
            </a:pPr>
            <a:r>
              <a:rPr lang="en-US" sz="5000">
                <a:solidFill>
                  <a:srgbClr val="41B6E6"/>
                </a:solidFill>
                <a:latin typeface="HK Grotesk Medium Bold"/>
              </a:rPr>
              <a:t>PART 3</a:t>
            </a:r>
          </a:p>
        </p:txBody>
      </p:sp>
      <p:grpSp>
        <p:nvGrpSpPr>
          <p:cNvPr name="Group 9" id="9"/>
          <p:cNvGrpSpPr/>
          <p:nvPr/>
        </p:nvGrpSpPr>
        <p:grpSpPr>
          <a:xfrm rot="0">
            <a:off x="13294005" y="5278175"/>
            <a:ext cx="4993995" cy="5008825"/>
            <a:chOff x="0" y="0"/>
            <a:chExt cx="6658660" cy="6678433"/>
          </a:xfrm>
        </p:grpSpPr>
        <p:sp>
          <p:nvSpPr>
            <p:cNvPr name="AutoShape 10" id="10"/>
            <p:cNvSpPr/>
            <p:nvPr/>
          </p:nvSpPr>
          <p:spPr>
            <a:xfrm rot="0">
              <a:off x="3329330" y="1669608"/>
              <a:ext cx="1664665" cy="1669608"/>
            </a:xfrm>
            <a:prstGeom prst="rect">
              <a:avLst/>
            </a:prstGeom>
            <a:solidFill>
              <a:srgbClr val="41B6E6">
                <a:alpha val="6667"/>
              </a:srgbClr>
            </a:solidFill>
          </p:spPr>
        </p:sp>
        <p:sp>
          <p:nvSpPr>
            <p:cNvPr name="AutoShape 11" id="11"/>
            <p:cNvSpPr/>
            <p:nvPr/>
          </p:nvSpPr>
          <p:spPr>
            <a:xfrm rot="0">
              <a:off x="0" y="5008825"/>
              <a:ext cx="1664665" cy="1669608"/>
            </a:xfrm>
            <a:prstGeom prst="rect">
              <a:avLst/>
            </a:prstGeom>
            <a:solidFill>
              <a:srgbClr val="41B6E6">
                <a:alpha val="6667"/>
              </a:srgbClr>
            </a:solidFill>
          </p:spPr>
        </p:sp>
        <p:sp>
          <p:nvSpPr>
            <p:cNvPr name="AutoShape 12" id="12"/>
            <p:cNvSpPr/>
            <p:nvPr/>
          </p:nvSpPr>
          <p:spPr>
            <a:xfrm rot="0">
              <a:off x="3329330" y="5008825"/>
              <a:ext cx="1664665" cy="1669608"/>
            </a:xfrm>
            <a:prstGeom prst="rect">
              <a:avLst/>
            </a:prstGeom>
            <a:solidFill>
              <a:srgbClr val="41B6E6">
                <a:alpha val="6667"/>
              </a:srgbClr>
            </a:solidFill>
          </p:spPr>
        </p:sp>
        <p:sp>
          <p:nvSpPr>
            <p:cNvPr name="AutoShape 13" id="13"/>
            <p:cNvSpPr/>
            <p:nvPr/>
          </p:nvSpPr>
          <p:spPr>
            <a:xfrm rot="0">
              <a:off x="4993995" y="0"/>
              <a:ext cx="1664665" cy="1669608"/>
            </a:xfrm>
            <a:prstGeom prst="rect">
              <a:avLst/>
            </a:prstGeom>
            <a:solidFill>
              <a:srgbClr val="FFFFFF">
                <a:alpha val="44706"/>
              </a:srgbClr>
            </a:solidFill>
          </p:spPr>
        </p:sp>
        <p:sp>
          <p:nvSpPr>
            <p:cNvPr name="AutoShape 14" id="14"/>
            <p:cNvSpPr/>
            <p:nvPr/>
          </p:nvSpPr>
          <p:spPr>
            <a:xfrm rot="0">
              <a:off x="1664665" y="3339217"/>
              <a:ext cx="1664665" cy="1669608"/>
            </a:xfrm>
            <a:prstGeom prst="rect">
              <a:avLst/>
            </a:prstGeom>
            <a:solidFill>
              <a:srgbClr val="FFFFFF">
                <a:alpha val="44706"/>
              </a:srgbClr>
            </a:solidFill>
          </p:spPr>
        </p:sp>
        <p:sp>
          <p:nvSpPr>
            <p:cNvPr name="AutoShape 15" id="15"/>
            <p:cNvSpPr/>
            <p:nvPr/>
          </p:nvSpPr>
          <p:spPr>
            <a:xfrm rot="0">
              <a:off x="4993995" y="3339217"/>
              <a:ext cx="1664665" cy="1669608"/>
            </a:xfrm>
            <a:prstGeom prst="rect">
              <a:avLst/>
            </a:prstGeom>
            <a:solidFill>
              <a:srgbClr val="FFFFFF">
                <a:alpha val="44706"/>
              </a:srgbClr>
            </a:solidFill>
          </p:spPr>
        </p:sp>
      </p:grpSp>
      <p:sp>
        <p:nvSpPr>
          <p:cNvPr name="TextBox 16" id="16"/>
          <p:cNvSpPr txBox="true"/>
          <p:nvPr/>
        </p:nvSpPr>
        <p:spPr>
          <a:xfrm rot="0">
            <a:off x="3489598" y="5347166"/>
            <a:ext cx="10676238" cy="889635"/>
          </a:xfrm>
          <a:prstGeom prst="rect">
            <a:avLst/>
          </a:prstGeom>
        </p:spPr>
        <p:txBody>
          <a:bodyPr anchor="t" rtlCol="false" tIns="0" lIns="0" bIns="0" rIns="0">
            <a:spAutoFit/>
          </a:bodyPr>
          <a:lstStyle/>
          <a:p>
            <a:pPr>
              <a:lnSpc>
                <a:spcPts val="7470"/>
              </a:lnSpc>
            </a:pPr>
            <a:r>
              <a:rPr lang="en-US" sz="4500">
                <a:solidFill>
                  <a:srgbClr val="FFFFFF"/>
                </a:solidFill>
                <a:latin typeface="Roboto Condensed Italics"/>
              </a:rPr>
              <a:t>How</a:t>
            </a:r>
            <a:r>
              <a:rPr lang="en-US" sz="4500">
                <a:solidFill>
                  <a:srgbClr val="FFFFFF"/>
                </a:solidFill>
                <a:latin typeface="Roboto Condensed"/>
              </a:rPr>
              <a:t> Metrics Provide Meaningful Insight</a:t>
            </a:r>
          </a:p>
        </p:txBody>
      </p:sp>
      <p:sp>
        <p:nvSpPr>
          <p:cNvPr name="TextBox 17" id="17"/>
          <p:cNvSpPr txBox="true"/>
          <p:nvPr/>
        </p:nvSpPr>
        <p:spPr>
          <a:xfrm rot="0">
            <a:off x="3489598" y="6304725"/>
            <a:ext cx="12845193" cy="889635"/>
          </a:xfrm>
          <a:prstGeom prst="rect">
            <a:avLst/>
          </a:prstGeom>
        </p:spPr>
        <p:txBody>
          <a:bodyPr anchor="t" rtlCol="false" tIns="0" lIns="0" bIns="0" rIns="0">
            <a:spAutoFit/>
          </a:bodyPr>
          <a:lstStyle/>
          <a:p>
            <a:pPr>
              <a:lnSpc>
                <a:spcPts val="7470"/>
              </a:lnSpc>
            </a:pPr>
            <a:r>
              <a:rPr lang="en-US" sz="4500">
                <a:solidFill>
                  <a:srgbClr val="FFFFFF"/>
                </a:solidFill>
                <a:latin typeface="Roboto Condensed Italics"/>
              </a:rPr>
              <a:t>Where &amp; When</a:t>
            </a:r>
            <a:r>
              <a:rPr lang="en-US" sz="4500">
                <a:solidFill>
                  <a:srgbClr val="FFFFFF"/>
                </a:solidFill>
                <a:latin typeface="Roboto Condensed"/>
              </a:rPr>
              <a:t> Metrics Set Your Team Up for Success</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6ABF48"/>
        </a:solidFill>
      </p:bgPr>
    </p:bg>
    <p:spTree>
      <p:nvGrpSpPr>
        <p:cNvPr id="1" name=""/>
        <p:cNvGrpSpPr/>
        <p:nvPr/>
      </p:nvGrpSpPr>
      <p:grpSpPr>
        <a:xfrm>
          <a:off x="0" y="0"/>
          <a:ext cx="0" cy="0"/>
          <a:chOff x="0" y="0"/>
          <a:chExt cx="0" cy="0"/>
        </a:xfrm>
      </p:grpSpPr>
      <p:sp>
        <p:nvSpPr>
          <p:cNvPr name="AutoShape 2" id="2"/>
          <p:cNvSpPr/>
          <p:nvPr/>
        </p:nvSpPr>
        <p:spPr>
          <a:xfrm rot="0">
            <a:off x="0" y="0"/>
            <a:ext cx="18288000" cy="1382562"/>
          </a:xfrm>
          <a:prstGeom prst="rect">
            <a:avLst/>
          </a:prstGeom>
          <a:solidFill>
            <a:srgbClr val="FFFFFF"/>
          </a:solidFill>
        </p:spPr>
      </p:sp>
      <p:sp>
        <p:nvSpPr>
          <p:cNvPr name="TextBox 3" id="3"/>
          <p:cNvSpPr txBox="true"/>
          <p:nvPr/>
        </p:nvSpPr>
        <p:spPr>
          <a:xfrm rot="0">
            <a:off x="1028700" y="2787899"/>
            <a:ext cx="14231663" cy="1236345"/>
          </a:xfrm>
          <a:prstGeom prst="rect">
            <a:avLst/>
          </a:prstGeom>
        </p:spPr>
        <p:txBody>
          <a:bodyPr anchor="t" rtlCol="false" tIns="0" lIns="0" bIns="0" rIns="0">
            <a:spAutoFit/>
          </a:bodyPr>
          <a:lstStyle/>
          <a:p>
            <a:pPr>
              <a:lnSpc>
                <a:spcPts val="10080"/>
              </a:lnSpc>
            </a:pPr>
            <a:r>
              <a:rPr lang="en-US" sz="7200">
                <a:solidFill>
                  <a:srgbClr val="FFFFFF"/>
                </a:solidFill>
                <a:latin typeface="HK Grotesk Medium Italics"/>
              </a:rPr>
              <a:t>Why</a:t>
            </a:r>
            <a:r>
              <a:rPr lang="en-US" sz="7200">
                <a:solidFill>
                  <a:srgbClr val="FFFFFF"/>
                </a:solidFill>
                <a:latin typeface="HK Grotesk Medium"/>
              </a:rPr>
              <a:t> Using Metrics Is Important</a:t>
            </a:r>
          </a:p>
        </p:txBody>
      </p:sp>
      <p:grpSp>
        <p:nvGrpSpPr>
          <p:cNvPr name="Group 4" id="4"/>
          <p:cNvGrpSpPr/>
          <p:nvPr/>
        </p:nvGrpSpPr>
        <p:grpSpPr>
          <a:xfrm rot="0">
            <a:off x="13294005" y="5278175"/>
            <a:ext cx="4993995" cy="5008825"/>
            <a:chOff x="0" y="0"/>
            <a:chExt cx="6658660" cy="6678433"/>
          </a:xfrm>
        </p:grpSpPr>
        <p:sp>
          <p:nvSpPr>
            <p:cNvPr name="AutoShape 5" id="5"/>
            <p:cNvSpPr/>
            <p:nvPr/>
          </p:nvSpPr>
          <p:spPr>
            <a:xfrm rot="0">
              <a:off x="3329330" y="1669608"/>
              <a:ext cx="1664665" cy="1669608"/>
            </a:xfrm>
            <a:prstGeom prst="rect">
              <a:avLst/>
            </a:prstGeom>
            <a:solidFill>
              <a:srgbClr val="000000">
                <a:alpha val="6667"/>
              </a:srgbClr>
            </a:solidFill>
          </p:spPr>
        </p:sp>
        <p:sp>
          <p:nvSpPr>
            <p:cNvPr name="AutoShape 6" id="6"/>
            <p:cNvSpPr/>
            <p:nvPr/>
          </p:nvSpPr>
          <p:spPr>
            <a:xfrm rot="0">
              <a:off x="0" y="5008825"/>
              <a:ext cx="1664665" cy="1669608"/>
            </a:xfrm>
            <a:prstGeom prst="rect">
              <a:avLst/>
            </a:prstGeom>
            <a:solidFill>
              <a:srgbClr val="000000">
                <a:alpha val="6667"/>
              </a:srgbClr>
            </a:solidFill>
          </p:spPr>
        </p:sp>
        <p:sp>
          <p:nvSpPr>
            <p:cNvPr name="AutoShape 7" id="7"/>
            <p:cNvSpPr/>
            <p:nvPr/>
          </p:nvSpPr>
          <p:spPr>
            <a:xfrm rot="0">
              <a:off x="3329330" y="5008825"/>
              <a:ext cx="1664665" cy="1669608"/>
            </a:xfrm>
            <a:prstGeom prst="rect">
              <a:avLst/>
            </a:prstGeom>
            <a:solidFill>
              <a:srgbClr val="000000">
                <a:alpha val="6667"/>
              </a:srgbClr>
            </a:solidFill>
          </p:spPr>
        </p:sp>
        <p:sp>
          <p:nvSpPr>
            <p:cNvPr name="AutoShape 8" id="8"/>
            <p:cNvSpPr/>
            <p:nvPr/>
          </p:nvSpPr>
          <p:spPr>
            <a:xfrm rot="0">
              <a:off x="4993995" y="0"/>
              <a:ext cx="1664665" cy="1669608"/>
            </a:xfrm>
            <a:prstGeom prst="rect">
              <a:avLst/>
            </a:prstGeom>
            <a:solidFill>
              <a:srgbClr val="3F7E44">
                <a:alpha val="44706"/>
              </a:srgbClr>
            </a:solidFill>
          </p:spPr>
        </p:sp>
        <p:sp>
          <p:nvSpPr>
            <p:cNvPr name="AutoShape 9" id="9"/>
            <p:cNvSpPr/>
            <p:nvPr/>
          </p:nvSpPr>
          <p:spPr>
            <a:xfrm rot="0">
              <a:off x="1664665" y="3339217"/>
              <a:ext cx="1664665" cy="1669608"/>
            </a:xfrm>
            <a:prstGeom prst="rect">
              <a:avLst/>
            </a:prstGeom>
            <a:solidFill>
              <a:srgbClr val="3F7E44">
                <a:alpha val="44706"/>
              </a:srgbClr>
            </a:solidFill>
          </p:spPr>
        </p:sp>
        <p:sp>
          <p:nvSpPr>
            <p:cNvPr name="AutoShape 10" id="10"/>
            <p:cNvSpPr/>
            <p:nvPr/>
          </p:nvSpPr>
          <p:spPr>
            <a:xfrm rot="0">
              <a:off x="4993995" y="3339217"/>
              <a:ext cx="1664665" cy="1669608"/>
            </a:xfrm>
            <a:prstGeom prst="rect">
              <a:avLst/>
            </a:prstGeom>
            <a:solidFill>
              <a:srgbClr val="3F7E44">
                <a:alpha val="44706"/>
              </a:srgbClr>
            </a:solidFill>
          </p:spPr>
        </p:sp>
      </p:grpSp>
      <p:sp>
        <p:nvSpPr>
          <p:cNvPr name="TextBox 11" id="11"/>
          <p:cNvSpPr txBox="true"/>
          <p:nvPr/>
        </p:nvSpPr>
        <p:spPr>
          <a:xfrm rot="0">
            <a:off x="7906170" y="262656"/>
            <a:ext cx="10087436" cy="771525"/>
          </a:xfrm>
          <a:prstGeom prst="rect">
            <a:avLst/>
          </a:prstGeom>
        </p:spPr>
        <p:txBody>
          <a:bodyPr anchor="t" rtlCol="false" tIns="0" lIns="0" bIns="0" rIns="0">
            <a:spAutoFit/>
          </a:bodyPr>
          <a:lstStyle/>
          <a:p>
            <a:pPr algn="r">
              <a:lnSpc>
                <a:spcPts val="6299"/>
              </a:lnSpc>
            </a:pPr>
            <a:r>
              <a:rPr lang="en-US" sz="4500">
                <a:solidFill>
                  <a:srgbClr val="6ABF48"/>
                </a:solidFill>
                <a:latin typeface="Glacial Indifference"/>
              </a:rPr>
              <a:t>PART 1</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18288000" cy="1382562"/>
          </a:xfrm>
          <a:prstGeom prst="rect">
            <a:avLst/>
          </a:prstGeom>
          <a:solidFill>
            <a:srgbClr val="FFFFFF"/>
          </a:solidFill>
        </p:spPr>
      </p:sp>
      <p:grpSp>
        <p:nvGrpSpPr>
          <p:cNvPr name="Group 3" id="3"/>
          <p:cNvGrpSpPr/>
          <p:nvPr/>
        </p:nvGrpSpPr>
        <p:grpSpPr>
          <a:xfrm rot="0">
            <a:off x="0" y="8758474"/>
            <a:ext cx="18288000" cy="1528526"/>
            <a:chOff x="0" y="0"/>
            <a:chExt cx="24384000" cy="2038034"/>
          </a:xfrm>
        </p:grpSpPr>
        <p:sp>
          <p:nvSpPr>
            <p:cNvPr name="AutoShape 4" id="4"/>
            <p:cNvSpPr/>
            <p:nvPr/>
          </p:nvSpPr>
          <p:spPr>
            <a:xfrm rot="0">
              <a:off x="1016000" y="1019017"/>
              <a:ext cx="1016000" cy="1019017"/>
            </a:xfrm>
            <a:prstGeom prst="rect">
              <a:avLst/>
            </a:prstGeom>
            <a:solidFill>
              <a:srgbClr val="000000">
                <a:alpha val="3922"/>
              </a:srgbClr>
            </a:solidFill>
          </p:spPr>
        </p:sp>
        <p:sp>
          <p:nvSpPr>
            <p:cNvPr name="AutoShape 5" id="5"/>
            <p:cNvSpPr/>
            <p:nvPr/>
          </p:nvSpPr>
          <p:spPr>
            <a:xfrm rot="0">
              <a:off x="3048000" y="1019017"/>
              <a:ext cx="1016000" cy="1019017"/>
            </a:xfrm>
            <a:prstGeom prst="rect">
              <a:avLst/>
            </a:prstGeom>
            <a:solidFill>
              <a:srgbClr val="000000">
                <a:alpha val="3922"/>
              </a:srgbClr>
            </a:solidFill>
          </p:spPr>
        </p:sp>
        <p:sp>
          <p:nvSpPr>
            <p:cNvPr name="AutoShape 6" id="6"/>
            <p:cNvSpPr/>
            <p:nvPr/>
          </p:nvSpPr>
          <p:spPr>
            <a:xfrm rot="0">
              <a:off x="0" y="0"/>
              <a:ext cx="1016000" cy="1019017"/>
            </a:xfrm>
            <a:prstGeom prst="rect">
              <a:avLst/>
            </a:prstGeom>
            <a:solidFill>
              <a:srgbClr val="000000">
                <a:alpha val="1961"/>
              </a:srgbClr>
            </a:solidFill>
          </p:spPr>
        </p:sp>
        <p:sp>
          <p:nvSpPr>
            <p:cNvPr name="AutoShape 7" id="7"/>
            <p:cNvSpPr/>
            <p:nvPr/>
          </p:nvSpPr>
          <p:spPr>
            <a:xfrm rot="0">
              <a:off x="2032000" y="0"/>
              <a:ext cx="1016000" cy="1019017"/>
            </a:xfrm>
            <a:prstGeom prst="rect">
              <a:avLst/>
            </a:prstGeom>
            <a:solidFill>
              <a:srgbClr val="000000">
                <a:alpha val="1961"/>
              </a:srgbClr>
            </a:solidFill>
          </p:spPr>
        </p:sp>
        <p:sp>
          <p:nvSpPr>
            <p:cNvPr name="AutoShape 8" id="8"/>
            <p:cNvSpPr/>
            <p:nvPr/>
          </p:nvSpPr>
          <p:spPr>
            <a:xfrm rot="0">
              <a:off x="5080000" y="1019017"/>
              <a:ext cx="1016000" cy="1019017"/>
            </a:xfrm>
            <a:prstGeom prst="rect">
              <a:avLst/>
            </a:prstGeom>
            <a:solidFill>
              <a:srgbClr val="000000">
                <a:alpha val="3922"/>
              </a:srgbClr>
            </a:solidFill>
          </p:spPr>
        </p:sp>
        <p:sp>
          <p:nvSpPr>
            <p:cNvPr name="AutoShape 9" id="9"/>
            <p:cNvSpPr/>
            <p:nvPr/>
          </p:nvSpPr>
          <p:spPr>
            <a:xfrm rot="0">
              <a:off x="7112000" y="1019017"/>
              <a:ext cx="1016000" cy="1019017"/>
            </a:xfrm>
            <a:prstGeom prst="rect">
              <a:avLst/>
            </a:prstGeom>
            <a:solidFill>
              <a:srgbClr val="000000">
                <a:alpha val="3922"/>
              </a:srgbClr>
            </a:solidFill>
          </p:spPr>
        </p:sp>
        <p:sp>
          <p:nvSpPr>
            <p:cNvPr name="AutoShape 10" id="10"/>
            <p:cNvSpPr/>
            <p:nvPr/>
          </p:nvSpPr>
          <p:spPr>
            <a:xfrm rot="0">
              <a:off x="4064000" y="0"/>
              <a:ext cx="1016000" cy="1019017"/>
            </a:xfrm>
            <a:prstGeom prst="rect">
              <a:avLst/>
            </a:prstGeom>
            <a:solidFill>
              <a:srgbClr val="000000">
                <a:alpha val="1961"/>
              </a:srgbClr>
            </a:solidFill>
          </p:spPr>
        </p:sp>
        <p:sp>
          <p:nvSpPr>
            <p:cNvPr name="AutoShape 11" id="11"/>
            <p:cNvSpPr/>
            <p:nvPr/>
          </p:nvSpPr>
          <p:spPr>
            <a:xfrm rot="0">
              <a:off x="6096000" y="0"/>
              <a:ext cx="1016000" cy="1019017"/>
            </a:xfrm>
            <a:prstGeom prst="rect">
              <a:avLst/>
            </a:prstGeom>
            <a:solidFill>
              <a:srgbClr val="000000">
                <a:alpha val="1961"/>
              </a:srgbClr>
            </a:solidFill>
          </p:spPr>
        </p:sp>
        <p:sp>
          <p:nvSpPr>
            <p:cNvPr name="AutoShape 12" id="12"/>
            <p:cNvSpPr/>
            <p:nvPr/>
          </p:nvSpPr>
          <p:spPr>
            <a:xfrm rot="0">
              <a:off x="9144000" y="1019017"/>
              <a:ext cx="1016000" cy="1019017"/>
            </a:xfrm>
            <a:prstGeom prst="rect">
              <a:avLst/>
            </a:prstGeom>
            <a:solidFill>
              <a:srgbClr val="000000">
                <a:alpha val="3922"/>
              </a:srgbClr>
            </a:solidFill>
          </p:spPr>
        </p:sp>
        <p:sp>
          <p:nvSpPr>
            <p:cNvPr name="AutoShape 13" id="13"/>
            <p:cNvSpPr/>
            <p:nvPr/>
          </p:nvSpPr>
          <p:spPr>
            <a:xfrm rot="0">
              <a:off x="11176000" y="1019017"/>
              <a:ext cx="1016000" cy="1019017"/>
            </a:xfrm>
            <a:prstGeom prst="rect">
              <a:avLst/>
            </a:prstGeom>
            <a:solidFill>
              <a:srgbClr val="000000">
                <a:alpha val="3922"/>
              </a:srgbClr>
            </a:solidFill>
          </p:spPr>
        </p:sp>
        <p:sp>
          <p:nvSpPr>
            <p:cNvPr name="AutoShape 14" id="14"/>
            <p:cNvSpPr/>
            <p:nvPr/>
          </p:nvSpPr>
          <p:spPr>
            <a:xfrm rot="0">
              <a:off x="8128000" y="0"/>
              <a:ext cx="1016000" cy="1019017"/>
            </a:xfrm>
            <a:prstGeom prst="rect">
              <a:avLst/>
            </a:prstGeom>
            <a:solidFill>
              <a:srgbClr val="000000">
                <a:alpha val="1961"/>
              </a:srgbClr>
            </a:solidFill>
          </p:spPr>
        </p:sp>
        <p:sp>
          <p:nvSpPr>
            <p:cNvPr name="AutoShape 15" id="15"/>
            <p:cNvSpPr/>
            <p:nvPr/>
          </p:nvSpPr>
          <p:spPr>
            <a:xfrm rot="0">
              <a:off x="10160000" y="0"/>
              <a:ext cx="1016000" cy="1019017"/>
            </a:xfrm>
            <a:prstGeom prst="rect">
              <a:avLst/>
            </a:prstGeom>
            <a:solidFill>
              <a:srgbClr val="000000">
                <a:alpha val="1961"/>
              </a:srgbClr>
            </a:solidFill>
          </p:spPr>
        </p:sp>
        <p:sp>
          <p:nvSpPr>
            <p:cNvPr name="AutoShape 16" id="16"/>
            <p:cNvSpPr/>
            <p:nvPr/>
          </p:nvSpPr>
          <p:spPr>
            <a:xfrm rot="0">
              <a:off x="13208000" y="1019017"/>
              <a:ext cx="1016000" cy="1019017"/>
            </a:xfrm>
            <a:prstGeom prst="rect">
              <a:avLst/>
            </a:prstGeom>
            <a:solidFill>
              <a:srgbClr val="000000">
                <a:alpha val="3922"/>
              </a:srgbClr>
            </a:solidFill>
          </p:spPr>
        </p:sp>
        <p:sp>
          <p:nvSpPr>
            <p:cNvPr name="AutoShape 17" id="17"/>
            <p:cNvSpPr/>
            <p:nvPr/>
          </p:nvSpPr>
          <p:spPr>
            <a:xfrm rot="0">
              <a:off x="15240000" y="1019017"/>
              <a:ext cx="1016000" cy="1019017"/>
            </a:xfrm>
            <a:prstGeom prst="rect">
              <a:avLst/>
            </a:prstGeom>
            <a:solidFill>
              <a:srgbClr val="000000">
                <a:alpha val="3922"/>
              </a:srgbClr>
            </a:solidFill>
          </p:spPr>
        </p:sp>
        <p:sp>
          <p:nvSpPr>
            <p:cNvPr name="AutoShape 18" id="18"/>
            <p:cNvSpPr/>
            <p:nvPr/>
          </p:nvSpPr>
          <p:spPr>
            <a:xfrm rot="0">
              <a:off x="12192000" y="0"/>
              <a:ext cx="1016000" cy="1019017"/>
            </a:xfrm>
            <a:prstGeom prst="rect">
              <a:avLst/>
            </a:prstGeom>
            <a:solidFill>
              <a:srgbClr val="000000">
                <a:alpha val="1961"/>
              </a:srgbClr>
            </a:solidFill>
          </p:spPr>
        </p:sp>
        <p:sp>
          <p:nvSpPr>
            <p:cNvPr name="AutoShape 19" id="19"/>
            <p:cNvSpPr/>
            <p:nvPr/>
          </p:nvSpPr>
          <p:spPr>
            <a:xfrm rot="0">
              <a:off x="14224000" y="0"/>
              <a:ext cx="1016000" cy="1019017"/>
            </a:xfrm>
            <a:prstGeom prst="rect">
              <a:avLst/>
            </a:prstGeom>
            <a:solidFill>
              <a:srgbClr val="000000">
                <a:alpha val="1961"/>
              </a:srgbClr>
            </a:solidFill>
          </p:spPr>
        </p:sp>
        <p:sp>
          <p:nvSpPr>
            <p:cNvPr name="AutoShape 20" id="20"/>
            <p:cNvSpPr/>
            <p:nvPr/>
          </p:nvSpPr>
          <p:spPr>
            <a:xfrm rot="0">
              <a:off x="17272000" y="1019017"/>
              <a:ext cx="1016000" cy="1019017"/>
            </a:xfrm>
            <a:prstGeom prst="rect">
              <a:avLst/>
            </a:prstGeom>
            <a:solidFill>
              <a:srgbClr val="000000">
                <a:alpha val="3922"/>
              </a:srgbClr>
            </a:solidFill>
          </p:spPr>
        </p:sp>
        <p:sp>
          <p:nvSpPr>
            <p:cNvPr name="AutoShape 21" id="21"/>
            <p:cNvSpPr/>
            <p:nvPr/>
          </p:nvSpPr>
          <p:spPr>
            <a:xfrm rot="0">
              <a:off x="19304000" y="1019017"/>
              <a:ext cx="1016000" cy="1019017"/>
            </a:xfrm>
            <a:prstGeom prst="rect">
              <a:avLst/>
            </a:prstGeom>
            <a:solidFill>
              <a:srgbClr val="000000">
                <a:alpha val="3922"/>
              </a:srgbClr>
            </a:solidFill>
          </p:spPr>
        </p:sp>
        <p:sp>
          <p:nvSpPr>
            <p:cNvPr name="AutoShape 22" id="22"/>
            <p:cNvSpPr/>
            <p:nvPr/>
          </p:nvSpPr>
          <p:spPr>
            <a:xfrm rot="0">
              <a:off x="16256000" y="0"/>
              <a:ext cx="1016000" cy="1019017"/>
            </a:xfrm>
            <a:prstGeom prst="rect">
              <a:avLst/>
            </a:prstGeom>
            <a:solidFill>
              <a:srgbClr val="000000">
                <a:alpha val="1961"/>
              </a:srgbClr>
            </a:solidFill>
          </p:spPr>
        </p:sp>
        <p:sp>
          <p:nvSpPr>
            <p:cNvPr name="AutoShape 23" id="23"/>
            <p:cNvSpPr/>
            <p:nvPr/>
          </p:nvSpPr>
          <p:spPr>
            <a:xfrm rot="0">
              <a:off x="18288000" y="0"/>
              <a:ext cx="1016000" cy="1019017"/>
            </a:xfrm>
            <a:prstGeom prst="rect">
              <a:avLst/>
            </a:prstGeom>
            <a:solidFill>
              <a:srgbClr val="000000">
                <a:alpha val="1961"/>
              </a:srgbClr>
            </a:solidFill>
          </p:spPr>
        </p:sp>
        <p:sp>
          <p:nvSpPr>
            <p:cNvPr name="AutoShape 24" id="24"/>
            <p:cNvSpPr/>
            <p:nvPr/>
          </p:nvSpPr>
          <p:spPr>
            <a:xfrm rot="0">
              <a:off x="21336000" y="1019017"/>
              <a:ext cx="1016000" cy="1019017"/>
            </a:xfrm>
            <a:prstGeom prst="rect">
              <a:avLst/>
            </a:prstGeom>
            <a:solidFill>
              <a:srgbClr val="000000">
                <a:alpha val="3922"/>
              </a:srgbClr>
            </a:solidFill>
          </p:spPr>
        </p:sp>
        <p:sp>
          <p:nvSpPr>
            <p:cNvPr name="AutoShape 25" id="25"/>
            <p:cNvSpPr/>
            <p:nvPr/>
          </p:nvSpPr>
          <p:spPr>
            <a:xfrm rot="0">
              <a:off x="23368000" y="1019017"/>
              <a:ext cx="1016000" cy="1019017"/>
            </a:xfrm>
            <a:prstGeom prst="rect">
              <a:avLst/>
            </a:prstGeom>
            <a:solidFill>
              <a:srgbClr val="000000">
                <a:alpha val="3922"/>
              </a:srgbClr>
            </a:solidFill>
          </p:spPr>
        </p:sp>
        <p:sp>
          <p:nvSpPr>
            <p:cNvPr name="AutoShape 26" id="26"/>
            <p:cNvSpPr/>
            <p:nvPr/>
          </p:nvSpPr>
          <p:spPr>
            <a:xfrm rot="0">
              <a:off x="20320000" y="0"/>
              <a:ext cx="1016000" cy="1019017"/>
            </a:xfrm>
            <a:prstGeom prst="rect">
              <a:avLst/>
            </a:prstGeom>
            <a:solidFill>
              <a:srgbClr val="000000">
                <a:alpha val="1961"/>
              </a:srgbClr>
            </a:solidFill>
          </p:spPr>
        </p:sp>
        <p:sp>
          <p:nvSpPr>
            <p:cNvPr name="AutoShape 27" id="27"/>
            <p:cNvSpPr/>
            <p:nvPr/>
          </p:nvSpPr>
          <p:spPr>
            <a:xfrm rot="0">
              <a:off x="22352000" y="0"/>
              <a:ext cx="1016000" cy="1019017"/>
            </a:xfrm>
            <a:prstGeom prst="rect">
              <a:avLst/>
            </a:prstGeom>
            <a:solidFill>
              <a:srgbClr val="000000">
                <a:alpha val="1961"/>
              </a:srgbClr>
            </a:solidFill>
          </p:spPr>
        </p:sp>
      </p:grpSp>
      <p:pic>
        <p:nvPicPr>
          <p:cNvPr name="Picture 28" id="28"/>
          <p:cNvPicPr>
            <a:picLocks noChangeAspect="true"/>
          </p:cNvPicPr>
          <p:nvPr/>
        </p:nvPicPr>
        <p:blipFill>
          <a:blip r:embed="rId2"/>
          <a:srcRect l="0" t="0" r="0" b="0"/>
          <a:stretch>
            <a:fillRect/>
          </a:stretch>
        </p:blipFill>
        <p:spPr>
          <a:xfrm flipH="false" flipV="false" rot="0">
            <a:off x="12160256" y="3134416"/>
            <a:ext cx="5694336" cy="3796224"/>
          </a:xfrm>
          <a:prstGeom prst="rect">
            <a:avLst/>
          </a:prstGeom>
        </p:spPr>
      </p:pic>
      <p:sp>
        <p:nvSpPr>
          <p:cNvPr name="TextBox 29" id="29"/>
          <p:cNvSpPr txBox="true"/>
          <p:nvPr/>
        </p:nvSpPr>
        <p:spPr>
          <a:xfrm rot="0">
            <a:off x="486594" y="2408073"/>
            <a:ext cx="10087436" cy="821055"/>
          </a:xfrm>
          <a:prstGeom prst="rect">
            <a:avLst/>
          </a:prstGeom>
        </p:spPr>
        <p:txBody>
          <a:bodyPr anchor="t" rtlCol="false" tIns="0" lIns="0" bIns="0" rIns="0">
            <a:spAutoFit/>
          </a:bodyPr>
          <a:lstStyle/>
          <a:p>
            <a:pPr>
              <a:lnSpc>
                <a:spcPts val="6719"/>
              </a:lnSpc>
            </a:pPr>
            <a:r>
              <a:rPr lang="en-US" sz="4800">
                <a:solidFill>
                  <a:srgbClr val="19306A"/>
                </a:solidFill>
                <a:latin typeface="Glacial Indifference Bold"/>
              </a:rPr>
              <a:t>...to Understand Your Starting Point</a:t>
            </a:r>
          </a:p>
        </p:txBody>
      </p:sp>
      <p:sp>
        <p:nvSpPr>
          <p:cNvPr name="TextBox 30" id="30"/>
          <p:cNvSpPr txBox="true"/>
          <p:nvPr/>
        </p:nvSpPr>
        <p:spPr>
          <a:xfrm rot="0">
            <a:off x="486594" y="3143403"/>
            <a:ext cx="11166381" cy="1889125"/>
          </a:xfrm>
          <a:prstGeom prst="rect">
            <a:avLst/>
          </a:prstGeom>
        </p:spPr>
        <p:txBody>
          <a:bodyPr anchor="t" rtlCol="false" tIns="0" lIns="0" bIns="0" rIns="0">
            <a:spAutoFit/>
          </a:bodyPr>
          <a:lstStyle/>
          <a:p>
            <a:pPr marL="906780" indent="-453390" lvl="1">
              <a:lnSpc>
                <a:spcPts val="5880"/>
              </a:lnSpc>
              <a:buFont typeface="Arial"/>
              <a:buChar char="•"/>
            </a:pPr>
            <a:r>
              <a:rPr lang="en-US" sz="4200">
                <a:solidFill>
                  <a:srgbClr val="19306A"/>
                </a:solidFill>
                <a:latin typeface="Roboto Condensed"/>
              </a:rPr>
              <a:t>Currently measuring what's most important?</a:t>
            </a:r>
          </a:p>
          <a:p>
            <a:pPr marL="906780" indent="-453390" lvl="1">
              <a:lnSpc>
                <a:spcPts val="5880"/>
              </a:lnSpc>
              <a:buFont typeface="Arial"/>
              <a:buChar char="•"/>
            </a:pPr>
            <a:r>
              <a:rPr lang="en-US" sz="4200">
                <a:solidFill>
                  <a:srgbClr val="19306A"/>
                </a:solidFill>
                <a:latin typeface="Roboto Condensed"/>
              </a:rPr>
              <a:t>Accurate picture of your</a:t>
            </a:r>
            <a:r>
              <a:rPr lang="en-US" sz="4200">
                <a:solidFill>
                  <a:srgbClr val="19306A"/>
                </a:solidFill>
                <a:latin typeface="Roboto Condensed"/>
              </a:rPr>
              <a:t> culture?</a:t>
            </a:r>
          </a:p>
          <a:p>
            <a:pPr>
              <a:lnSpc>
                <a:spcPts val="3219"/>
              </a:lnSpc>
              <a:spcBef>
                <a:spcPct val="0"/>
              </a:spcBef>
            </a:pPr>
          </a:p>
        </p:txBody>
      </p:sp>
      <p:sp>
        <p:nvSpPr>
          <p:cNvPr name="TextBox 31" id="31"/>
          <p:cNvSpPr txBox="true"/>
          <p:nvPr/>
        </p:nvSpPr>
        <p:spPr>
          <a:xfrm rot="0">
            <a:off x="486594" y="4937278"/>
            <a:ext cx="10087436" cy="821055"/>
          </a:xfrm>
          <a:prstGeom prst="rect">
            <a:avLst/>
          </a:prstGeom>
        </p:spPr>
        <p:txBody>
          <a:bodyPr anchor="t" rtlCol="false" tIns="0" lIns="0" bIns="0" rIns="0">
            <a:spAutoFit/>
          </a:bodyPr>
          <a:lstStyle/>
          <a:p>
            <a:pPr>
              <a:lnSpc>
                <a:spcPts val="6719"/>
              </a:lnSpc>
            </a:pPr>
            <a:r>
              <a:rPr lang="en-US" sz="4800">
                <a:solidFill>
                  <a:srgbClr val="19306A"/>
                </a:solidFill>
                <a:latin typeface="Glacial Indifference Bold"/>
              </a:rPr>
              <a:t>...to Understand Preferences...</a:t>
            </a:r>
          </a:p>
        </p:txBody>
      </p:sp>
      <p:sp>
        <p:nvSpPr>
          <p:cNvPr name="TextBox 32" id="32"/>
          <p:cNvSpPr txBox="true"/>
          <p:nvPr/>
        </p:nvSpPr>
        <p:spPr>
          <a:xfrm rot="0">
            <a:off x="486594" y="5691658"/>
            <a:ext cx="11166381" cy="4436745"/>
          </a:xfrm>
          <a:prstGeom prst="rect">
            <a:avLst/>
          </a:prstGeom>
        </p:spPr>
        <p:txBody>
          <a:bodyPr anchor="t" rtlCol="false" tIns="0" lIns="0" bIns="0" rIns="0">
            <a:spAutoFit/>
          </a:bodyPr>
          <a:lstStyle/>
          <a:p>
            <a:pPr marL="906780" indent="-453390" lvl="1">
              <a:lnSpc>
                <a:spcPts val="5880"/>
              </a:lnSpc>
              <a:buFont typeface="Arial"/>
              <a:buChar char="•"/>
            </a:pPr>
            <a:r>
              <a:rPr lang="en-US" sz="4200">
                <a:solidFill>
                  <a:srgbClr val="19306A"/>
                </a:solidFill>
                <a:latin typeface="Roboto Condensed"/>
              </a:rPr>
              <a:t>Is admission information</a:t>
            </a:r>
            <a:r>
              <a:rPr lang="en-US" sz="4200">
                <a:solidFill>
                  <a:srgbClr val="19306A"/>
                </a:solidFill>
                <a:latin typeface="Arimo"/>
              </a:rPr>
              <a:t> accessible, searchable, or adaptable?</a:t>
            </a:r>
          </a:p>
          <a:p>
            <a:pPr marL="906780" indent="-453390" lvl="1">
              <a:lnSpc>
                <a:spcPts val="5880"/>
              </a:lnSpc>
              <a:buFont typeface="Arial"/>
              <a:buChar char="•"/>
            </a:pPr>
            <a:r>
              <a:rPr lang="en-US" sz="4200">
                <a:solidFill>
                  <a:srgbClr val="19306A"/>
                </a:solidFill>
                <a:latin typeface="Roboto Condensed"/>
              </a:rPr>
              <a:t>Do staff have a voice to share their preferences?</a:t>
            </a:r>
          </a:p>
          <a:p>
            <a:pPr marL="906780" indent="-453390" lvl="1">
              <a:lnSpc>
                <a:spcPts val="5880"/>
              </a:lnSpc>
              <a:buFont typeface="Arial"/>
              <a:buChar char="•"/>
            </a:pPr>
            <a:r>
              <a:rPr lang="en-US" sz="4200">
                <a:solidFill>
                  <a:srgbClr val="19306A"/>
                </a:solidFill>
                <a:latin typeface="Roboto Condensed"/>
              </a:rPr>
              <a:t>Do families know your avenue and frequency for communication?</a:t>
            </a:r>
          </a:p>
          <a:p>
            <a:pPr>
              <a:lnSpc>
                <a:spcPts val="5880"/>
              </a:lnSpc>
              <a:spcBef>
                <a:spcPct val="0"/>
              </a:spcBef>
            </a:pPr>
          </a:p>
        </p:txBody>
      </p:sp>
      <p:sp>
        <p:nvSpPr>
          <p:cNvPr name="TextBox 33" id="33"/>
          <p:cNvSpPr txBox="true"/>
          <p:nvPr/>
        </p:nvSpPr>
        <p:spPr>
          <a:xfrm rot="0">
            <a:off x="7767156" y="262656"/>
            <a:ext cx="10087436" cy="771525"/>
          </a:xfrm>
          <a:prstGeom prst="rect">
            <a:avLst/>
          </a:prstGeom>
        </p:spPr>
        <p:txBody>
          <a:bodyPr anchor="t" rtlCol="false" tIns="0" lIns="0" bIns="0" rIns="0">
            <a:spAutoFit/>
          </a:bodyPr>
          <a:lstStyle/>
          <a:p>
            <a:pPr algn="r">
              <a:lnSpc>
                <a:spcPts val="6299"/>
              </a:lnSpc>
            </a:pPr>
            <a:r>
              <a:rPr lang="en-US" sz="4500">
                <a:solidFill>
                  <a:srgbClr val="6ABF48"/>
                </a:solidFill>
                <a:latin typeface="Glacial Indifference"/>
              </a:rPr>
              <a:t>PART 1</a:t>
            </a:r>
          </a:p>
        </p:txBody>
      </p:sp>
      <p:sp>
        <p:nvSpPr>
          <p:cNvPr name="TextBox 34" id="34"/>
          <p:cNvSpPr txBox="true"/>
          <p:nvPr/>
        </p:nvSpPr>
        <p:spPr>
          <a:xfrm rot="0">
            <a:off x="1028700" y="692743"/>
            <a:ext cx="14231663" cy="1236764"/>
          </a:xfrm>
          <a:prstGeom prst="rect">
            <a:avLst/>
          </a:prstGeom>
        </p:spPr>
        <p:txBody>
          <a:bodyPr anchor="t" rtlCol="false" tIns="0" lIns="0" bIns="0" rIns="0">
            <a:spAutoFit/>
          </a:bodyPr>
          <a:lstStyle/>
          <a:p>
            <a:pPr>
              <a:lnSpc>
                <a:spcPts val="10056"/>
              </a:lnSpc>
            </a:pPr>
            <a:r>
              <a:rPr lang="en-US" sz="7183">
                <a:solidFill>
                  <a:srgbClr val="97D700"/>
                </a:solidFill>
                <a:latin typeface="HK Grotesk Medium"/>
              </a:rPr>
              <a:t>Using Metrics Is Important..</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19306A"/>
        </a:solidFill>
      </p:bgPr>
    </p:bg>
    <p:spTree>
      <p:nvGrpSpPr>
        <p:cNvPr id="1" name=""/>
        <p:cNvGrpSpPr/>
        <p:nvPr/>
      </p:nvGrpSpPr>
      <p:grpSpPr>
        <a:xfrm>
          <a:off x="0" y="0"/>
          <a:ext cx="0" cy="0"/>
          <a:chOff x="0" y="0"/>
          <a:chExt cx="0" cy="0"/>
        </a:xfrm>
      </p:grpSpPr>
      <p:sp>
        <p:nvSpPr>
          <p:cNvPr name="AutoShape 2" id="2"/>
          <p:cNvSpPr/>
          <p:nvPr/>
        </p:nvSpPr>
        <p:spPr>
          <a:xfrm rot="0">
            <a:off x="8348836" y="0"/>
            <a:ext cx="7491301" cy="3429000"/>
          </a:xfrm>
          <a:prstGeom prst="rect">
            <a:avLst/>
          </a:prstGeom>
          <a:solidFill>
            <a:srgbClr val="2B4892"/>
          </a:solidFill>
        </p:spPr>
      </p:sp>
      <p:sp>
        <p:nvSpPr>
          <p:cNvPr name="AutoShape 3" id="3"/>
          <p:cNvSpPr/>
          <p:nvPr/>
        </p:nvSpPr>
        <p:spPr>
          <a:xfrm rot="0">
            <a:off x="8348836" y="6858000"/>
            <a:ext cx="7491301" cy="3429000"/>
          </a:xfrm>
          <a:prstGeom prst="rect">
            <a:avLst/>
          </a:prstGeom>
          <a:solidFill>
            <a:srgbClr val="2B4892"/>
          </a:solidFill>
        </p:spPr>
      </p:sp>
      <p:sp>
        <p:nvSpPr>
          <p:cNvPr name="AutoShape 4" id="4"/>
          <p:cNvSpPr/>
          <p:nvPr/>
        </p:nvSpPr>
        <p:spPr>
          <a:xfrm rot="0">
            <a:off x="10796699" y="3429000"/>
            <a:ext cx="7491301" cy="3429000"/>
          </a:xfrm>
          <a:prstGeom prst="rect">
            <a:avLst/>
          </a:prstGeom>
          <a:solidFill>
            <a:srgbClr val="6ABF48"/>
          </a:solidFill>
        </p:spPr>
      </p:sp>
      <p:sp>
        <p:nvSpPr>
          <p:cNvPr name="TextBox 5" id="5"/>
          <p:cNvSpPr txBox="true"/>
          <p:nvPr/>
        </p:nvSpPr>
        <p:spPr>
          <a:xfrm rot="0">
            <a:off x="1211968" y="1408928"/>
            <a:ext cx="5059896" cy="863600"/>
          </a:xfrm>
          <a:prstGeom prst="rect">
            <a:avLst/>
          </a:prstGeom>
        </p:spPr>
        <p:txBody>
          <a:bodyPr anchor="t" rtlCol="false" tIns="0" lIns="0" bIns="0" rIns="0">
            <a:spAutoFit/>
          </a:bodyPr>
          <a:lstStyle/>
          <a:p>
            <a:pPr>
              <a:lnSpc>
                <a:spcPts val="7000"/>
              </a:lnSpc>
            </a:pPr>
            <a:r>
              <a:rPr lang="en-US" sz="5000">
                <a:solidFill>
                  <a:srgbClr val="FFFFFF"/>
                </a:solidFill>
                <a:latin typeface="Glacial Indifference"/>
              </a:rPr>
              <a:t>Important Notes</a:t>
            </a:r>
          </a:p>
        </p:txBody>
      </p:sp>
      <p:sp>
        <p:nvSpPr>
          <p:cNvPr name="TextBox 6" id="6"/>
          <p:cNvSpPr txBox="true"/>
          <p:nvPr/>
        </p:nvSpPr>
        <p:spPr>
          <a:xfrm rot="0">
            <a:off x="8956669" y="837912"/>
            <a:ext cx="6500177" cy="2315845"/>
          </a:xfrm>
          <a:prstGeom prst="rect">
            <a:avLst/>
          </a:prstGeom>
        </p:spPr>
        <p:txBody>
          <a:bodyPr anchor="t" rtlCol="false" tIns="0" lIns="0" bIns="0" rIns="0">
            <a:spAutoFit/>
          </a:bodyPr>
          <a:lstStyle/>
          <a:p>
            <a:pPr>
              <a:lnSpc>
                <a:spcPts val="5040"/>
              </a:lnSpc>
            </a:pPr>
            <a:r>
              <a:rPr lang="en-US" sz="3600">
                <a:solidFill>
                  <a:srgbClr val="FFFFFF"/>
                </a:solidFill>
                <a:latin typeface="Roboto Condensed"/>
              </a:rPr>
              <a:t>Based on lessons from COVID, we may need to look at new metrics to define success</a:t>
            </a:r>
          </a:p>
          <a:p>
            <a:pPr>
              <a:lnSpc>
                <a:spcPts val="3219"/>
              </a:lnSpc>
              <a:spcBef>
                <a:spcPct val="0"/>
              </a:spcBef>
            </a:pPr>
          </a:p>
        </p:txBody>
      </p:sp>
      <p:sp>
        <p:nvSpPr>
          <p:cNvPr name="TextBox 7" id="7"/>
          <p:cNvSpPr txBox="true"/>
          <p:nvPr/>
        </p:nvSpPr>
        <p:spPr>
          <a:xfrm rot="0">
            <a:off x="11292261" y="4155757"/>
            <a:ext cx="6500177" cy="1899285"/>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Roboto Condensed"/>
              </a:rPr>
              <a:t>Different success metrics might be needed based on different levels of care</a:t>
            </a:r>
          </a:p>
        </p:txBody>
      </p:sp>
      <p:sp>
        <p:nvSpPr>
          <p:cNvPr name="TextBox 8" id="8"/>
          <p:cNvSpPr txBox="true"/>
          <p:nvPr/>
        </p:nvSpPr>
        <p:spPr>
          <a:xfrm rot="0">
            <a:off x="8844398" y="7438672"/>
            <a:ext cx="6500177" cy="2537460"/>
          </a:xfrm>
          <a:prstGeom prst="rect">
            <a:avLst/>
          </a:prstGeom>
        </p:spPr>
        <p:txBody>
          <a:bodyPr anchor="t" rtlCol="false" tIns="0" lIns="0" bIns="0" rIns="0">
            <a:spAutoFit/>
          </a:bodyPr>
          <a:lstStyle/>
          <a:p>
            <a:pPr>
              <a:lnSpc>
                <a:spcPts val="5040"/>
              </a:lnSpc>
            </a:pPr>
            <a:r>
              <a:rPr lang="en-US" sz="3600">
                <a:solidFill>
                  <a:srgbClr val="FFFFFF"/>
                </a:solidFill>
                <a:latin typeface="Roboto Condensed"/>
              </a:rPr>
              <a:t>The metrics you think are important might not be important to other communities, and that is okay!</a:t>
            </a:r>
          </a:p>
          <a:p>
            <a:pPr>
              <a:lnSpc>
                <a:spcPts val="504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7851316" cy="10287000"/>
          </a:xfrm>
          <a:prstGeom prst="rect">
            <a:avLst/>
          </a:prstGeom>
          <a:solidFill>
            <a:srgbClr val="FFFFFF"/>
          </a:solidFill>
        </p:spPr>
      </p:sp>
      <p:grpSp>
        <p:nvGrpSpPr>
          <p:cNvPr name="Group 3" id="3"/>
          <p:cNvGrpSpPr/>
          <p:nvPr/>
        </p:nvGrpSpPr>
        <p:grpSpPr>
          <a:xfrm rot="0">
            <a:off x="0" y="8711238"/>
            <a:ext cx="6360361" cy="1594812"/>
            <a:chOff x="0" y="0"/>
            <a:chExt cx="8480482" cy="2126416"/>
          </a:xfrm>
        </p:grpSpPr>
        <p:sp>
          <p:nvSpPr>
            <p:cNvPr name="AutoShape 4" id="4"/>
            <p:cNvSpPr/>
            <p:nvPr/>
          </p:nvSpPr>
          <p:spPr>
            <a:xfrm rot="0">
              <a:off x="1060060" y="1063208"/>
              <a:ext cx="1060060" cy="1063208"/>
            </a:xfrm>
            <a:prstGeom prst="rect">
              <a:avLst/>
            </a:prstGeom>
            <a:solidFill>
              <a:srgbClr val="000000">
                <a:alpha val="3922"/>
              </a:srgbClr>
            </a:solidFill>
          </p:spPr>
        </p:sp>
        <p:sp>
          <p:nvSpPr>
            <p:cNvPr name="AutoShape 5" id="5"/>
            <p:cNvSpPr/>
            <p:nvPr/>
          </p:nvSpPr>
          <p:spPr>
            <a:xfrm rot="0">
              <a:off x="3180181" y="1063208"/>
              <a:ext cx="1060060" cy="1063208"/>
            </a:xfrm>
            <a:prstGeom prst="rect">
              <a:avLst/>
            </a:prstGeom>
            <a:solidFill>
              <a:srgbClr val="000000">
                <a:alpha val="3922"/>
              </a:srgbClr>
            </a:solidFill>
          </p:spPr>
        </p:sp>
        <p:sp>
          <p:nvSpPr>
            <p:cNvPr name="AutoShape 6" id="6"/>
            <p:cNvSpPr/>
            <p:nvPr/>
          </p:nvSpPr>
          <p:spPr>
            <a:xfrm rot="0">
              <a:off x="0" y="0"/>
              <a:ext cx="1060060" cy="1063208"/>
            </a:xfrm>
            <a:prstGeom prst="rect">
              <a:avLst/>
            </a:prstGeom>
            <a:solidFill>
              <a:srgbClr val="000000">
                <a:alpha val="1961"/>
              </a:srgbClr>
            </a:solidFill>
          </p:spPr>
        </p:sp>
        <p:sp>
          <p:nvSpPr>
            <p:cNvPr name="AutoShape 7" id="7"/>
            <p:cNvSpPr/>
            <p:nvPr/>
          </p:nvSpPr>
          <p:spPr>
            <a:xfrm rot="0">
              <a:off x="2120120" y="0"/>
              <a:ext cx="1060060" cy="1063208"/>
            </a:xfrm>
            <a:prstGeom prst="rect">
              <a:avLst/>
            </a:prstGeom>
            <a:solidFill>
              <a:srgbClr val="000000">
                <a:alpha val="1961"/>
              </a:srgbClr>
            </a:solidFill>
          </p:spPr>
        </p:sp>
        <p:sp>
          <p:nvSpPr>
            <p:cNvPr name="AutoShape 8" id="8"/>
            <p:cNvSpPr/>
            <p:nvPr/>
          </p:nvSpPr>
          <p:spPr>
            <a:xfrm rot="0">
              <a:off x="5300301" y="1063208"/>
              <a:ext cx="1060060" cy="1063208"/>
            </a:xfrm>
            <a:prstGeom prst="rect">
              <a:avLst/>
            </a:prstGeom>
            <a:solidFill>
              <a:srgbClr val="000000">
                <a:alpha val="3922"/>
              </a:srgbClr>
            </a:solidFill>
          </p:spPr>
        </p:sp>
        <p:sp>
          <p:nvSpPr>
            <p:cNvPr name="AutoShape 9" id="9"/>
            <p:cNvSpPr/>
            <p:nvPr/>
          </p:nvSpPr>
          <p:spPr>
            <a:xfrm rot="0">
              <a:off x="7420421" y="1063208"/>
              <a:ext cx="1060060" cy="1063208"/>
            </a:xfrm>
            <a:prstGeom prst="rect">
              <a:avLst/>
            </a:prstGeom>
            <a:solidFill>
              <a:srgbClr val="000000">
                <a:alpha val="3922"/>
              </a:srgbClr>
            </a:solidFill>
          </p:spPr>
        </p:sp>
        <p:sp>
          <p:nvSpPr>
            <p:cNvPr name="AutoShape 10" id="10"/>
            <p:cNvSpPr/>
            <p:nvPr/>
          </p:nvSpPr>
          <p:spPr>
            <a:xfrm rot="0">
              <a:off x="4240241" y="0"/>
              <a:ext cx="1060060" cy="1063208"/>
            </a:xfrm>
            <a:prstGeom prst="rect">
              <a:avLst/>
            </a:prstGeom>
            <a:solidFill>
              <a:srgbClr val="000000">
                <a:alpha val="1961"/>
              </a:srgbClr>
            </a:solidFill>
          </p:spPr>
        </p:sp>
        <p:sp>
          <p:nvSpPr>
            <p:cNvPr name="AutoShape 11" id="11"/>
            <p:cNvSpPr/>
            <p:nvPr/>
          </p:nvSpPr>
          <p:spPr>
            <a:xfrm rot="0">
              <a:off x="6360361" y="0"/>
              <a:ext cx="1060060" cy="1063208"/>
            </a:xfrm>
            <a:prstGeom prst="rect">
              <a:avLst/>
            </a:prstGeom>
            <a:solidFill>
              <a:srgbClr val="000000">
                <a:alpha val="1961"/>
              </a:srgbClr>
            </a:solidFill>
          </p:spPr>
        </p:sp>
      </p:grpSp>
      <p:sp>
        <p:nvSpPr>
          <p:cNvPr name="TextBox 12" id="12"/>
          <p:cNvSpPr txBox="true"/>
          <p:nvPr/>
        </p:nvSpPr>
        <p:spPr>
          <a:xfrm rot="0">
            <a:off x="553491" y="3235703"/>
            <a:ext cx="7297779" cy="5059680"/>
          </a:xfrm>
          <a:prstGeom prst="rect">
            <a:avLst/>
          </a:prstGeom>
        </p:spPr>
        <p:txBody>
          <a:bodyPr anchor="t" rtlCol="false" tIns="0" lIns="0" bIns="0" rIns="0">
            <a:spAutoFit/>
          </a:bodyPr>
          <a:lstStyle/>
          <a:p>
            <a:pPr>
              <a:lnSpc>
                <a:spcPts val="6719"/>
              </a:lnSpc>
            </a:pPr>
            <a:r>
              <a:rPr lang="en-US" sz="4800">
                <a:solidFill>
                  <a:srgbClr val="19306A"/>
                </a:solidFill>
                <a:latin typeface="Roboto Condensed Bold"/>
              </a:rPr>
              <a:t>...to Assess Communication and Care Plans</a:t>
            </a:r>
          </a:p>
          <a:p>
            <a:pPr>
              <a:lnSpc>
                <a:spcPts val="3359"/>
              </a:lnSpc>
            </a:pPr>
          </a:p>
          <a:p>
            <a:pPr>
              <a:lnSpc>
                <a:spcPts val="6719"/>
              </a:lnSpc>
            </a:pPr>
            <a:r>
              <a:rPr lang="en-US" sz="4800">
                <a:solidFill>
                  <a:srgbClr val="19306A"/>
                </a:solidFill>
                <a:latin typeface="Roboto Condensed Bold"/>
              </a:rPr>
              <a:t>...</a:t>
            </a:r>
            <a:r>
              <a:rPr lang="en-US" sz="4800">
                <a:solidFill>
                  <a:srgbClr val="19306A"/>
                </a:solidFill>
                <a:latin typeface="Roboto Condensed Bold"/>
              </a:rPr>
              <a:t>to Assess Resident Well-Being</a:t>
            </a:r>
          </a:p>
          <a:p>
            <a:pPr>
              <a:lnSpc>
                <a:spcPts val="3359"/>
              </a:lnSpc>
            </a:pPr>
          </a:p>
          <a:p>
            <a:pPr>
              <a:lnSpc>
                <a:spcPts val="6719"/>
              </a:lnSpc>
              <a:spcBef>
                <a:spcPct val="0"/>
              </a:spcBef>
            </a:pPr>
            <a:r>
              <a:rPr lang="en-US" sz="4800">
                <a:solidFill>
                  <a:srgbClr val="19306A"/>
                </a:solidFill>
                <a:latin typeface="Roboto Condensed Bold"/>
              </a:rPr>
              <a:t>...</a:t>
            </a:r>
            <a:r>
              <a:rPr lang="en-US" sz="4800">
                <a:solidFill>
                  <a:srgbClr val="19306A"/>
                </a:solidFill>
                <a:latin typeface="Roboto Condensed Bold"/>
              </a:rPr>
              <a:t>to Assess Staff Efficiency</a:t>
            </a:r>
          </a:p>
        </p:txBody>
      </p:sp>
      <p:sp>
        <p:nvSpPr>
          <p:cNvPr name="TextBox 13" id="13"/>
          <p:cNvSpPr txBox="true"/>
          <p:nvPr/>
        </p:nvSpPr>
        <p:spPr>
          <a:xfrm rot="0">
            <a:off x="8334203" y="369570"/>
            <a:ext cx="9666492" cy="1251585"/>
          </a:xfrm>
          <a:prstGeom prst="rect">
            <a:avLst/>
          </a:prstGeom>
        </p:spPr>
        <p:txBody>
          <a:bodyPr anchor="t" rtlCol="false" tIns="0" lIns="0" bIns="0" rIns="0">
            <a:spAutoFit/>
          </a:bodyPr>
          <a:lstStyle/>
          <a:p>
            <a:pPr>
              <a:lnSpc>
                <a:spcPts val="5040"/>
              </a:lnSpc>
            </a:pPr>
            <a:r>
              <a:rPr lang="en-US" sz="3600">
                <a:solidFill>
                  <a:srgbClr val="19306A"/>
                </a:solidFill>
                <a:latin typeface="Glacial Indifference Bold"/>
              </a:rPr>
              <a:t>When residents preference data is stored electronically, staff are:</a:t>
            </a:r>
          </a:p>
        </p:txBody>
      </p:sp>
      <p:sp>
        <p:nvSpPr>
          <p:cNvPr name="TextBox 14" id="14"/>
          <p:cNvSpPr txBox="true"/>
          <p:nvPr/>
        </p:nvSpPr>
        <p:spPr>
          <a:xfrm rot="0">
            <a:off x="9433139" y="1623796"/>
            <a:ext cx="956030" cy="1576073"/>
          </a:xfrm>
          <a:prstGeom prst="rect">
            <a:avLst/>
          </a:prstGeom>
        </p:spPr>
        <p:txBody>
          <a:bodyPr anchor="t" rtlCol="false" tIns="0" lIns="0" bIns="0" rIns="0">
            <a:spAutoFit/>
          </a:bodyPr>
          <a:lstStyle/>
          <a:p>
            <a:pPr algn="ctr">
              <a:lnSpc>
                <a:spcPts val="12879"/>
              </a:lnSpc>
            </a:pPr>
            <a:r>
              <a:rPr lang="en-US" sz="9199">
                <a:solidFill>
                  <a:srgbClr val="19306A"/>
                </a:solidFill>
                <a:latin typeface="Glacial Indifference"/>
              </a:rPr>
              <a:t>2</a:t>
            </a:r>
          </a:p>
        </p:txBody>
      </p:sp>
      <p:sp>
        <p:nvSpPr>
          <p:cNvPr name="TextBox 15" id="15"/>
          <p:cNvSpPr txBox="true"/>
          <p:nvPr/>
        </p:nvSpPr>
        <p:spPr>
          <a:xfrm rot="0">
            <a:off x="10284394" y="1946780"/>
            <a:ext cx="927014" cy="1051561"/>
          </a:xfrm>
          <a:prstGeom prst="rect">
            <a:avLst/>
          </a:prstGeom>
        </p:spPr>
        <p:txBody>
          <a:bodyPr anchor="t" rtlCol="false" tIns="0" lIns="0" bIns="0" rIns="0">
            <a:spAutoFit/>
          </a:bodyPr>
          <a:lstStyle/>
          <a:p>
            <a:pPr>
              <a:lnSpc>
                <a:spcPts val="2580"/>
              </a:lnSpc>
            </a:pPr>
            <a:r>
              <a:rPr lang="en-US" sz="3000">
                <a:solidFill>
                  <a:srgbClr val="19306A"/>
                </a:solidFill>
                <a:latin typeface="Glacial Indifference"/>
              </a:rPr>
              <a:t>x</a:t>
            </a:r>
          </a:p>
          <a:p>
            <a:pPr>
              <a:lnSpc>
                <a:spcPts val="2580"/>
              </a:lnSpc>
            </a:pPr>
            <a:r>
              <a:rPr lang="en-US" sz="3000">
                <a:solidFill>
                  <a:srgbClr val="19306A"/>
                </a:solidFill>
                <a:latin typeface="Glacial Indifference"/>
              </a:rPr>
              <a:t>more</a:t>
            </a:r>
          </a:p>
          <a:p>
            <a:pPr>
              <a:lnSpc>
                <a:spcPts val="3360"/>
              </a:lnSpc>
            </a:pPr>
            <a:r>
              <a:rPr lang="en-US" sz="3000">
                <a:solidFill>
                  <a:srgbClr val="19306A"/>
                </a:solidFill>
                <a:latin typeface="Glacial Indifference"/>
              </a:rPr>
              <a:t>likely</a:t>
            </a:r>
          </a:p>
        </p:txBody>
      </p:sp>
      <p:sp>
        <p:nvSpPr>
          <p:cNvPr name="TextBox 16" id="16"/>
          <p:cNvSpPr txBox="true"/>
          <p:nvPr/>
        </p:nvSpPr>
        <p:spPr>
          <a:xfrm rot="0">
            <a:off x="11499692" y="2358260"/>
            <a:ext cx="9666492" cy="490855"/>
          </a:xfrm>
          <a:prstGeom prst="rect">
            <a:avLst/>
          </a:prstGeom>
        </p:spPr>
        <p:txBody>
          <a:bodyPr anchor="t" rtlCol="false" tIns="0" lIns="0" bIns="0" rIns="0">
            <a:spAutoFit/>
          </a:bodyPr>
          <a:lstStyle/>
          <a:p>
            <a:pPr>
              <a:lnSpc>
                <a:spcPts val="3919"/>
              </a:lnSpc>
            </a:pPr>
            <a:r>
              <a:rPr lang="en-US" sz="2799">
                <a:solidFill>
                  <a:srgbClr val="19306A"/>
                </a:solidFill>
                <a:latin typeface="Glacial Indifference"/>
              </a:rPr>
              <a:t>to create individual plans for each resident</a:t>
            </a:r>
          </a:p>
        </p:txBody>
      </p:sp>
      <p:sp>
        <p:nvSpPr>
          <p:cNvPr name="TextBox 17" id="17"/>
          <p:cNvSpPr txBox="true"/>
          <p:nvPr/>
        </p:nvSpPr>
        <p:spPr>
          <a:xfrm rot="0">
            <a:off x="8626111" y="3304086"/>
            <a:ext cx="1696163" cy="1576073"/>
          </a:xfrm>
          <a:prstGeom prst="rect">
            <a:avLst/>
          </a:prstGeom>
        </p:spPr>
        <p:txBody>
          <a:bodyPr anchor="t" rtlCol="false" tIns="0" lIns="0" bIns="0" rIns="0">
            <a:spAutoFit/>
          </a:bodyPr>
          <a:lstStyle/>
          <a:p>
            <a:pPr algn="ctr">
              <a:lnSpc>
                <a:spcPts val="12879"/>
              </a:lnSpc>
            </a:pPr>
            <a:r>
              <a:rPr lang="en-US" sz="9199">
                <a:solidFill>
                  <a:srgbClr val="19306A"/>
                </a:solidFill>
                <a:latin typeface="Glacial Indifference"/>
              </a:rPr>
              <a:t>133</a:t>
            </a:r>
          </a:p>
        </p:txBody>
      </p:sp>
      <p:sp>
        <p:nvSpPr>
          <p:cNvPr name="TextBox 18" id="18"/>
          <p:cNvSpPr txBox="true"/>
          <p:nvPr/>
        </p:nvSpPr>
        <p:spPr>
          <a:xfrm rot="0">
            <a:off x="10322273" y="3621870"/>
            <a:ext cx="919472" cy="1051561"/>
          </a:xfrm>
          <a:prstGeom prst="rect">
            <a:avLst/>
          </a:prstGeom>
        </p:spPr>
        <p:txBody>
          <a:bodyPr anchor="t" rtlCol="false" tIns="0" lIns="0" bIns="0" rIns="0">
            <a:spAutoFit/>
          </a:bodyPr>
          <a:lstStyle/>
          <a:p>
            <a:pPr>
              <a:lnSpc>
                <a:spcPts val="2580"/>
              </a:lnSpc>
            </a:pPr>
            <a:r>
              <a:rPr lang="en-US" sz="3000">
                <a:solidFill>
                  <a:srgbClr val="19306A"/>
                </a:solidFill>
                <a:latin typeface="Glacial Indifference"/>
              </a:rPr>
              <a:t>%</a:t>
            </a:r>
          </a:p>
          <a:p>
            <a:pPr>
              <a:lnSpc>
                <a:spcPts val="2580"/>
              </a:lnSpc>
            </a:pPr>
            <a:r>
              <a:rPr lang="en-US" sz="3000">
                <a:solidFill>
                  <a:srgbClr val="19306A"/>
                </a:solidFill>
                <a:latin typeface="Glacial Indifference"/>
              </a:rPr>
              <a:t>more</a:t>
            </a:r>
          </a:p>
          <a:p>
            <a:pPr>
              <a:lnSpc>
                <a:spcPts val="3360"/>
              </a:lnSpc>
            </a:pPr>
            <a:r>
              <a:rPr lang="en-US" sz="3000">
                <a:solidFill>
                  <a:srgbClr val="19306A"/>
                </a:solidFill>
                <a:latin typeface="Glacial Indifference"/>
              </a:rPr>
              <a:t>likely</a:t>
            </a:r>
          </a:p>
        </p:txBody>
      </p:sp>
      <p:sp>
        <p:nvSpPr>
          <p:cNvPr name="TextBox 19" id="19"/>
          <p:cNvSpPr txBox="true"/>
          <p:nvPr/>
        </p:nvSpPr>
        <p:spPr>
          <a:xfrm rot="0">
            <a:off x="11499692" y="3903845"/>
            <a:ext cx="9666492" cy="490855"/>
          </a:xfrm>
          <a:prstGeom prst="rect">
            <a:avLst/>
          </a:prstGeom>
        </p:spPr>
        <p:txBody>
          <a:bodyPr anchor="t" rtlCol="false" tIns="0" lIns="0" bIns="0" rIns="0">
            <a:spAutoFit/>
          </a:bodyPr>
          <a:lstStyle/>
          <a:p>
            <a:pPr>
              <a:lnSpc>
                <a:spcPts val="3919"/>
              </a:lnSpc>
            </a:pPr>
            <a:r>
              <a:rPr lang="en-US" sz="2799">
                <a:solidFill>
                  <a:srgbClr val="19306A"/>
                </a:solidFill>
                <a:latin typeface="Glacial Indifference"/>
              </a:rPr>
              <a:t>to build community and groups</a:t>
            </a:r>
          </a:p>
        </p:txBody>
      </p:sp>
      <p:sp>
        <p:nvSpPr>
          <p:cNvPr name="AutoShape 20" id="20"/>
          <p:cNvSpPr/>
          <p:nvPr/>
        </p:nvSpPr>
        <p:spPr>
          <a:xfrm rot="6565">
            <a:off x="7851305" y="5100638"/>
            <a:ext cx="12468156" cy="0"/>
          </a:xfrm>
          <a:prstGeom prst="line">
            <a:avLst/>
          </a:prstGeom>
          <a:ln cap="rnd" w="47625">
            <a:solidFill>
              <a:srgbClr val="97D700"/>
            </a:solidFill>
            <a:prstDash val="solid"/>
            <a:headEnd type="none" len="sm" w="sm"/>
            <a:tailEnd type="none" len="sm" w="sm"/>
          </a:ln>
        </p:spPr>
      </p:sp>
      <p:sp>
        <p:nvSpPr>
          <p:cNvPr name="TextBox 21" id="21"/>
          <p:cNvSpPr txBox="true"/>
          <p:nvPr/>
        </p:nvSpPr>
        <p:spPr>
          <a:xfrm rot="0">
            <a:off x="8334203" y="5478933"/>
            <a:ext cx="9666492" cy="1251585"/>
          </a:xfrm>
          <a:prstGeom prst="rect">
            <a:avLst/>
          </a:prstGeom>
        </p:spPr>
        <p:txBody>
          <a:bodyPr anchor="t" rtlCol="false" tIns="0" lIns="0" bIns="0" rIns="0">
            <a:spAutoFit/>
          </a:bodyPr>
          <a:lstStyle/>
          <a:p>
            <a:pPr>
              <a:lnSpc>
                <a:spcPts val="5040"/>
              </a:lnSpc>
            </a:pPr>
            <a:r>
              <a:rPr lang="en-US" sz="3600">
                <a:solidFill>
                  <a:srgbClr val="19306A"/>
                </a:solidFill>
                <a:latin typeface="Glacial Indifference Bold"/>
              </a:rPr>
              <a:t>When using electronic engagement platforms, staff are:</a:t>
            </a:r>
          </a:p>
        </p:txBody>
      </p:sp>
      <p:sp>
        <p:nvSpPr>
          <p:cNvPr name="TextBox 22" id="22"/>
          <p:cNvSpPr txBox="true"/>
          <p:nvPr/>
        </p:nvSpPr>
        <p:spPr>
          <a:xfrm rot="0">
            <a:off x="8558809" y="6719310"/>
            <a:ext cx="1763464" cy="1576073"/>
          </a:xfrm>
          <a:prstGeom prst="rect">
            <a:avLst/>
          </a:prstGeom>
        </p:spPr>
        <p:txBody>
          <a:bodyPr anchor="t" rtlCol="false" tIns="0" lIns="0" bIns="0" rIns="0">
            <a:spAutoFit/>
          </a:bodyPr>
          <a:lstStyle/>
          <a:p>
            <a:pPr algn="ctr">
              <a:lnSpc>
                <a:spcPts val="12879"/>
              </a:lnSpc>
            </a:pPr>
            <a:r>
              <a:rPr lang="en-US" sz="9199">
                <a:solidFill>
                  <a:srgbClr val="19306A"/>
                </a:solidFill>
                <a:latin typeface="Glacial Indifference"/>
              </a:rPr>
              <a:t>162                     </a:t>
            </a:r>
          </a:p>
        </p:txBody>
      </p:sp>
      <p:sp>
        <p:nvSpPr>
          <p:cNvPr name="TextBox 23" id="23"/>
          <p:cNvSpPr txBox="true"/>
          <p:nvPr/>
        </p:nvSpPr>
        <p:spPr>
          <a:xfrm rot="0">
            <a:off x="10284394" y="7031509"/>
            <a:ext cx="927014" cy="1051561"/>
          </a:xfrm>
          <a:prstGeom prst="rect">
            <a:avLst/>
          </a:prstGeom>
        </p:spPr>
        <p:txBody>
          <a:bodyPr anchor="t" rtlCol="false" tIns="0" lIns="0" bIns="0" rIns="0">
            <a:spAutoFit/>
          </a:bodyPr>
          <a:lstStyle/>
          <a:p>
            <a:pPr>
              <a:lnSpc>
                <a:spcPts val="2580"/>
              </a:lnSpc>
            </a:pPr>
            <a:r>
              <a:rPr lang="en-US" sz="3000">
                <a:solidFill>
                  <a:srgbClr val="19306A"/>
                </a:solidFill>
                <a:latin typeface="Glacial Indifference"/>
              </a:rPr>
              <a:t>%</a:t>
            </a:r>
          </a:p>
          <a:p>
            <a:pPr>
              <a:lnSpc>
                <a:spcPts val="2580"/>
              </a:lnSpc>
            </a:pPr>
            <a:r>
              <a:rPr lang="en-US" sz="3000">
                <a:solidFill>
                  <a:srgbClr val="19306A"/>
                </a:solidFill>
                <a:latin typeface="Glacial Indifference"/>
              </a:rPr>
              <a:t>more</a:t>
            </a:r>
          </a:p>
          <a:p>
            <a:pPr>
              <a:lnSpc>
                <a:spcPts val="3360"/>
              </a:lnSpc>
            </a:pPr>
            <a:r>
              <a:rPr lang="en-US" sz="3000">
                <a:solidFill>
                  <a:srgbClr val="19306A"/>
                </a:solidFill>
                <a:latin typeface="Glacial Indifference"/>
              </a:rPr>
              <a:t>likely</a:t>
            </a:r>
          </a:p>
        </p:txBody>
      </p:sp>
      <p:sp>
        <p:nvSpPr>
          <p:cNvPr name="TextBox 24" id="24"/>
          <p:cNvSpPr txBox="true"/>
          <p:nvPr/>
        </p:nvSpPr>
        <p:spPr>
          <a:xfrm rot="0">
            <a:off x="11499692" y="7151842"/>
            <a:ext cx="6315651" cy="986155"/>
          </a:xfrm>
          <a:prstGeom prst="rect">
            <a:avLst/>
          </a:prstGeom>
        </p:spPr>
        <p:txBody>
          <a:bodyPr anchor="t" rtlCol="false" tIns="0" lIns="0" bIns="0" rIns="0">
            <a:spAutoFit/>
          </a:bodyPr>
          <a:lstStyle/>
          <a:p>
            <a:pPr>
              <a:lnSpc>
                <a:spcPts val="3919"/>
              </a:lnSpc>
            </a:pPr>
            <a:r>
              <a:rPr lang="en-US" sz="2799">
                <a:solidFill>
                  <a:srgbClr val="19306A"/>
                </a:solidFill>
                <a:latin typeface="Glacial Indifference"/>
              </a:rPr>
              <a:t>to report knowing if residents are engaged in programs in real-time</a:t>
            </a:r>
          </a:p>
        </p:txBody>
      </p:sp>
      <p:sp>
        <p:nvSpPr>
          <p:cNvPr name="TextBox 25" id="25"/>
          <p:cNvSpPr txBox="true"/>
          <p:nvPr/>
        </p:nvSpPr>
        <p:spPr>
          <a:xfrm rot="0">
            <a:off x="8558809" y="8388816"/>
            <a:ext cx="1696163" cy="1576073"/>
          </a:xfrm>
          <a:prstGeom prst="rect">
            <a:avLst/>
          </a:prstGeom>
        </p:spPr>
        <p:txBody>
          <a:bodyPr anchor="t" rtlCol="false" tIns="0" lIns="0" bIns="0" rIns="0">
            <a:spAutoFit/>
          </a:bodyPr>
          <a:lstStyle/>
          <a:p>
            <a:pPr algn="ctr">
              <a:lnSpc>
                <a:spcPts val="12879"/>
              </a:lnSpc>
            </a:pPr>
            <a:r>
              <a:rPr lang="en-US" sz="9199">
                <a:solidFill>
                  <a:srgbClr val="19306A"/>
                </a:solidFill>
                <a:latin typeface="Glacial Indifference"/>
              </a:rPr>
              <a:t>183</a:t>
            </a:r>
          </a:p>
        </p:txBody>
      </p:sp>
      <p:sp>
        <p:nvSpPr>
          <p:cNvPr name="TextBox 26" id="26"/>
          <p:cNvSpPr txBox="true"/>
          <p:nvPr/>
        </p:nvSpPr>
        <p:spPr>
          <a:xfrm rot="0">
            <a:off x="10322273" y="8706600"/>
            <a:ext cx="919472" cy="1051561"/>
          </a:xfrm>
          <a:prstGeom prst="rect">
            <a:avLst/>
          </a:prstGeom>
        </p:spPr>
        <p:txBody>
          <a:bodyPr anchor="t" rtlCol="false" tIns="0" lIns="0" bIns="0" rIns="0">
            <a:spAutoFit/>
          </a:bodyPr>
          <a:lstStyle/>
          <a:p>
            <a:pPr>
              <a:lnSpc>
                <a:spcPts val="2580"/>
              </a:lnSpc>
            </a:pPr>
            <a:r>
              <a:rPr lang="en-US" sz="3000">
                <a:solidFill>
                  <a:srgbClr val="19306A"/>
                </a:solidFill>
                <a:latin typeface="Glacial Indifference"/>
              </a:rPr>
              <a:t>%</a:t>
            </a:r>
          </a:p>
          <a:p>
            <a:pPr>
              <a:lnSpc>
                <a:spcPts val="2580"/>
              </a:lnSpc>
            </a:pPr>
            <a:r>
              <a:rPr lang="en-US" sz="3000">
                <a:solidFill>
                  <a:srgbClr val="19306A"/>
                </a:solidFill>
                <a:latin typeface="Glacial Indifference"/>
              </a:rPr>
              <a:t>more</a:t>
            </a:r>
          </a:p>
          <a:p>
            <a:pPr>
              <a:lnSpc>
                <a:spcPts val="3360"/>
              </a:lnSpc>
            </a:pPr>
            <a:r>
              <a:rPr lang="en-US" sz="3000">
                <a:solidFill>
                  <a:srgbClr val="19306A"/>
                </a:solidFill>
                <a:latin typeface="Glacial Indifference"/>
              </a:rPr>
              <a:t>likely</a:t>
            </a:r>
          </a:p>
        </p:txBody>
      </p:sp>
      <p:sp>
        <p:nvSpPr>
          <p:cNvPr name="TextBox 27" id="27"/>
          <p:cNvSpPr txBox="true"/>
          <p:nvPr/>
        </p:nvSpPr>
        <p:spPr>
          <a:xfrm rot="0">
            <a:off x="11685044" y="8740925"/>
            <a:ext cx="5260136" cy="986155"/>
          </a:xfrm>
          <a:prstGeom prst="rect">
            <a:avLst/>
          </a:prstGeom>
        </p:spPr>
        <p:txBody>
          <a:bodyPr anchor="t" rtlCol="false" tIns="0" lIns="0" bIns="0" rIns="0">
            <a:spAutoFit/>
          </a:bodyPr>
          <a:lstStyle/>
          <a:p>
            <a:pPr>
              <a:lnSpc>
                <a:spcPts val="3919"/>
              </a:lnSpc>
            </a:pPr>
            <a:r>
              <a:rPr lang="en-US" sz="2799">
                <a:solidFill>
                  <a:srgbClr val="19306A"/>
                </a:solidFill>
                <a:latin typeface="Glacial Indifference"/>
              </a:rPr>
              <a:t>to report they know if programs match resident preferences</a:t>
            </a:r>
          </a:p>
        </p:txBody>
      </p:sp>
      <p:sp>
        <p:nvSpPr>
          <p:cNvPr name="TextBox 28" id="28"/>
          <p:cNvSpPr txBox="true"/>
          <p:nvPr/>
        </p:nvSpPr>
        <p:spPr>
          <a:xfrm rot="0">
            <a:off x="9525" y="9914256"/>
            <a:ext cx="10682234" cy="382269"/>
          </a:xfrm>
          <a:prstGeom prst="rect">
            <a:avLst/>
          </a:prstGeom>
        </p:spPr>
        <p:txBody>
          <a:bodyPr anchor="t" rtlCol="false" tIns="0" lIns="0" bIns="0" rIns="0">
            <a:spAutoFit/>
          </a:bodyPr>
          <a:lstStyle/>
          <a:p>
            <a:pPr>
              <a:lnSpc>
                <a:spcPts val="3080"/>
              </a:lnSpc>
            </a:pPr>
            <a:r>
              <a:rPr lang="en-US" sz="2200">
                <a:solidFill>
                  <a:srgbClr val="19306A"/>
                </a:solidFill>
                <a:latin typeface="Roboto Condensed"/>
              </a:rPr>
              <a:t>Source: Linked Senior </a:t>
            </a:r>
          </a:p>
        </p:txBody>
      </p:sp>
      <p:sp>
        <p:nvSpPr>
          <p:cNvPr name="TextBox 29" id="29"/>
          <p:cNvSpPr txBox="true"/>
          <p:nvPr/>
        </p:nvSpPr>
        <p:spPr>
          <a:xfrm rot="0">
            <a:off x="553491" y="675510"/>
            <a:ext cx="6655377" cy="2228215"/>
          </a:xfrm>
          <a:prstGeom prst="rect">
            <a:avLst/>
          </a:prstGeom>
        </p:spPr>
        <p:txBody>
          <a:bodyPr anchor="t" rtlCol="false" tIns="0" lIns="0" bIns="0" rIns="0">
            <a:spAutoFit/>
          </a:bodyPr>
          <a:lstStyle/>
          <a:p>
            <a:pPr>
              <a:lnSpc>
                <a:spcPts val="8959"/>
              </a:lnSpc>
            </a:pPr>
            <a:r>
              <a:rPr lang="en-US" sz="6399">
                <a:solidFill>
                  <a:srgbClr val="97D700"/>
                </a:solidFill>
                <a:latin typeface="HK Grotesk Medium"/>
              </a:rPr>
              <a:t>Using Metrics Is Important..</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6ABF48"/>
        </a:solidFill>
      </p:bgPr>
    </p:bg>
    <p:spTree>
      <p:nvGrpSpPr>
        <p:cNvPr id="1" name=""/>
        <p:cNvGrpSpPr/>
        <p:nvPr/>
      </p:nvGrpSpPr>
      <p:grpSpPr>
        <a:xfrm>
          <a:off x="0" y="0"/>
          <a:ext cx="0" cy="0"/>
          <a:chOff x="0" y="0"/>
          <a:chExt cx="0" cy="0"/>
        </a:xfrm>
      </p:grpSpPr>
      <p:sp>
        <p:nvSpPr>
          <p:cNvPr name="AutoShape 2" id="2"/>
          <p:cNvSpPr/>
          <p:nvPr/>
        </p:nvSpPr>
        <p:spPr>
          <a:xfrm rot="0">
            <a:off x="0" y="0"/>
            <a:ext cx="18288000" cy="1382562"/>
          </a:xfrm>
          <a:prstGeom prst="rect">
            <a:avLst/>
          </a:prstGeom>
          <a:solidFill>
            <a:srgbClr val="FFFFFF"/>
          </a:solidFill>
        </p:spPr>
      </p:sp>
      <p:sp>
        <p:nvSpPr>
          <p:cNvPr name="TextBox 3" id="3"/>
          <p:cNvSpPr txBox="true"/>
          <p:nvPr/>
        </p:nvSpPr>
        <p:spPr>
          <a:xfrm rot="0">
            <a:off x="1028700" y="2787899"/>
            <a:ext cx="14231663" cy="2512695"/>
          </a:xfrm>
          <a:prstGeom prst="rect">
            <a:avLst/>
          </a:prstGeom>
        </p:spPr>
        <p:txBody>
          <a:bodyPr anchor="t" rtlCol="false" tIns="0" lIns="0" bIns="0" rIns="0">
            <a:spAutoFit/>
          </a:bodyPr>
          <a:lstStyle/>
          <a:p>
            <a:pPr>
              <a:lnSpc>
                <a:spcPts val="10080"/>
              </a:lnSpc>
            </a:pPr>
            <a:r>
              <a:rPr lang="en-US" sz="7200">
                <a:solidFill>
                  <a:srgbClr val="FFFFFF"/>
                </a:solidFill>
                <a:latin typeface="HK Grotesk Medium Italics"/>
              </a:rPr>
              <a:t>How</a:t>
            </a:r>
            <a:r>
              <a:rPr lang="en-US" sz="7200">
                <a:solidFill>
                  <a:srgbClr val="FFFFFF"/>
                </a:solidFill>
                <a:latin typeface="HK Grotesk Medium"/>
              </a:rPr>
              <a:t> Using Metrics provides Meaningful Insight</a:t>
            </a:r>
          </a:p>
        </p:txBody>
      </p:sp>
      <p:grpSp>
        <p:nvGrpSpPr>
          <p:cNvPr name="Group 4" id="4"/>
          <p:cNvGrpSpPr/>
          <p:nvPr/>
        </p:nvGrpSpPr>
        <p:grpSpPr>
          <a:xfrm rot="0">
            <a:off x="13294005" y="5278175"/>
            <a:ext cx="4993995" cy="5008825"/>
            <a:chOff x="0" y="0"/>
            <a:chExt cx="6658660" cy="6678433"/>
          </a:xfrm>
        </p:grpSpPr>
        <p:sp>
          <p:nvSpPr>
            <p:cNvPr name="AutoShape 5" id="5"/>
            <p:cNvSpPr/>
            <p:nvPr/>
          </p:nvSpPr>
          <p:spPr>
            <a:xfrm rot="0">
              <a:off x="3329330" y="1669608"/>
              <a:ext cx="1664665" cy="1669608"/>
            </a:xfrm>
            <a:prstGeom prst="rect">
              <a:avLst/>
            </a:prstGeom>
            <a:solidFill>
              <a:srgbClr val="000000">
                <a:alpha val="6667"/>
              </a:srgbClr>
            </a:solidFill>
          </p:spPr>
        </p:sp>
        <p:sp>
          <p:nvSpPr>
            <p:cNvPr name="AutoShape 6" id="6"/>
            <p:cNvSpPr/>
            <p:nvPr/>
          </p:nvSpPr>
          <p:spPr>
            <a:xfrm rot="0">
              <a:off x="0" y="5008825"/>
              <a:ext cx="1664665" cy="1669608"/>
            </a:xfrm>
            <a:prstGeom prst="rect">
              <a:avLst/>
            </a:prstGeom>
            <a:solidFill>
              <a:srgbClr val="000000">
                <a:alpha val="6667"/>
              </a:srgbClr>
            </a:solidFill>
          </p:spPr>
        </p:sp>
        <p:sp>
          <p:nvSpPr>
            <p:cNvPr name="AutoShape 7" id="7"/>
            <p:cNvSpPr/>
            <p:nvPr/>
          </p:nvSpPr>
          <p:spPr>
            <a:xfrm rot="0">
              <a:off x="3329330" y="5008825"/>
              <a:ext cx="1664665" cy="1669608"/>
            </a:xfrm>
            <a:prstGeom prst="rect">
              <a:avLst/>
            </a:prstGeom>
            <a:solidFill>
              <a:srgbClr val="000000">
                <a:alpha val="6667"/>
              </a:srgbClr>
            </a:solidFill>
          </p:spPr>
        </p:sp>
        <p:sp>
          <p:nvSpPr>
            <p:cNvPr name="AutoShape 8" id="8"/>
            <p:cNvSpPr/>
            <p:nvPr/>
          </p:nvSpPr>
          <p:spPr>
            <a:xfrm rot="0">
              <a:off x="4993995" y="0"/>
              <a:ext cx="1664665" cy="1669608"/>
            </a:xfrm>
            <a:prstGeom prst="rect">
              <a:avLst/>
            </a:prstGeom>
            <a:solidFill>
              <a:srgbClr val="3F7E44">
                <a:alpha val="44706"/>
              </a:srgbClr>
            </a:solidFill>
          </p:spPr>
        </p:sp>
        <p:sp>
          <p:nvSpPr>
            <p:cNvPr name="AutoShape 9" id="9"/>
            <p:cNvSpPr/>
            <p:nvPr/>
          </p:nvSpPr>
          <p:spPr>
            <a:xfrm rot="0">
              <a:off x="1664665" y="3339217"/>
              <a:ext cx="1664665" cy="1669608"/>
            </a:xfrm>
            <a:prstGeom prst="rect">
              <a:avLst/>
            </a:prstGeom>
            <a:solidFill>
              <a:srgbClr val="3F7E44">
                <a:alpha val="44706"/>
              </a:srgbClr>
            </a:solidFill>
          </p:spPr>
        </p:sp>
        <p:sp>
          <p:nvSpPr>
            <p:cNvPr name="AutoShape 10" id="10"/>
            <p:cNvSpPr/>
            <p:nvPr/>
          </p:nvSpPr>
          <p:spPr>
            <a:xfrm rot="0">
              <a:off x="4993995" y="3339217"/>
              <a:ext cx="1664665" cy="1669608"/>
            </a:xfrm>
            <a:prstGeom prst="rect">
              <a:avLst/>
            </a:prstGeom>
            <a:solidFill>
              <a:srgbClr val="3F7E44">
                <a:alpha val="44706"/>
              </a:srgbClr>
            </a:solidFill>
          </p:spPr>
        </p:sp>
      </p:grpSp>
      <p:sp>
        <p:nvSpPr>
          <p:cNvPr name="TextBox 11" id="11"/>
          <p:cNvSpPr txBox="true"/>
          <p:nvPr/>
        </p:nvSpPr>
        <p:spPr>
          <a:xfrm rot="0">
            <a:off x="16270534" y="262656"/>
            <a:ext cx="1723073" cy="771525"/>
          </a:xfrm>
          <a:prstGeom prst="rect">
            <a:avLst/>
          </a:prstGeom>
        </p:spPr>
        <p:txBody>
          <a:bodyPr anchor="t" rtlCol="false" tIns="0" lIns="0" bIns="0" rIns="0">
            <a:spAutoFit/>
          </a:bodyPr>
          <a:lstStyle/>
          <a:p>
            <a:pPr algn="r">
              <a:lnSpc>
                <a:spcPts val="6299"/>
              </a:lnSpc>
            </a:pPr>
            <a:r>
              <a:rPr lang="en-US" sz="4500">
                <a:solidFill>
                  <a:srgbClr val="2B4892"/>
                </a:solidFill>
                <a:latin typeface="Glacial Indifference"/>
              </a:rPr>
              <a:t>PART 2</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6387414" cy="10287000"/>
          </a:xfrm>
          <a:prstGeom prst="rect">
            <a:avLst/>
          </a:prstGeom>
          <a:solidFill>
            <a:srgbClr val="FFFFFF"/>
          </a:solidFill>
        </p:spPr>
      </p:sp>
      <p:grpSp>
        <p:nvGrpSpPr>
          <p:cNvPr name="Group 3" id="3"/>
          <p:cNvGrpSpPr/>
          <p:nvPr/>
        </p:nvGrpSpPr>
        <p:grpSpPr>
          <a:xfrm rot="-10800000">
            <a:off x="0" y="7221562"/>
            <a:ext cx="3056362" cy="3065438"/>
            <a:chOff x="0" y="0"/>
            <a:chExt cx="4075149" cy="4087250"/>
          </a:xfrm>
        </p:grpSpPr>
        <p:sp>
          <p:nvSpPr>
            <p:cNvPr name="AutoShape 4" id="4"/>
            <p:cNvSpPr/>
            <p:nvPr/>
          </p:nvSpPr>
          <p:spPr>
            <a:xfrm rot="-10800000">
              <a:off x="2037575" y="0"/>
              <a:ext cx="1018787" cy="1021813"/>
            </a:xfrm>
            <a:prstGeom prst="rect">
              <a:avLst/>
            </a:prstGeom>
            <a:solidFill>
              <a:srgbClr val="6ABF48">
                <a:alpha val="46667"/>
              </a:srgbClr>
            </a:solidFill>
          </p:spPr>
        </p:sp>
        <p:sp>
          <p:nvSpPr>
            <p:cNvPr name="AutoShape 5" id="5"/>
            <p:cNvSpPr/>
            <p:nvPr/>
          </p:nvSpPr>
          <p:spPr>
            <a:xfrm rot="-10800000">
              <a:off x="2037575" y="2043625"/>
              <a:ext cx="1018787" cy="1021813"/>
            </a:xfrm>
            <a:prstGeom prst="rect">
              <a:avLst/>
            </a:prstGeom>
            <a:solidFill>
              <a:srgbClr val="6ABF48">
                <a:alpha val="46667"/>
              </a:srgbClr>
            </a:solidFill>
          </p:spPr>
        </p:sp>
        <p:sp>
          <p:nvSpPr>
            <p:cNvPr name="AutoShape 6" id="6"/>
            <p:cNvSpPr/>
            <p:nvPr/>
          </p:nvSpPr>
          <p:spPr>
            <a:xfrm rot="-10800000">
              <a:off x="0" y="0"/>
              <a:ext cx="1018787" cy="1021813"/>
            </a:xfrm>
            <a:prstGeom prst="rect">
              <a:avLst/>
            </a:prstGeom>
            <a:solidFill>
              <a:srgbClr val="6ABF48">
                <a:alpha val="46667"/>
              </a:srgbClr>
            </a:solidFill>
          </p:spPr>
        </p:sp>
        <p:sp>
          <p:nvSpPr>
            <p:cNvPr name="AutoShape 7" id="7"/>
            <p:cNvSpPr/>
            <p:nvPr/>
          </p:nvSpPr>
          <p:spPr>
            <a:xfrm rot="-10800000">
              <a:off x="3056362" y="1021813"/>
              <a:ext cx="1018787" cy="1021813"/>
            </a:xfrm>
            <a:prstGeom prst="rect">
              <a:avLst/>
            </a:prstGeom>
            <a:solidFill>
              <a:srgbClr val="6ABF48">
                <a:alpha val="23922"/>
              </a:srgbClr>
            </a:solidFill>
          </p:spPr>
        </p:sp>
        <p:sp>
          <p:nvSpPr>
            <p:cNvPr name="AutoShape 8" id="8"/>
            <p:cNvSpPr/>
            <p:nvPr/>
          </p:nvSpPr>
          <p:spPr>
            <a:xfrm rot="-10800000">
              <a:off x="1018787" y="1021813"/>
              <a:ext cx="1018787" cy="1021813"/>
            </a:xfrm>
            <a:prstGeom prst="rect">
              <a:avLst/>
            </a:prstGeom>
            <a:solidFill>
              <a:srgbClr val="6ABF48">
                <a:alpha val="23922"/>
              </a:srgbClr>
            </a:solidFill>
          </p:spPr>
        </p:sp>
        <p:sp>
          <p:nvSpPr>
            <p:cNvPr name="AutoShape 9" id="9"/>
            <p:cNvSpPr/>
            <p:nvPr/>
          </p:nvSpPr>
          <p:spPr>
            <a:xfrm rot="-10800000">
              <a:off x="3056362" y="3065438"/>
              <a:ext cx="1018787" cy="1021813"/>
            </a:xfrm>
            <a:prstGeom prst="rect">
              <a:avLst/>
            </a:prstGeom>
            <a:solidFill>
              <a:srgbClr val="6ABF48">
                <a:alpha val="23922"/>
              </a:srgbClr>
            </a:solidFill>
          </p:spPr>
        </p:sp>
      </p:grpSp>
      <p:sp>
        <p:nvSpPr>
          <p:cNvPr name="TextBox 10" id="10"/>
          <p:cNvSpPr txBox="true"/>
          <p:nvPr/>
        </p:nvSpPr>
        <p:spPr>
          <a:xfrm rot="0">
            <a:off x="7064339" y="2364739"/>
            <a:ext cx="10836928" cy="5405121"/>
          </a:xfrm>
          <a:prstGeom prst="rect">
            <a:avLst/>
          </a:prstGeom>
        </p:spPr>
        <p:txBody>
          <a:bodyPr anchor="t" rtlCol="false" tIns="0" lIns="0" bIns="0" rIns="0">
            <a:spAutoFit/>
          </a:bodyPr>
          <a:lstStyle/>
          <a:p>
            <a:pPr algn="ctr">
              <a:lnSpc>
                <a:spcPts val="10779"/>
              </a:lnSpc>
              <a:spcBef>
                <a:spcPct val="0"/>
              </a:spcBef>
            </a:pPr>
            <a:r>
              <a:rPr lang="en-US" sz="7699">
                <a:solidFill>
                  <a:srgbClr val="19306A"/>
                </a:solidFill>
                <a:latin typeface="League Gothic"/>
              </a:rPr>
              <a:t>U</a:t>
            </a:r>
            <a:r>
              <a:rPr lang="en-US" sz="7699">
                <a:solidFill>
                  <a:srgbClr val="19306A"/>
                </a:solidFill>
                <a:latin typeface="League Gothic"/>
              </a:rPr>
              <a:t>se metrics to empower your leaders, drive greater accountability, and make it easier to understand the needs and desires of your residents.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DAE2exqU3XY</dc:identifier>
  <dcterms:modified xsi:type="dcterms:W3CDTF">2011-08-01T06:04:30Z</dcterms:modified>
  <cp:revision>1</cp:revision>
  <dc:title>Brittany 2022 Speaking Presentation</dc:title>
</cp:coreProperties>
</file>