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1"/>
  </p:sldMasterIdLst>
  <p:notesMasterIdLst>
    <p:notesMasterId r:id="rId48"/>
  </p:notesMasterIdLst>
  <p:handoutMasterIdLst>
    <p:handoutMasterId r:id="rId49"/>
  </p:handoutMasterIdLst>
  <p:sldIdLst>
    <p:sldId id="257" r:id="rId12"/>
    <p:sldId id="256" r:id="rId13"/>
    <p:sldId id="330" r:id="rId14"/>
    <p:sldId id="1857" r:id="rId15"/>
    <p:sldId id="534" r:id="rId16"/>
    <p:sldId id="2144328790" r:id="rId17"/>
    <p:sldId id="572" r:id="rId18"/>
    <p:sldId id="269" r:id="rId19"/>
    <p:sldId id="579" r:id="rId20"/>
    <p:sldId id="2144328799" r:id="rId21"/>
    <p:sldId id="2144328819" r:id="rId22"/>
    <p:sldId id="276" r:id="rId23"/>
    <p:sldId id="558" r:id="rId24"/>
    <p:sldId id="2144328817" r:id="rId25"/>
    <p:sldId id="508" r:id="rId26"/>
    <p:sldId id="2144328815" r:id="rId27"/>
    <p:sldId id="743" r:id="rId28"/>
    <p:sldId id="2144328823" r:id="rId29"/>
    <p:sldId id="2144328825" r:id="rId30"/>
    <p:sldId id="2144328804" r:id="rId31"/>
    <p:sldId id="577" r:id="rId32"/>
    <p:sldId id="2144328801" r:id="rId33"/>
    <p:sldId id="327" r:id="rId34"/>
    <p:sldId id="2144328826" r:id="rId35"/>
    <p:sldId id="2144328802" r:id="rId36"/>
    <p:sldId id="282" r:id="rId37"/>
    <p:sldId id="307" r:id="rId38"/>
    <p:sldId id="2144328820" r:id="rId39"/>
    <p:sldId id="2144328821" r:id="rId40"/>
    <p:sldId id="287" r:id="rId41"/>
    <p:sldId id="2144328827" r:id="rId42"/>
    <p:sldId id="290" r:id="rId43"/>
    <p:sldId id="1866" r:id="rId44"/>
    <p:sldId id="263" r:id="rId45"/>
    <p:sldId id="288" r:id="rId46"/>
    <p:sldId id="2144328822" r:id="rId47"/>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C55A"/>
    <a:srgbClr val="FFFFFF"/>
    <a:srgbClr val="7DD2D3"/>
    <a:srgbClr val="2E334E"/>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91" autoAdjust="0"/>
    <p:restoredTop sz="77415" autoAdjust="0"/>
  </p:normalViewPr>
  <p:slideViewPr>
    <p:cSldViewPr snapToGrid="0">
      <p:cViewPr>
        <p:scale>
          <a:sx n="139" d="100"/>
          <a:sy n="139" d="100"/>
        </p:scale>
        <p:origin x="168" y="21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5/6/24</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5/6/24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a:t>
            </a:fld>
            <a:endParaRPr lang="en-US"/>
          </a:p>
        </p:txBody>
      </p:sp>
    </p:spTree>
    <p:extLst>
      <p:ext uri="{BB962C8B-B14F-4D97-AF65-F5344CB8AC3E}">
        <p14:creationId xmlns:p14="http://schemas.microsoft.com/office/powerpoint/2010/main" val="316072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87,000 CC #</a:t>
            </a:r>
          </a:p>
          <a:p>
            <a:r>
              <a:rPr lang="en-US" dirty="0"/>
              <a:t>51,000 SSNs</a:t>
            </a:r>
          </a:p>
        </p:txBody>
      </p:sp>
      <p:sp>
        <p:nvSpPr>
          <p:cNvPr id="4" name="Slide Number Placeholder 3"/>
          <p:cNvSpPr>
            <a:spLocks noGrp="1"/>
          </p:cNvSpPr>
          <p:nvPr>
            <p:ph type="sldNum" sz="quarter" idx="5"/>
          </p:nvPr>
        </p:nvSpPr>
        <p:spPr/>
        <p:txBody>
          <a:bodyPr/>
          <a:lstStyle/>
          <a:p>
            <a:fld id="{DA47CECE-429E-B943-AE96-4731B26E5693}" type="slidenum">
              <a:rPr lang="en-US" smtClean="0"/>
              <a:t>14</a:t>
            </a:fld>
            <a:endParaRPr lang="en-US" dirty="0"/>
          </a:p>
        </p:txBody>
      </p:sp>
    </p:spTree>
    <p:extLst>
      <p:ext uri="{BB962C8B-B14F-4D97-AF65-F5344CB8AC3E}">
        <p14:creationId xmlns:p14="http://schemas.microsoft.com/office/powerpoint/2010/main" val="240787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Conditional Access – like old AD GPO issues: overlaps, conflicts, exclusions, exceptions…</a:t>
            </a:r>
          </a:p>
          <a:p>
            <a:r>
              <a:rPr lang="en-US" dirty="0"/>
              <a:t>3</a:t>
            </a:r>
            <a:r>
              <a:rPr lang="en-US" baseline="30000" dirty="0"/>
              <a:t>rd</a:t>
            </a:r>
            <a:r>
              <a:rPr lang="en-US" dirty="0"/>
              <a:t> Party Spam Filter?  Need Transport Rules to block MS </a:t>
            </a:r>
          </a:p>
          <a:p>
            <a:r>
              <a:rPr lang="en-US" dirty="0"/>
              <a:t>Azure AD Device Join – can bypass MFA and Conditional Access</a:t>
            </a:r>
          </a:p>
          <a:p>
            <a:r>
              <a:rPr lang="en-US" dirty="0"/>
              <a:t>Global Admins in Azure…. What do they sync to locally</a:t>
            </a:r>
          </a:p>
          <a:p>
            <a:r>
              <a:rPr lang="en-US" dirty="0" err="1"/>
              <a:t>Autofowarding</a:t>
            </a:r>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15</a:t>
            </a:fld>
            <a:endParaRPr lang="en-US" dirty="0"/>
          </a:p>
        </p:txBody>
      </p:sp>
    </p:spTree>
    <p:extLst>
      <p:ext uri="{BB962C8B-B14F-4D97-AF65-F5344CB8AC3E}">
        <p14:creationId xmlns:p14="http://schemas.microsoft.com/office/powerpoint/2010/main" val="273801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7CECE-429E-B943-AE96-4731B26E5693}" type="slidenum">
              <a:rPr lang="en-US" smtClean="0"/>
              <a:t>16</a:t>
            </a:fld>
            <a:endParaRPr lang="en-US" dirty="0"/>
          </a:p>
        </p:txBody>
      </p:sp>
    </p:spTree>
    <p:extLst>
      <p:ext uri="{BB962C8B-B14F-4D97-AF65-F5344CB8AC3E}">
        <p14:creationId xmlns:p14="http://schemas.microsoft.com/office/powerpoint/2010/main" val="110200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17</a:t>
            </a:fld>
            <a:endParaRPr lang="en-US" dirty="0"/>
          </a:p>
        </p:txBody>
      </p:sp>
    </p:spTree>
    <p:extLst>
      <p:ext uri="{BB962C8B-B14F-4D97-AF65-F5344CB8AC3E}">
        <p14:creationId xmlns:p14="http://schemas.microsoft.com/office/powerpoint/2010/main" val="264266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18</a:t>
            </a:fld>
            <a:endParaRPr lang="en-US" dirty="0"/>
          </a:p>
        </p:txBody>
      </p:sp>
    </p:spTree>
    <p:extLst>
      <p:ext uri="{BB962C8B-B14F-4D97-AF65-F5344CB8AC3E}">
        <p14:creationId xmlns:p14="http://schemas.microsoft.com/office/powerpoint/2010/main" val="146972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20</a:t>
            </a:fld>
            <a:endParaRPr lang="en-US" dirty="0"/>
          </a:p>
        </p:txBody>
      </p:sp>
    </p:spTree>
    <p:extLst>
      <p:ext uri="{BB962C8B-B14F-4D97-AF65-F5344CB8AC3E}">
        <p14:creationId xmlns:p14="http://schemas.microsoft.com/office/powerpoint/2010/main" val="427323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522168" indent="-522168">
              <a:buFontTx/>
              <a:buAutoNum type="arabicPeriod"/>
            </a:pPr>
            <a:endParaRPr lang="en-US" altLang="en-US" sz="2800" dirty="0"/>
          </a:p>
        </p:txBody>
      </p:sp>
      <p:sp>
        <p:nvSpPr>
          <p:cNvPr id="4" name="Slide Number Placeholder 3"/>
          <p:cNvSpPr>
            <a:spLocks noGrp="1"/>
          </p:cNvSpPr>
          <p:nvPr>
            <p:ph type="sldNum" sz="quarter" idx="10"/>
          </p:nvPr>
        </p:nvSpPr>
        <p:spPr/>
        <p:txBody>
          <a:bodyPr/>
          <a:lstStyle/>
          <a:p>
            <a:fld id="{96EF9659-9E52-4CB6-9D16-BA3B183BABF5}" type="slidenum">
              <a:rPr lang="en-US" smtClean="0"/>
              <a:t>21</a:t>
            </a:fld>
            <a:endParaRPr lang="en-US" dirty="0"/>
          </a:p>
        </p:txBody>
      </p:sp>
    </p:spTree>
    <p:extLst>
      <p:ext uri="{BB962C8B-B14F-4D97-AF65-F5344CB8AC3E}">
        <p14:creationId xmlns:p14="http://schemas.microsoft.com/office/powerpoint/2010/main" val="48826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22</a:t>
            </a:fld>
            <a:endParaRPr lang="en-US" dirty="0"/>
          </a:p>
        </p:txBody>
      </p:sp>
    </p:spTree>
    <p:extLst>
      <p:ext uri="{BB962C8B-B14F-4D97-AF65-F5344CB8AC3E}">
        <p14:creationId xmlns:p14="http://schemas.microsoft.com/office/powerpoint/2010/main" val="4000466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Imperial County.  </a:t>
            </a:r>
          </a:p>
          <a:p>
            <a:r>
              <a:rPr lang="en-US" dirty="0"/>
              <a:t>- Ransomware demand of $1.2M</a:t>
            </a:r>
          </a:p>
          <a:p>
            <a:pPr marL="171450" indent="-171450">
              <a:buFontTx/>
              <a:buChar char="-"/>
            </a:pPr>
            <a:r>
              <a:rPr lang="en-US" dirty="0"/>
              <a:t>Estimate to recover on own and fix was over $3M</a:t>
            </a:r>
          </a:p>
          <a:p>
            <a:pPr marL="171450" indent="-171450">
              <a:buFontTx/>
              <a:buChar char="-"/>
            </a:pPr>
            <a:r>
              <a:rPr lang="en-US" dirty="0"/>
              <a:t>WOULD NEED TO DO THIS ANYWAY…</a:t>
            </a:r>
          </a:p>
          <a:p>
            <a:pPr marL="171450" indent="-171450">
              <a:buFontTx/>
              <a:buChar char="-"/>
            </a:pPr>
            <a:r>
              <a:rPr lang="en-US" dirty="0"/>
              <a:t>Did NOT pay</a:t>
            </a:r>
          </a:p>
          <a:p>
            <a:pPr marL="171450" indent="-171450">
              <a:buFontTx/>
              <a:buChar char="-"/>
            </a:pPr>
            <a:r>
              <a:rPr lang="en-US" dirty="0"/>
              <a:t>More than 8 months later… still not done fixing and cost has soared past $3M</a:t>
            </a:r>
          </a:p>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23</a:t>
            </a:fld>
            <a:endParaRPr lang="en-US" dirty="0"/>
          </a:p>
        </p:txBody>
      </p:sp>
    </p:spTree>
    <p:extLst>
      <p:ext uri="{BB962C8B-B14F-4D97-AF65-F5344CB8AC3E}">
        <p14:creationId xmlns:p14="http://schemas.microsoft.com/office/powerpoint/2010/main" val="208714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24</a:t>
            </a:fld>
            <a:endParaRPr lang="en-US" dirty="0"/>
          </a:p>
        </p:txBody>
      </p:sp>
    </p:spTree>
    <p:extLst>
      <p:ext uri="{BB962C8B-B14F-4D97-AF65-F5344CB8AC3E}">
        <p14:creationId xmlns:p14="http://schemas.microsoft.com/office/powerpoint/2010/main" val="224175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3</a:t>
            </a:fld>
            <a:endParaRPr lang="en-US" dirty="0"/>
          </a:p>
        </p:txBody>
      </p:sp>
    </p:spTree>
    <p:extLst>
      <p:ext uri="{BB962C8B-B14F-4D97-AF65-F5344CB8AC3E}">
        <p14:creationId xmlns:p14="http://schemas.microsoft.com/office/powerpoint/2010/main" val="275645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25</a:t>
            </a:fld>
            <a:endParaRPr lang="en-US" dirty="0"/>
          </a:p>
        </p:txBody>
      </p:sp>
    </p:spTree>
    <p:extLst>
      <p:ext uri="{BB962C8B-B14F-4D97-AF65-F5344CB8AC3E}">
        <p14:creationId xmlns:p14="http://schemas.microsoft.com/office/powerpoint/2010/main" val="216041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27</a:t>
            </a:fld>
            <a:endParaRPr lang="en-US" dirty="0"/>
          </a:p>
        </p:txBody>
      </p:sp>
    </p:spTree>
    <p:extLst>
      <p:ext uri="{BB962C8B-B14F-4D97-AF65-F5344CB8AC3E}">
        <p14:creationId xmlns:p14="http://schemas.microsoft.com/office/powerpoint/2010/main" val="158760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dirty="0">
                <a:latin typeface="Arial" pitchFamily="34" charset="0"/>
                <a:ea typeface="ヒラギノ角ゴ Pro W3"/>
              </a:rPr>
              <a:t>New version has more focus and emphasis on internet based/cloud based systems and processes…</a:t>
            </a:r>
          </a:p>
          <a:p>
            <a:endParaRPr lang="en-US" dirty="0">
              <a:latin typeface="Arial" pitchFamily="34" charset="0"/>
              <a:ea typeface="ヒラギノ角ゴ Pro W3"/>
            </a:endParaRPr>
          </a:p>
          <a:p>
            <a:r>
              <a:rPr lang="en-US" dirty="0">
                <a:latin typeface="Arial" pitchFamily="34" charset="0"/>
                <a:ea typeface="ヒラギノ角ゴ Pro W3"/>
              </a:rPr>
              <a:t>Implementation groups</a:t>
            </a:r>
          </a:p>
          <a:p>
            <a:endParaRPr lang="en-US" dirty="0">
              <a:latin typeface="Arial" pitchFamily="34" charset="0"/>
              <a:ea typeface="ヒラギノ角ゴ Pro W3"/>
            </a:endParaRPr>
          </a:p>
        </p:txBody>
      </p:sp>
      <p:sp>
        <p:nvSpPr>
          <p:cNvPr id="102404" name="Slide Number Placeholder 3"/>
          <p:cNvSpPr>
            <a:spLocks noGrp="1"/>
          </p:cNvSpPr>
          <p:nvPr>
            <p:ph type="sldNum" sz="quarter" idx="5"/>
          </p:nvPr>
        </p:nvSpPr>
        <p:spPr>
          <a:noFill/>
        </p:spPr>
        <p:txBody>
          <a:bodyPr/>
          <a:lstStyle/>
          <a:p>
            <a:pPr defTabSz="935478"/>
            <a:fld id="{0DDD8FA1-D7D2-4929-90A4-B06C4BD5597D}" type="slidenum">
              <a:rPr lang="en-US" smtClean="0">
                <a:latin typeface="Arial" pitchFamily="34" charset="0"/>
                <a:ea typeface="ヒラギノ角ゴ Pro W3"/>
                <a:cs typeface="ヒラギノ角ゴ Pro W3"/>
              </a:rPr>
              <a:pPr defTabSz="935478"/>
              <a:t>28</a:t>
            </a:fld>
            <a:endParaRPr lang="en-US" dirty="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080961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30</a:t>
            </a:fld>
            <a:endParaRPr lang="en-US" dirty="0"/>
          </a:p>
        </p:txBody>
      </p:sp>
    </p:spTree>
    <p:extLst>
      <p:ext uri="{BB962C8B-B14F-4D97-AF65-F5344CB8AC3E}">
        <p14:creationId xmlns:p14="http://schemas.microsoft.com/office/powerpoint/2010/main" val="4284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31</a:t>
            </a:fld>
            <a:endParaRPr lang="en-US" dirty="0"/>
          </a:p>
        </p:txBody>
      </p:sp>
    </p:spTree>
    <p:extLst>
      <p:ext uri="{BB962C8B-B14F-4D97-AF65-F5344CB8AC3E}">
        <p14:creationId xmlns:p14="http://schemas.microsoft.com/office/powerpoint/2010/main" val="102746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522168" indent="-522168">
              <a:buFontTx/>
              <a:buAutoNum type="arabicPeriod"/>
            </a:pPr>
            <a:endParaRPr lang="en-US" altLang="en-US" sz="2800" dirty="0"/>
          </a:p>
        </p:txBody>
      </p:sp>
      <p:sp>
        <p:nvSpPr>
          <p:cNvPr id="4" name="Slide Number Placeholder 3"/>
          <p:cNvSpPr>
            <a:spLocks noGrp="1"/>
          </p:cNvSpPr>
          <p:nvPr>
            <p:ph type="sldNum" sz="quarter" idx="10"/>
          </p:nvPr>
        </p:nvSpPr>
        <p:spPr/>
        <p:txBody>
          <a:bodyPr/>
          <a:lstStyle/>
          <a:p>
            <a:fld id="{96EF9659-9E52-4CB6-9D16-BA3B183BABF5}" type="slidenum">
              <a:rPr lang="en-US" smtClean="0"/>
              <a:t>32</a:t>
            </a:fld>
            <a:endParaRPr lang="en-US" dirty="0"/>
          </a:p>
        </p:txBody>
      </p:sp>
    </p:spTree>
    <p:extLst>
      <p:ext uri="{BB962C8B-B14F-4D97-AF65-F5344CB8AC3E}">
        <p14:creationId xmlns:p14="http://schemas.microsoft.com/office/powerpoint/2010/main" val="2593956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Like all emergency procedures, they need to be practiced</a:t>
            </a:r>
          </a:p>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33</a:t>
            </a:fld>
            <a:endParaRPr lang="en-US" dirty="0"/>
          </a:p>
        </p:txBody>
      </p:sp>
    </p:spTree>
    <p:extLst>
      <p:ext uri="{BB962C8B-B14F-4D97-AF65-F5344CB8AC3E}">
        <p14:creationId xmlns:p14="http://schemas.microsoft.com/office/powerpoint/2010/main" val="3187685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35</a:t>
            </a:fld>
            <a:endParaRPr lang="en-US" dirty="0"/>
          </a:p>
        </p:txBody>
      </p:sp>
    </p:spTree>
    <p:extLst>
      <p:ext uri="{BB962C8B-B14F-4D97-AF65-F5344CB8AC3E}">
        <p14:creationId xmlns:p14="http://schemas.microsoft.com/office/powerpoint/2010/main" val="248075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5</a:t>
            </a:fld>
            <a:endParaRPr lang="en-US"/>
          </a:p>
        </p:txBody>
      </p:sp>
    </p:spTree>
    <p:extLst>
      <p:ext uri="{BB962C8B-B14F-4D97-AF65-F5344CB8AC3E}">
        <p14:creationId xmlns:p14="http://schemas.microsoft.com/office/powerpoint/2010/main" val="313146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7</a:t>
            </a:fld>
            <a:endParaRPr lang="en-US" dirty="0"/>
          </a:p>
        </p:txBody>
      </p:sp>
    </p:spTree>
    <p:extLst>
      <p:ext uri="{BB962C8B-B14F-4D97-AF65-F5344CB8AC3E}">
        <p14:creationId xmlns:p14="http://schemas.microsoft.com/office/powerpoint/2010/main" val="325959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fld id="{4F5D4126-7F6D-4896-BB40-6A6D951FAA95}" type="slidenum">
              <a:rPr lang="en-US" smtClean="0"/>
              <a:t>8</a:t>
            </a:fld>
            <a:endParaRPr lang="en-US" dirty="0"/>
          </a:p>
        </p:txBody>
      </p:sp>
    </p:spTree>
    <p:extLst>
      <p:ext uri="{BB962C8B-B14F-4D97-AF65-F5344CB8AC3E}">
        <p14:creationId xmlns:p14="http://schemas.microsoft.com/office/powerpoint/2010/main" val="382907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 are they doing while they are inside???</a:t>
            </a:r>
          </a:p>
          <a:p>
            <a:pPr lvl="1"/>
            <a:r>
              <a:rPr lang="en-US" sz="2400" dirty="0"/>
              <a:t>Create numerous back doors</a:t>
            </a:r>
          </a:p>
          <a:p>
            <a:pPr lvl="1"/>
            <a:r>
              <a:rPr lang="en-US" sz="2400" dirty="0"/>
              <a:t>Learn everything about your institution</a:t>
            </a:r>
          </a:p>
          <a:p>
            <a:pPr lvl="1"/>
            <a:r>
              <a:rPr lang="en-US" sz="2400" dirty="0"/>
              <a:t>Find your crown jewels and take them</a:t>
            </a:r>
          </a:p>
          <a:p>
            <a:pPr lvl="1"/>
            <a:r>
              <a:rPr lang="en-US" sz="2400" dirty="0"/>
              <a:t>Disable backups and security systems</a:t>
            </a:r>
          </a:p>
          <a:p>
            <a:pPr lvl="1"/>
            <a:r>
              <a:rPr lang="en-US" sz="2400" dirty="0"/>
              <a:t>Monetize their access for as long as they can…</a:t>
            </a:r>
          </a:p>
          <a:p>
            <a:endParaRPr lang="en-US" dirty="0"/>
          </a:p>
          <a:p>
            <a:endParaRPr lang="en-US" dirty="0"/>
          </a:p>
        </p:txBody>
      </p:sp>
      <p:sp>
        <p:nvSpPr>
          <p:cNvPr id="4" name="Slide Number Placeholder 3"/>
          <p:cNvSpPr>
            <a:spLocks noGrp="1"/>
          </p:cNvSpPr>
          <p:nvPr>
            <p:ph type="sldNum" sz="quarter" idx="5"/>
          </p:nvPr>
        </p:nvSpPr>
        <p:spPr/>
        <p:txBody>
          <a:bodyPr/>
          <a:lstStyle/>
          <a:p>
            <a:fld id="{D596DAA9-934E-804F-BF91-7EBADC4D1569}" type="slidenum">
              <a:rPr lang="en-US" smtClean="0"/>
              <a:t>9</a:t>
            </a:fld>
            <a:endParaRPr lang="en-US" dirty="0"/>
          </a:p>
        </p:txBody>
      </p:sp>
    </p:spTree>
    <p:extLst>
      <p:ext uri="{BB962C8B-B14F-4D97-AF65-F5344CB8AC3E}">
        <p14:creationId xmlns:p14="http://schemas.microsoft.com/office/powerpoint/2010/main" val="139139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10</a:t>
            </a:fld>
            <a:endParaRPr lang="en-US" dirty="0"/>
          </a:p>
        </p:txBody>
      </p:sp>
    </p:spTree>
    <p:extLst>
      <p:ext uri="{BB962C8B-B14F-4D97-AF65-F5344CB8AC3E}">
        <p14:creationId xmlns:p14="http://schemas.microsoft.com/office/powerpoint/2010/main" val="357453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effectLst/>
                <a:latin typeface="Helvetica" pitchFamily="2" charset="0"/>
              </a:rPr>
              <a:t>Credential phishing schemes are on the rise </a:t>
            </a:r>
            <a:r>
              <a:rPr lang="en-US" b="0" dirty="0">
                <a:solidFill>
                  <a:srgbClr val="29436D"/>
                </a:solidFill>
                <a:effectLst/>
                <a:latin typeface="Helvetica" pitchFamily="2" charset="0"/>
              </a:rPr>
              <a:t>and remain a substantial threat to users everywhere because they indiscriminately target all inboxes. Among the threats our researchers track and protect against, the volume of phishing attacks is orders of magnitude greater than all other threats. </a:t>
            </a:r>
          </a:p>
          <a:p>
            <a:endParaRPr lang="en-US" b="0" dirty="0">
              <a:solidFill>
                <a:srgbClr val="181818"/>
              </a:solidFill>
              <a:effectLst/>
              <a:latin typeface="Helvetica" pitchFamily="2" charset="0"/>
            </a:endParaRPr>
          </a:p>
          <a:p>
            <a:r>
              <a:rPr lang="en-US" dirty="0">
                <a:effectLst/>
                <a:latin typeface="Helvetica" pitchFamily="2" charset="0"/>
              </a:rPr>
              <a:t>Using data from </a:t>
            </a:r>
            <a:r>
              <a:rPr lang="en-US" dirty="0">
                <a:solidFill>
                  <a:srgbClr val="181818"/>
                </a:solidFill>
                <a:effectLst/>
                <a:latin typeface="Helvetica" pitchFamily="2" charset="0"/>
              </a:rPr>
              <a:t>Defender for Office, we see malicious email and compromised identity activity. Azure Active Directory Identity Protection provides still more information through compromised identity event alerts. </a:t>
            </a:r>
            <a:endParaRPr lang="en-US" dirty="0"/>
          </a:p>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11</a:t>
            </a:fld>
            <a:endParaRPr lang="en-US" dirty="0"/>
          </a:p>
        </p:txBody>
      </p:sp>
    </p:spTree>
    <p:extLst>
      <p:ext uri="{BB962C8B-B14F-4D97-AF65-F5344CB8AC3E}">
        <p14:creationId xmlns:p14="http://schemas.microsoft.com/office/powerpoint/2010/main" val="90327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13</a:t>
            </a:fld>
            <a:endParaRPr lang="en-US" dirty="0"/>
          </a:p>
        </p:txBody>
      </p:sp>
    </p:spTree>
    <p:extLst>
      <p:ext uri="{BB962C8B-B14F-4D97-AF65-F5344CB8AC3E}">
        <p14:creationId xmlns:p14="http://schemas.microsoft.com/office/powerpoint/2010/main" val="268761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8.emf"/><Relationship Id="rId7" Type="http://schemas.openxmlformats.org/officeDocument/2006/relationships/image" Target="../media/image10.emf"/><Relationship Id="rId12" Type="http://schemas.openxmlformats.org/officeDocument/2006/relationships/image" Target="../media/image13.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2.png"/><Relationship Id="rId5" Type="http://schemas.openxmlformats.org/officeDocument/2006/relationships/image" Target="../media/image9.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1.png"/><Relationship Id="rId1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81B00EAE-591E-BC07-27E2-F45746DDECD8}"/>
              </a:ext>
            </a:extLst>
          </p:cNvPr>
          <p:cNvSpPr/>
          <p:nvPr userDrawn="1"/>
        </p:nvSpPr>
        <p:spPr bwMode="auto">
          <a:xfrm flipH="1" flipV="1">
            <a:off x="4795284" y="-1"/>
            <a:ext cx="4348716" cy="1394459"/>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5" name="Picture 4">
            <a:extLst>
              <a:ext uri="{FF2B5EF4-FFF2-40B4-BE49-F238E27FC236}">
                <a16:creationId xmlns:a16="http://schemas.microsoft.com/office/drawing/2014/main" id="{09CF8B53-D467-02AF-9FAD-042FE0FEB83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1444" y="449804"/>
            <a:ext cx="3265438" cy="727082"/>
          </a:xfrm>
          <a:prstGeom prst="rect">
            <a:avLst/>
          </a:prstGeom>
        </p:spPr>
      </p:pic>
      <p:sp>
        <p:nvSpPr>
          <p:cNvPr id="6" name="Rectangle 4">
            <a:extLst>
              <a:ext uri="{FF2B5EF4-FFF2-40B4-BE49-F238E27FC236}">
                <a16:creationId xmlns:a16="http://schemas.microsoft.com/office/drawing/2014/main" id="{B303F5B5-7B20-BEA9-0C8E-F1CF6E57A4DE}"/>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7" name="Title 1">
            <a:extLst>
              <a:ext uri="{FF2B5EF4-FFF2-40B4-BE49-F238E27FC236}">
                <a16:creationId xmlns:a16="http://schemas.microsoft.com/office/drawing/2014/main" id="{CB4B325A-3E40-A3A5-AEC6-AFE703D14FE9}"/>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8" name="Slide Number Placeholder 5">
            <a:extLst>
              <a:ext uri="{FF2B5EF4-FFF2-40B4-BE49-F238E27FC236}">
                <a16:creationId xmlns:a16="http://schemas.microsoft.com/office/drawing/2014/main" id="{4F380F61-19EB-30B2-0502-47A2DE0448C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0" name="Rectangle 9">
            <a:extLst>
              <a:ext uri="{FF2B5EF4-FFF2-40B4-BE49-F238E27FC236}">
                <a16:creationId xmlns:a16="http://schemas.microsoft.com/office/drawing/2014/main" id="{5B4E3A29-6A27-6619-BCAF-7D9ECBD54E2D}"/>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a:t>
            </a:r>
            <a:fld id="{88390A6F-901D-4E43-8B7B-294C9110C494}" type="datetimeyyyy">
              <a:rPr lang="en-US" sz="700" b="0" i="0" smtClean="0">
                <a:solidFill>
                  <a:schemeClr val="bg2">
                    <a:lumMod val="75000"/>
                  </a:schemeClr>
                </a:solidFill>
                <a:latin typeface="Calibri" panose="020F0502020204030204" pitchFamily="34" charset="0"/>
                <a:cs typeface="Calibri" panose="020F0502020204030204" pitchFamily="34" charset="0"/>
              </a:rPr>
              <a:t>2024</a:t>
            </a:fld>
            <a:r>
              <a:rPr lang="en-US" sz="700" b="0" i="0" dirty="0">
                <a:solidFill>
                  <a:schemeClr val="bg2">
                    <a:lumMod val="75000"/>
                  </a:schemeClr>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3125E781-FD04-41F3-9503-26F88FB226C8}"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9B220966-CD8D-412E-838B-755BABCE3FDA}"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56D829C3-D072-4ADD-A909-0F20CD41CEC9}"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295DD8B1-608A-4A28-9870-155B6669A98C}"/>
              </a:ext>
            </a:extLst>
          </p:cNvPr>
          <p:cNvSpPr txBox="1"/>
          <p:nvPr/>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4" name="Rectangle 13">
            <a:extLst>
              <a:ext uri="{FF2B5EF4-FFF2-40B4-BE49-F238E27FC236}">
                <a16:creationId xmlns:a16="http://schemas.microsoft.com/office/drawing/2014/main" id="{6B473FB1-4CB4-448D-B70B-E88D902883D4}"/>
              </a:ext>
            </a:extLst>
          </p:cNvPr>
          <p:cNvSpPr/>
          <p:nvPr/>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a:t>
            </a:r>
            <a:fld id="{D03AAEFF-19AF-4BA6-A8B4-B1C0CC32B1F3}" type="datetimeyyyy">
              <a:rPr lang="en-US" sz="800" b="0" i="0" smtClean="0">
                <a:solidFill>
                  <a:schemeClr val="bg1"/>
                </a:solidFill>
                <a:latin typeface="Calibri" panose="020F0502020204030204" pitchFamily="34" charset="0"/>
                <a:cs typeface="Calibri" panose="020F0502020204030204" pitchFamily="34" charset="0"/>
              </a:rPr>
              <a:t>2024</a:t>
            </a:fld>
            <a:r>
              <a:rPr lang="en-US" sz="8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 name="Picture 1">
            <a:extLst>
              <a:ext uri="{FF2B5EF4-FFF2-40B4-BE49-F238E27FC236}">
                <a16:creationId xmlns:a16="http://schemas.microsoft.com/office/drawing/2014/main" id="{06715630-EFE2-7585-B06D-D17E68539F1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73998" y="3437167"/>
            <a:ext cx="697827" cy="694944"/>
          </a:xfrm>
          <a:prstGeom prst="rect">
            <a:avLst/>
          </a:prstGeom>
        </p:spPr>
      </p:pic>
      <p:sp>
        <p:nvSpPr>
          <p:cNvPr id="4" name="Slide Number Placeholder 5">
            <a:extLst>
              <a:ext uri="{FF2B5EF4-FFF2-40B4-BE49-F238E27FC236}">
                <a16:creationId xmlns:a16="http://schemas.microsoft.com/office/drawing/2014/main" id="{F98635D6-ECD1-6C8C-F52B-300D368D46B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a:t>
            </a:r>
            <a:fld id="{0183ADC1-37DC-4B46-BDD3-9641A5FF2C6A}" type="datetimeyyyy">
              <a:rPr lang="en-US" sz="700" smtClean="0">
                <a:solidFill>
                  <a:schemeClr val="accent1"/>
                </a:solidFill>
              </a:rPr>
              <a:t>2024</a:t>
            </a:fld>
            <a:r>
              <a:rPr lang="en-US" sz="700" dirty="0">
                <a:solidFill>
                  <a:schemeClr val="accent1"/>
                </a:solidFill>
              </a:rPr>
              <a:t>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271"/>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a:t>
            </a:r>
            <a:fld id="{76613EF9-C43F-4488-BF82-821AF85CA2EC}" type="datetimeyyyy">
              <a:rPr lang="en-US" sz="700" b="0" i="0" kern="1200" smtClean="0">
                <a:solidFill>
                  <a:schemeClr val="accent1"/>
                </a:solidFill>
                <a:latin typeface="Calibri" panose="020F0502020204030204" pitchFamily="34" charset="0"/>
                <a:ea typeface="+mn-ea"/>
                <a:cs typeface="Calibri" panose="020F0502020204030204" pitchFamily="34" charset="0"/>
              </a:rPr>
              <a:t>2024</a:t>
            </a:fld>
            <a:r>
              <a:rPr lang="en-US" sz="700" b="0" i="0" kern="1200" dirty="0">
                <a:solidFill>
                  <a:schemeClr val="accent1"/>
                </a:solidFill>
                <a:latin typeface="Calibri" panose="020F0502020204030204" pitchFamily="34" charset="0"/>
                <a:ea typeface="+mn-ea"/>
                <a:cs typeface="Calibri" panose="020F0502020204030204" pitchFamily="34" charset="0"/>
              </a:rPr>
              <a:t>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a:t>
            </a:r>
            <a:fld id="{0BF2645A-F2F9-4076-AC36-CC1D019559EA}" type="datetimeyyyy">
              <a:rPr lang="en-US" sz="700" b="0" i="0" kern="1200" smtClean="0">
                <a:solidFill>
                  <a:schemeClr val="accent1"/>
                </a:solidFill>
                <a:latin typeface="Calibri" panose="020F0502020204030204" pitchFamily="34" charset="0"/>
                <a:ea typeface="+mn-ea"/>
                <a:cs typeface="Calibri" panose="020F0502020204030204" pitchFamily="34" charset="0"/>
              </a:rPr>
              <a:t>2024</a:t>
            </a:fld>
            <a:r>
              <a:rPr lang="en-US" sz="700" b="0" i="0" kern="1200" dirty="0">
                <a:solidFill>
                  <a:schemeClr val="accent1"/>
                </a:solidFill>
                <a:latin typeface="Calibri" panose="020F0502020204030204" pitchFamily="34" charset="0"/>
                <a:ea typeface="+mn-ea"/>
                <a:cs typeface="Calibri" panose="020F0502020204030204" pitchFamily="34" charset="0"/>
              </a:rPr>
              <a:t>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a:t>
            </a:r>
            <a:fld id="{F0FDCE91-A287-49E4-B825-A492100FFE07}" type="datetimeyyyy">
              <a:rPr lang="en-US" sz="700" smtClean="0">
                <a:solidFill>
                  <a:schemeClr val="accent1"/>
                </a:solidFill>
              </a:rPr>
              <a:t>2024</a:t>
            </a:fld>
            <a:r>
              <a:rPr lang="en-US" sz="700" dirty="0">
                <a:solidFill>
                  <a:schemeClr val="accent1"/>
                </a:solidFill>
              </a:rPr>
              <a:t>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5"/>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a:t>
            </a:r>
            <a:fld id="{559BE2B3-9585-44FF-BDE2-442BCFDC2F30}" type="datetimeyyyy">
              <a:rPr lang="en-US" sz="700" b="0" i="0" smtClean="0">
                <a:solidFill>
                  <a:schemeClr val="bg1"/>
                </a:solidFill>
                <a:latin typeface="Calibri" panose="020F0502020204030204" pitchFamily="34" charset="0"/>
                <a:cs typeface="Calibri" panose="020F0502020204030204" pitchFamily="34" charset="0"/>
              </a:rPr>
              <a:t>2024</a:t>
            </a:fld>
            <a:r>
              <a:rPr lang="en-US" sz="7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a:t>
            </a:r>
            <a:fld id="{81368CF0-B718-4946-9BB2-917A25CC581D}" type="datetimeyyyy">
              <a:rPr lang="en-US" sz="700" b="0" i="0" smtClean="0">
                <a:solidFill>
                  <a:schemeClr val="bg1"/>
                </a:solidFill>
                <a:latin typeface="Calibri" panose="020F0502020204030204" pitchFamily="34" charset="0"/>
                <a:cs typeface="Calibri" panose="020F0502020204030204" pitchFamily="34" charset="0"/>
              </a:rPr>
              <a:t>2024</a:t>
            </a:fld>
            <a:r>
              <a:rPr lang="en-US" sz="7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271"/>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D446DD97-4931-4EB6-A0D4-8799987C9ECC}"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271"/>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175A87BF-D9F9-4129-8BD4-2FF9D418DF9C}"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271"/>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8242DFD0-A596-455E-86C6-EE2C62052114}"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40E69833-92C3-407E-8FB9-063BF2D4DDC6}"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a:t>
            </a:r>
            <a:fld id="{B646C465-C8FD-4098-95CB-23FE4C2B7449}" type="datetimeyyyy">
              <a:rPr lang="en-US" sz="700" smtClean="0">
                <a:solidFill>
                  <a:schemeClr val="accent1"/>
                </a:solidFill>
                <a:latin typeface="Calibri" panose="020F0502020204030204" pitchFamily="34" charset="0"/>
                <a:cs typeface="Calibri" panose="020F0502020204030204" pitchFamily="34" charset="0"/>
              </a:rPr>
              <a:t>2024</a:t>
            </a:fld>
            <a:r>
              <a:rPr lang="en-US" sz="700" dirty="0">
                <a:solidFill>
                  <a:schemeClr val="accent1"/>
                </a:solidFill>
                <a:latin typeface="Calibri" panose="020F0502020204030204" pitchFamily="34" charset="0"/>
                <a:cs typeface="Calibri" panose="020F0502020204030204" pitchFamily="34" charset="0"/>
              </a:rPr>
              <a:t>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80" r:id="rId4"/>
    <p:sldLayoutId id="2147483682" r:id="rId5"/>
    <p:sldLayoutId id="2147483698" r:id="rId6"/>
    <p:sldLayoutId id="2147483699"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customXml" Target="../../customXml/item9.xml"/><Relationship Id="rId1" Type="http://schemas.openxmlformats.org/officeDocument/2006/relationships/customXml" Target="../../customXml/item10.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1.gif"/><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1.gi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MadTalks-TheFuture(...ending%20in%20SkyNet).pptx"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E12E1E9-19D6-939B-64D0-8A8A5379D73E}"/>
              </a:ext>
            </a:extLst>
          </p:cNvPr>
          <p:cNvSpPr>
            <a:spLocks noGrp="1"/>
          </p:cNvSpPr>
          <p:nvPr>
            <p:ph type="subTitle" idx="1"/>
          </p:nvPr>
        </p:nvSpPr>
        <p:spPr/>
        <p:txBody>
          <a:bodyPr/>
          <a:lstStyle/>
          <a:p>
            <a:r>
              <a:rPr lang="en-US" dirty="0">
                <a:latin typeface="Georgia" panose="02040502050405020303" pitchFamily="18" charset="0"/>
              </a:rPr>
              <a:t>May 2024</a:t>
            </a:r>
          </a:p>
        </p:txBody>
      </p:sp>
      <p:sp>
        <p:nvSpPr>
          <p:cNvPr id="3" name="Title 2">
            <a:extLst>
              <a:ext uri="{FF2B5EF4-FFF2-40B4-BE49-F238E27FC236}">
                <a16:creationId xmlns:a16="http://schemas.microsoft.com/office/drawing/2014/main" id="{183BD83D-93CD-4DD5-8A1C-9D0316E90955}"/>
              </a:ext>
            </a:extLst>
          </p:cNvPr>
          <p:cNvSpPr>
            <a:spLocks noGrp="1"/>
          </p:cNvSpPr>
          <p:nvPr>
            <p:ph type="title"/>
          </p:nvPr>
        </p:nvSpPr>
        <p:spPr>
          <a:xfrm>
            <a:off x="620220" y="1653219"/>
            <a:ext cx="7903561" cy="1394460"/>
          </a:xfrm>
        </p:spPr>
        <p:txBody>
          <a:bodyPr/>
          <a:lstStyle/>
          <a:p>
            <a:r>
              <a:rPr lang="en-US" sz="3200" dirty="0">
                <a:latin typeface="Georgia" panose="02040502050405020303" pitchFamily="18" charset="0"/>
              </a:rPr>
              <a:t>Modern Cyber Risks </a:t>
            </a:r>
            <a:br>
              <a:rPr lang="en-US" sz="3200" dirty="0">
                <a:latin typeface="Georgia" panose="02040502050405020303" pitchFamily="18" charset="0"/>
              </a:rPr>
            </a:br>
            <a:r>
              <a:rPr lang="en-US" sz="3200" dirty="0">
                <a:latin typeface="Georgia" panose="02040502050405020303" pitchFamily="18" charset="0"/>
              </a:rPr>
              <a:t>Focusing Your Risk Mitigation Strategies</a:t>
            </a:r>
          </a:p>
        </p:txBody>
      </p:sp>
      <p:sp>
        <p:nvSpPr>
          <p:cNvPr id="2" name="Slide Number Placeholder 1">
            <a:extLst>
              <a:ext uri="{FF2B5EF4-FFF2-40B4-BE49-F238E27FC236}">
                <a16:creationId xmlns:a16="http://schemas.microsoft.com/office/drawing/2014/main" id="{2FB47C69-4145-FFF5-DB0B-E65AAD76948B}"/>
              </a:ext>
            </a:extLst>
          </p:cNvPr>
          <p:cNvSpPr>
            <a:spLocks noGrp="1"/>
          </p:cNvSpPr>
          <p:nvPr>
            <p:ph type="sldNum" sz="quarter" idx="4"/>
          </p:nvPr>
        </p:nvSpPr>
        <p:spPr/>
        <p:txBody>
          <a:bodyPr/>
          <a:lstStyle/>
          <a:p>
            <a:fld id="{F8E24598-D429-A34B-B4A6-5808099B37D3}" type="slidenum">
              <a:rPr lang="en-US" smtClean="0"/>
              <a:pPr/>
              <a:t>1</a:t>
            </a:fld>
            <a:endParaRPr lang="en-US" dirty="0"/>
          </a:p>
        </p:txBody>
      </p:sp>
    </p:spTree>
    <p:extLst>
      <p:ext uri="{BB962C8B-B14F-4D97-AF65-F5344CB8AC3E}">
        <p14:creationId xmlns:p14="http://schemas.microsoft.com/office/powerpoint/2010/main" val="255050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6700" y="1813560"/>
            <a:ext cx="5082540" cy="1635015"/>
          </a:xfrm>
        </p:spPr>
        <p:txBody>
          <a:bodyPr/>
          <a:lstStyle/>
          <a:p>
            <a:r>
              <a:rPr lang="en-US" sz="2800" dirty="0">
                <a:latin typeface="Georgia" panose="02040502050405020303" pitchFamily="18" charset="0"/>
              </a:rPr>
              <a:t>Email Spear Phishing</a:t>
            </a:r>
            <a:br>
              <a:rPr lang="en-US" sz="2800" dirty="0"/>
            </a:br>
            <a:br>
              <a:rPr lang="en-US" sz="2800" dirty="0"/>
            </a:br>
            <a:r>
              <a:rPr lang="en-US" sz="2000" dirty="0"/>
              <a:t>The Root Cause For More Than 85% of Breaches</a:t>
            </a:r>
            <a:endParaRPr lang="en-US" sz="2000" i="1"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10</a:t>
            </a:fld>
            <a:endParaRPr lang="en-US" dirty="0"/>
          </a:p>
        </p:txBody>
      </p:sp>
    </p:spTree>
    <p:extLst>
      <p:ext uri="{BB962C8B-B14F-4D97-AF65-F5344CB8AC3E}">
        <p14:creationId xmlns:p14="http://schemas.microsoft.com/office/powerpoint/2010/main" val="19279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F70B-7097-1F45-C67F-2991D886C32A}"/>
              </a:ext>
            </a:extLst>
          </p:cNvPr>
          <p:cNvSpPr>
            <a:spLocks noGrp="1"/>
          </p:cNvSpPr>
          <p:nvPr>
            <p:ph type="title"/>
          </p:nvPr>
        </p:nvSpPr>
        <p:spPr>
          <a:xfrm>
            <a:off x="387110" y="68841"/>
            <a:ext cx="8547788" cy="994172"/>
          </a:xfrm>
        </p:spPr>
        <p:txBody>
          <a:bodyPr anchor="ctr">
            <a:normAutofit/>
          </a:bodyPr>
          <a:lstStyle/>
          <a:p>
            <a:r>
              <a:rPr lang="en-US" sz="2800" dirty="0"/>
              <a:t>Microsoft 2022 Digital Defense Report:</a:t>
            </a:r>
            <a:br>
              <a:rPr lang="en-US" sz="2800" dirty="0"/>
            </a:br>
            <a:r>
              <a:rPr lang="en-US" sz="2800" dirty="0"/>
              <a:t>Attackers are Targeting Businesses</a:t>
            </a:r>
          </a:p>
        </p:txBody>
      </p:sp>
      <p:sp>
        <p:nvSpPr>
          <p:cNvPr id="3" name="Content Placeholder 2">
            <a:extLst>
              <a:ext uri="{FF2B5EF4-FFF2-40B4-BE49-F238E27FC236}">
                <a16:creationId xmlns:a16="http://schemas.microsoft.com/office/drawing/2014/main" id="{0BB9C94D-EF78-9452-298F-6695E16E57B7}"/>
              </a:ext>
            </a:extLst>
          </p:cNvPr>
          <p:cNvSpPr txBox="1">
            <a:spLocks/>
          </p:cNvSpPr>
          <p:nvPr/>
        </p:nvSpPr>
        <p:spPr bwMode="auto">
          <a:xfrm>
            <a:off x="154198" y="1173190"/>
            <a:ext cx="4340164" cy="1941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r>
              <a:rPr lang="en-US" sz="1800" kern="0" dirty="0"/>
              <a:t>Microsoft 365 credentials remain one of the most highly sought after account types for attackers</a:t>
            </a:r>
          </a:p>
          <a:p>
            <a:endParaRPr lang="en-US" sz="1800" kern="0" dirty="0"/>
          </a:p>
          <a:p>
            <a:r>
              <a:rPr lang="en-US" sz="1800" kern="0" dirty="0"/>
              <a:t>Once compromised attackers can log in to corporate-tied computer systems</a:t>
            </a:r>
          </a:p>
        </p:txBody>
      </p:sp>
      <p:sp>
        <p:nvSpPr>
          <p:cNvPr id="4" name="TextBox 3">
            <a:extLst>
              <a:ext uri="{FF2B5EF4-FFF2-40B4-BE49-F238E27FC236}">
                <a16:creationId xmlns:a16="http://schemas.microsoft.com/office/drawing/2014/main" id="{C61394BE-436A-E20B-5D98-6B1B823550A1}"/>
              </a:ext>
            </a:extLst>
          </p:cNvPr>
          <p:cNvSpPr txBox="1"/>
          <p:nvPr/>
        </p:nvSpPr>
        <p:spPr>
          <a:xfrm>
            <a:off x="4594734" y="1173190"/>
            <a:ext cx="4340164"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solidFill>
              </a:rPr>
              <a:t>1hr 12 m - The median time is takes for an attacker to access your private data if you fall victim to a phishing email</a:t>
            </a:r>
          </a:p>
          <a:p>
            <a:pPr marL="285750" indent="-285750">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1hr 42 m - The median time for an attacker to begin moving laterally within your corporate network once a device is compromised</a:t>
            </a:r>
          </a:p>
        </p:txBody>
      </p:sp>
      <p:sp>
        <p:nvSpPr>
          <p:cNvPr id="5" name="Content Placeholder 2">
            <a:extLst>
              <a:ext uri="{FF2B5EF4-FFF2-40B4-BE49-F238E27FC236}">
                <a16:creationId xmlns:a16="http://schemas.microsoft.com/office/drawing/2014/main" id="{A5E4C542-9B58-62A8-170A-9C6C38E12241}"/>
              </a:ext>
            </a:extLst>
          </p:cNvPr>
          <p:cNvSpPr txBox="1">
            <a:spLocks/>
          </p:cNvSpPr>
          <p:nvPr/>
        </p:nvSpPr>
        <p:spPr bwMode="auto">
          <a:xfrm>
            <a:off x="2193446" y="3681385"/>
            <a:ext cx="4802577" cy="830230"/>
          </a:xfrm>
          <a:prstGeom prst="rect">
            <a:avLst/>
          </a:prstGeom>
          <a:noFill/>
          <a:ln w="9525">
            <a:solidFill>
              <a:schemeClr val="bg2">
                <a:lumMod val="10000"/>
              </a:schemeClr>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lgn="ctr">
              <a:buNone/>
            </a:pPr>
            <a:r>
              <a:rPr lang="en-US" b="1" i="1" kern="0" dirty="0"/>
              <a:t>Business Email Compromise (BEC) is attack of choice for higher payouts</a:t>
            </a:r>
          </a:p>
        </p:txBody>
      </p:sp>
      <p:sp>
        <p:nvSpPr>
          <p:cNvPr id="6" name="Slide Number Placeholder 5">
            <a:extLst>
              <a:ext uri="{FF2B5EF4-FFF2-40B4-BE49-F238E27FC236}">
                <a16:creationId xmlns:a16="http://schemas.microsoft.com/office/drawing/2014/main" id="{0D960569-1F61-377E-604C-9B7F0D742CD8}"/>
              </a:ext>
            </a:extLst>
          </p:cNvPr>
          <p:cNvSpPr>
            <a:spLocks noGrp="1"/>
          </p:cNvSpPr>
          <p:nvPr>
            <p:ph type="sldNum" sz="quarter" idx="4"/>
          </p:nvPr>
        </p:nvSpPr>
        <p:spPr/>
        <p:txBody>
          <a:bodyPr/>
          <a:lstStyle/>
          <a:p>
            <a:fld id="{6DAB3F6F-6A30-410C-8DAB-3E7769D71CBC}" type="slidenum">
              <a:rPr lang="en-US" smtClean="0"/>
              <a:pPr/>
              <a:t>11</a:t>
            </a:fld>
            <a:endParaRPr lang="en-US" dirty="0"/>
          </a:p>
        </p:txBody>
      </p:sp>
    </p:spTree>
    <p:extLst>
      <p:ext uri="{BB962C8B-B14F-4D97-AF65-F5344CB8AC3E}">
        <p14:creationId xmlns:p14="http://schemas.microsoft.com/office/powerpoint/2010/main" val="295329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784E0-E330-D329-34DA-5E3D85B3322C}"/>
              </a:ext>
            </a:extLst>
          </p:cNvPr>
          <p:cNvSpPr>
            <a:spLocks noGrp="1"/>
          </p:cNvSpPr>
          <p:nvPr>
            <p:ph type="title"/>
          </p:nvPr>
        </p:nvSpPr>
        <p:spPr>
          <a:xfrm>
            <a:off x="342680" y="100343"/>
            <a:ext cx="8229600" cy="685800"/>
          </a:xfrm>
        </p:spPr>
        <p:txBody>
          <a:bodyPr/>
          <a:lstStyle/>
          <a:p>
            <a:r>
              <a:rPr lang="en-US" sz="2800" dirty="0"/>
              <a:t>Spear Phishing</a:t>
            </a:r>
          </a:p>
        </p:txBody>
      </p:sp>
      <p:sp>
        <p:nvSpPr>
          <p:cNvPr id="4" name="Slide Number Placeholder 3"/>
          <p:cNvSpPr>
            <a:spLocks noGrp="1"/>
          </p:cNvSpPr>
          <p:nvPr>
            <p:ph type="sldNum" sz="quarter" idx="4"/>
          </p:nvPr>
        </p:nvSpPr>
        <p:spPr>
          <a:xfrm>
            <a:off x="8572280" y="4670591"/>
            <a:ext cx="395782" cy="342900"/>
          </a:xfrm>
          <a:ln>
            <a:noFill/>
          </a:ln>
        </p:spPr>
        <p:txBody>
          <a:bodyPr/>
          <a:lstStyle/>
          <a:p>
            <a:fld id="{F8E24598-D429-A34B-B4A6-5808099B37D3}" type="slidenum">
              <a:rPr lang="en-US" smtClean="0"/>
              <a:pPr/>
              <a:t>12</a:t>
            </a:fld>
            <a:endParaRPr lang="en-US" dirty="0"/>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6414" y="705127"/>
            <a:ext cx="3679224" cy="3889466"/>
          </a:xfrm>
          <a:prstGeom prst="rect">
            <a:avLst/>
          </a:prstGeom>
          <a:noFill/>
          <a:ln w="9525">
            <a:noFill/>
            <a:miter lim="800000"/>
            <a:headEnd/>
            <a:tailEnd/>
          </a:ln>
        </p:spPr>
      </p:pic>
      <p:pic>
        <p:nvPicPr>
          <p:cNvPr id="11" name="Picture 1"/>
          <p:cNvPicPr>
            <a:picLocks noChangeAspect="1" noChangeArrowheads="1"/>
          </p:cNvPicPr>
          <p:nvPr/>
        </p:nvPicPr>
        <p:blipFill>
          <a:blip r:embed="rId3" cstate="print"/>
          <a:srcRect/>
          <a:stretch>
            <a:fillRect/>
          </a:stretch>
        </p:blipFill>
        <p:spPr bwMode="auto">
          <a:xfrm>
            <a:off x="4674201" y="1560326"/>
            <a:ext cx="2971800" cy="742950"/>
          </a:xfrm>
          <a:prstGeom prst="rect">
            <a:avLst/>
          </a:prstGeom>
          <a:noFill/>
          <a:ln w="50800">
            <a:solidFill>
              <a:schemeClr val="accent4"/>
            </a:solidFill>
            <a:miter lim="800000"/>
            <a:headEnd/>
            <a:tailEnd/>
          </a:ln>
        </p:spPr>
      </p:pic>
      <p:pic>
        <p:nvPicPr>
          <p:cNvPr id="12" name="Picture 1"/>
          <p:cNvPicPr>
            <a:picLocks noChangeAspect="1" noChangeArrowheads="1"/>
          </p:cNvPicPr>
          <p:nvPr/>
        </p:nvPicPr>
        <p:blipFill>
          <a:blip r:embed="rId4" cstate="print"/>
          <a:srcRect/>
          <a:stretch>
            <a:fillRect/>
          </a:stretch>
        </p:blipFill>
        <p:spPr bwMode="auto">
          <a:xfrm>
            <a:off x="4469666" y="3165842"/>
            <a:ext cx="3176337" cy="1257300"/>
          </a:xfrm>
          <a:prstGeom prst="rect">
            <a:avLst/>
          </a:prstGeom>
          <a:noFill/>
          <a:ln w="50800">
            <a:solidFill>
              <a:schemeClr val="accent4"/>
            </a:solidFill>
            <a:miter lim="800000"/>
            <a:headEnd/>
            <a:tailEnd/>
          </a:ln>
        </p:spPr>
      </p:pic>
      <p:cxnSp>
        <p:nvCxnSpPr>
          <p:cNvPr id="13" name="Straight Connector 12"/>
          <p:cNvCxnSpPr>
            <a:stCxn id="16" idx="6"/>
            <a:endCxn id="12" idx="1"/>
          </p:cNvCxnSpPr>
          <p:nvPr/>
        </p:nvCxnSpPr>
        <p:spPr bwMode="auto">
          <a:xfrm>
            <a:off x="3269514" y="3337292"/>
            <a:ext cx="1200150" cy="457200"/>
          </a:xfrm>
          <a:prstGeom prst="line">
            <a:avLst/>
          </a:prstGeom>
          <a:solidFill>
            <a:schemeClr val="accent1"/>
          </a:solidFill>
          <a:ln w="50800" cap="flat" cmpd="sng" algn="ctr">
            <a:solidFill>
              <a:schemeClr val="accent4"/>
            </a:solidFill>
            <a:prstDash val="solid"/>
            <a:round/>
            <a:headEnd type="none" w="med" len="med"/>
            <a:tailEnd type="none" w="med" len="med"/>
          </a:ln>
          <a:effectLst/>
        </p:spPr>
      </p:cxnSp>
      <p:cxnSp>
        <p:nvCxnSpPr>
          <p:cNvPr id="14" name="Straight Connector 13"/>
          <p:cNvCxnSpPr>
            <a:stCxn id="15" idx="6"/>
            <a:endCxn id="11" idx="1"/>
          </p:cNvCxnSpPr>
          <p:nvPr/>
        </p:nvCxnSpPr>
        <p:spPr bwMode="auto">
          <a:xfrm flipV="1">
            <a:off x="2583716" y="1931803"/>
            <a:ext cx="2090487" cy="948291"/>
          </a:xfrm>
          <a:prstGeom prst="line">
            <a:avLst/>
          </a:prstGeom>
          <a:solidFill>
            <a:schemeClr val="accent1"/>
          </a:solidFill>
          <a:ln w="50800" cap="flat" cmpd="sng" algn="ctr">
            <a:solidFill>
              <a:schemeClr val="accent4"/>
            </a:solidFill>
            <a:prstDash val="solid"/>
            <a:round/>
            <a:headEnd type="none" w="med" len="med"/>
            <a:tailEnd type="none" w="med" len="med"/>
          </a:ln>
          <a:effectLst/>
        </p:spPr>
      </p:cxnSp>
      <p:sp>
        <p:nvSpPr>
          <p:cNvPr id="15" name="Oval 14"/>
          <p:cNvSpPr>
            <a:spLocks noChangeArrowheads="1"/>
          </p:cNvSpPr>
          <p:nvPr/>
        </p:nvSpPr>
        <p:spPr bwMode="auto">
          <a:xfrm>
            <a:off x="1555014" y="2765792"/>
            <a:ext cx="1028700" cy="228600"/>
          </a:xfrm>
          <a:prstGeom prst="ellipse">
            <a:avLst/>
          </a:prstGeom>
          <a:solidFill>
            <a:schemeClr val="bg1">
              <a:alpha val="0"/>
            </a:schemeClr>
          </a:solidFill>
          <a:ln w="50800" algn="ctr">
            <a:solidFill>
              <a:schemeClr val="accent4"/>
            </a:solidFill>
            <a:round/>
            <a:headEnd/>
            <a:tailEnd/>
          </a:ln>
        </p:spPr>
        <p:txBody>
          <a:bodyPr/>
          <a:lstStyle/>
          <a:p>
            <a:pPr eaLnBrk="0" hangingPunct="0"/>
            <a:endParaRPr lang="en-US" sz="1350" dirty="0"/>
          </a:p>
        </p:txBody>
      </p:sp>
      <p:sp>
        <p:nvSpPr>
          <p:cNvPr id="16" name="Oval 15"/>
          <p:cNvSpPr>
            <a:spLocks noChangeArrowheads="1"/>
          </p:cNvSpPr>
          <p:nvPr/>
        </p:nvSpPr>
        <p:spPr bwMode="auto">
          <a:xfrm>
            <a:off x="1669314" y="3108692"/>
            <a:ext cx="1600200" cy="457200"/>
          </a:xfrm>
          <a:prstGeom prst="ellipse">
            <a:avLst/>
          </a:prstGeom>
          <a:solidFill>
            <a:schemeClr val="bg1">
              <a:alpha val="0"/>
            </a:schemeClr>
          </a:solidFill>
          <a:ln w="50800" algn="ctr">
            <a:solidFill>
              <a:schemeClr val="accent4"/>
            </a:solidFill>
            <a:round/>
            <a:headEnd/>
            <a:tailEnd/>
          </a:ln>
        </p:spPr>
        <p:txBody>
          <a:bodyPr/>
          <a:lstStyle/>
          <a:p>
            <a:pPr eaLnBrk="0" hangingPunct="0"/>
            <a:endParaRPr lang="en-US" sz="1350" dirty="0"/>
          </a:p>
        </p:txBody>
      </p:sp>
    </p:spTree>
    <p:extLst>
      <p:ext uri="{BB962C8B-B14F-4D97-AF65-F5344CB8AC3E}">
        <p14:creationId xmlns:p14="http://schemas.microsoft.com/office/powerpoint/2010/main" val="53128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51" y="196422"/>
            <a:ext cx="8336498" cy="495680"/>
          </a:xfrm>
        </p:spPr>
        <p:txBody>
          <a:bodyPr/>
          <a:lstStyle/>
          <a:p>
            <a:br>
              <a:rPr lang="en-US" sz="2800" dirty="0"/>
            </a:br>
            <a:r>
              <a:rPr lang="en-US" sz="2800" dirty="0"/>
              <a:t>Credential Harvesting and Password Guessing</a:t>
            </a:r>
            <a:r>
              <a:rPr lang="en-US" dirty="0"/>
              <a:t>:</a:t>
            </a:r>
            <a:br>
              <a:rPr lang="en-US" dirty="0"/>
            </a:b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0864CE80-BC9E-9945-8B71-EF22DFE566E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9309" y="966906"/>
            <a:ext cx="4603858" cy="2586784"/>
          </a:xfr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1E8AE47A-15B2-3F41-AE87-3B916956DA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1" y="1268431"/>
            <a:ext cx="4312691" cy="3470256"/>
          </a:xfrm>
          <a:prstGeom prst="rect">
            <a:avLst/>
          </a:prstGeom>
        </p:spPr>
      </p:pic>
      <p:sp>
        <p:nvSpPr>
          <p:cNvPr id="13" name="TextBox 12">
            <a:extLst>
              <a:ext uri="{FF2B5EF4-FFF2-40B4-BE49-F238E27FC236}">
                <a16:creationId xmlns:a16="http://schemas.microsoft.com/office/drawing/2014/main" id="{72A2E781-4CB2-0048-BFC5-0F7ABBFE60DF}"/>
              </a:ext>
            </a:extLst>
          </p:cNvPr>
          <p:cNvSpPr txBox="1"/>
          <p:nvPr/>
        </p:nvSpPr>
        <p:spPr>
          <a:xfrm>
            <a:off x="1791123" y="3405091"/>
            <a:ext cx="3621184" cy="923330"/>
          </a:xfrm>
          <a:prstGeom prst="rect">
            <a:avLst/>
          </a:prstGeom>
          <a:solidFill>
            <a:schemeClr val="bg1"/>
          </a:solidFill>
          <a:ln>
            <a:solidFill>
              <a:schemeClr val="tx1"/>
            </a:solidFill>
          </a:ln>
        </p:spPr>
        <p:txBody>
          <a:bodyPr wrap="none" rtlCol="0">
            <a:spAutoFit/>
          </a:bodyPr>
          <a:lstStyle/>
          <a:p>
            <a:r>
              <a:rPr lang="en-US" dirty="0"/>
              <a:t>Attacks on Office365</a:t>
            </a:r>
          </a:p>
          <a:p>
            <a:pPr marL="285743" indent="-285743">
              <a:buFontTx/>
              <a:buChar char="-"/>
            </a:pPr>
            <a:r>
              <a:rPr lang="en-US" dirty="0"/>
              <a:t>Password guessing attacks</a:t>
            </a:r>
          </a:p>
          <a:p>
            <a:pPr marL="285743" indent="-285743">
              <a:buFontTx/>
              <a:buChar char="-"/>
            </a:pPr>
            <a:r>
              <a:rPr lang="en-US" dirty="0"/>
              <a:t>Phishing that harvests credentials</a:t>
            </a:r>
          </a:p>
        </p:txBody>
      </p:sp>
    </p:spTree>
    <p:extLst>
      <p:ext uri="{BB962C8B-B14F-4D97-AF65-F5344CB8AC3E}">
        <p14:creationId xmlns:p14="http://schemas.microsoft.com/office/powerpoint/2010/main" val="97467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3CC-55AC-F145-8805-BB80735094E9}"/>
              </a:ext>
            </a:extLst>
          </p:cNvPr>
          <p:cNvSpPr>
            <a:spLocks noGrp="1"/>
          </p:cNvSpPr>
          <p:nvPr>
            <p:ph type="title"/>
          </p:nvPr>
        </p:nvSpPr>
        <p:spPr>
          <a:xfrm>
            <a:off x="301924" y="82533"/>
            <a:ext cx="7423079" cy="581702"/>
          </a:xfrm>
        </p:spPr>
        <p:txBody>
          <a:bodyPr/>
          <a:lstStyle/>
          <a:p>
            <a:r>
              <a:rPr lang="en-US" sz="2800" dirty="0"/>
              <a:t>Business Email Compromise</a:t>
            </a:r>
          </a:p>
        </p:txBody>
      </p:sp>
      <p:sp>
        <p:nvSpPr>
          <p:cNvPr id="3" name="Content Placeholder 2">
            <a:extLst>
              <a:ext uri="{FF2B5EF4-FFF2-40B4-BE49-F238E27FC236}">
                <a16:creationId xmlns:a16="http://schemas.microsoft.com/office/drawing/2014/main" id="{0D84DF26-722E-D041-8174-C0CC42DD10F1}"/>
              </a:ext>
            </a:extLst>
          </p:cNvPr>
          <p:cNvSpPr>
            <a:spLocks noGrp="1"/>
          </p:cNvSpPr>
          <p:nvPr>
            <p:ph idx="1"/>
          </p:nvPr>
        </p:nvSpPr>
        <p:spPr>
          <a:xfrm>
            <a:off x="301925" y="664235"/>
            <a:ext cx="4123426" cy="3248829"/>
          </a:xfrm>
        </p:spPr>
        <p:txBody>
          <a:bodyPr/>
          <a:lstStyle/>
          <a:p>
            <a:r>
              <a:rPr lang="en-US" sz="2000" dirty="0"/>
              <a:t>Finance person’s email account is compromised.…</a:t>
            </a:r>
          </a:p>
          <a:p>
            <a:pPr marL="746125" lvl="1" indent="-292100"/>
            <a:r>
              <a:rPr lang="en-US" sz="1400" dirty="0"/>
              <a:t>Finance person phished</a:t>
            </a:r>
          </a:p>
          <a:p>
            <a:pPr marL="746125" lvl="1" indent="-292100"/>
            <a:r>
              <a:rPr lang="en-US" sz="1400" dirty="0"/>
              <a:t>…buy a bunch of gift cards…</a:t>
            </a:r>
          </a:p>
          <a:p>
            <a:pPr marL="746125" lvl="1" indent="-292100"/>
            <a:r>
              <a:rPr lang="en-US" sz="1400" dirty="0"/>
              <a:t>IT staff “investigated…” / IT staff “shut it down”</a:t>
            </a:r>
          </a:p>
          <a:p>
            <a:pPr marL="746125" lvl="1" indent="-292100"/>
            <a:r>
              <a:rPr lang="en-US" sz="1400" dirty="0"/>
              <a:t>Governances asks: We are good (right?)</a:t>
            </a:r>
          </a:p>
          <a:p>
            <a:endParaRPr lang="en-US" sz="2000" dirty="0"/>
          </a:p>
          <a:p>
            <a:r>
              <a:rPr lang="en-US" sz="2000" dirty="0"/>
              <a:t>Issues</a:t>
            </a:r>
          </a:p>
          <a:p>
            <a:pPr lvl="1"/>
            <a:r>
              <a:rPr lang="en-US" sz="1400" dirty="0"/>
              <a:t>Retention time and data storage limits</a:t>
            </a:r>
          </a:p>
          <a:p>
            <a:pPr lvl="1"/>
            <a:r>
              <a:rPr lang="en-US" sz="1400" dirty="0"/>
              <a:t>Email hardening controls not implemented</a:t>
            </a:r>
          </a:p>
          <a:p>
            <a:pPr lvl="1"/>
            <a:r>
              <a:rPr lang="en-US" sz="1400" dirty="0"/>
              <a:t>IT is not equipped to perform incident response</a:t>
            </a:r>
          </a:p>
        </p:txBody>
      </p:sp>
      <p:sp>
        <p:nvSpPr>
          <p:cNvPr id="5" name="Slide Number Placeholder 3">
            <a:extLst>
              <a:ext uri="{FF2B5EF4-FFF2-40B4-BE49-F238E27FC236}">
                <a16:creationId xmlns:a16="http://schemas.microsoft.com/office/drawing/2014/main" id="{1BC5B1E9-A6C6-5942-8719-F0E67BE4E239}"/>
              </a:ext>
            </a:extLst>
          </p:cNvPr>
          <p:cNvSpPr>
            <a:spLocks noGrp="1"/>
          </p:cNvSpPr>
          <p:nvPr>
            <p:ph type="sldNum" sz="quarter" idx="4"/>
          </p:nvPr>
        </p:nvSpPr>
        <p:spPr>
          <a:xfrm>
            <a:off x="8686800" y="4773168"/>
            <a:ext cx="395782" cy="342900"/>
          </a:xfrm>
        </p:spPr>
        <p:txBody>
          <a:bodyPr/>
          <a:lstStyle/>
          <a:p>
            <a:fld id="{F8E24598-D429-A34B-B4A6-5808099B37D3}" type="slidenum">
              <a:rPr lang="en-US" smtClean="0"/>
              <a:pPr/>
              <a:t>14</a:t>
            </a:fld>
            <a:endParaRPr lang="en-US" dirty="0"/>
          </a:p>
        </p:txBody>
      </p:sp>
      <p:pic>
        <p:nvPicPr>
          <p:cNvPr id="4" name="Content Placeholder 4">
            <a:extLst>
              <a:ext uri="{FF2B5EF4-FFF2-40B4-BE49-F238E27FC236}">
                <a16:creationId xmlns:a16="http://schemas.microsoft.com/office/drawing/2014/main" id="{231EB930-6117-CF38-36A3-6DE3AC5F9DA7}"/>
              </a:ext>
            </a:extLst>
          </p:cNvPr>
          <p:cNvPicPr>
            <a:picLocks noChangeAspect="1"/>
          </p:cNvPicPr>
          <p:nvPr/>
        </p:nvPicPr>
        <p:blipFill>
          <a:blip r:embed="rId3"/>
          <a:stretch>
            <a:fillRect/>
          </a:stretch>
        </p:blipFill>
        <p:spPr>
          <a:xfrm>
            <a:off x="4888879" y="664235"/>
            <a:ext cx="4123425" cy="3872805"/>
          </a:xfrm>
          <a:prstGeom prst="rect">
            <a:avLst/>
          </a:prstGeom>
          <a:ln>
            <a:solidFill>
              <a:schemeClr val="tx1"/>
            </a:solidFill>
          </a:ln>
        </p:spPr>
      </p:pic>
    </p:spTree>
    <p:extLst>
      <p:ext uri="{BB962C8B-B14F-4D97-AF65-F5344CB8AC3E}">
        <p14:creationId xmlns:p14="http://schemas.microsoft.com/office/powerpoint/2010/main" val="242145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1B4A0FE-2ECA-542D-35E0-6A0448FABA6E}"/>
              </a:ext>
            </a:extLst>
          </p:cNvPr>
          <p:cNvSpPr>
            <a:spLocks noGrp="1"/>
          </p:cNvSpPr>
          <p:nvPr>
            <p:ph idx="1"/>
          </p:nvPr>
        </p:nvSpPr>
        <p:spPr>
          <a:xfrm>
            <a:off x="457200" y="804672"/>
            <a:ext cx="4323373" cy="3672078"/>
          </a:xfrm>
        </p:spPr>
        <p:txBody>
          <a:bodyPr/>
          <a:lstStyle/>
          <a:p>
            <a:pPr marL="0" indent="0">
              <a:buNone/>
            </a:pPr>
            <a:r>
              <a:rPr lang="en-US" sz="2000" dirty="0"/>
              <a:t>NOT fully secure by default</a:t>
            </a:r>
          </a:p>
          <a:p>
            <a:r>
              <a:rPr lang="en-US" sz="2000" dirty="0"/>
              <a:t>Enable/Turn On security features</a:t>
            </a:r>
          </a:p>
          <a:p>
            <a:r>
              <a:rPr lang="en-US" sz="2000" dirty="0"/>
              <a:t>Harden (email) security</a:t>
            </a:r>
          </a:p>
          <a:p>
            <a:r>
              <a:rPr lang="en-US" sz="2000" dirty="0"/>
              <a:t>Fine tune logging, monitoring and alerting</a:t>
            </a:r>
          </a:p>
          <a:p>
            <a:r>
              <a:rPr lang="en-US" sz="2000" dirty="0"/>
              <a:t>Enforce retention periods</a:t>
            </a:r>
          </a:p>
          <a:p>
            <a:r>
              <a:rPr lang="en-US" sz="2000" dirty="0"/>
              <a:t>Security configurations need to be periodically assessed</a:t>
            </a:r>
          </a:p>
          <a:p>
            <a:r>
              <a:rPr lang="en-US" sz="2000" dirty="0"/>
              <a:t>Logging is based on license level</a:t>
            </a:r>
          </a:p>
          <a:p>
            <a:endParaRPr lang="en-US" dirty="0"/>
          </a:p>
        </p:txBody>
      </p:sp>
      <p:sp>
        <p:nvSpPr>
          <p:cNvPr id="8" name="Title 1">
            <a:extLst>
              <a:ext uri="{FF2B5EF4-FFF2-40B4-BE49-F238E27FC236}">
                <a16:creationId xmlns:a16="http://schemas.microsoft.com/office/drawing/2014/main" id="{75C233B8-1958-B74A-A24C-B8B5C550A62B}"/>
              </a:ext>
            </a:extLst>
          </p:cNvPr>
          <p:cNvSpPr>
            <a:spLocks noGrp="1"/>
          </p:cNvSpPr>
          <p:nvPr>
            <p:ph type="title"/>
          </p:nvPr>
        </p:nvSpPr>
        <p:spPr>
          <a:xfrm>
            <a:off x="457200" y="144838"/>
            <a:ext cx="8229600" cy="685800"/>
          </a:xfrm>
        </p:spPr>
        <p:txBody>
          <a:bodyPr/>
          <a:lstStyle/>
          <a:p>
            <a:r>
              <a:rPr lang="en-US" sz="2800" dirty="0"/>
              <a:t>Secure Office 365</a:t>
            </a:r>
          </a:p>
        </p:txBody>
      </p:sp>
      <p:sp>
        <p:nvSpPr>
          <p:cNvPr id="4" name="Slide Number Placeholder 3">
            <a:extLst>
              <a:ext uri="{FF2B5EF4-FFF2-40B4-BE49-F238E27FC236}">
                <a16:creationId xmlns:a16="http://schemas.microsoft.com/office/drawing/2014/main" id="{7837F32E-6A11-A94F-8F91-B0676D82840B}"/>
              </a:ext>
            </a:extLst>
          </p:cNvPr>
          <p:cNvSpPr>
            <a:spLocks noGrp="1"/>
          </p:cNvSpPr>
          <p:nvPr>
            <p:ph type="sldNum" sz="quarter" idx="4"/>
          </p:nvPr>
        </p:nvSpPr>
        <p:spPr>
          <a:xfrm>
            <a:off x="8572280" y="4670591"/>
            <a:ext cx="395782" cy="342900"/>
          </a:xfrm>
        </p:spPr>
        <p:txBody>
          <a:bodyPr/>
          <a:lstStyle/>
          <a:p>
            <a:fld id="{F8E24598-D429-A34B-B4A6-5808099B37D3}" type="slidenum">
              <a:rPr lang="en-US" smtClean="0"/>
              <a:pPr/>
              <a:t>15</a:t>
            </a:fld>
            <a:endParaRPr lang="en-US" dirty="0"/>
          </a:p>
        </p:txBody>
      </p:sp>
      <p:pic>
        <p:nvPicPr>
          <p:cNvPr id="6" name="Picture 5" descr="Graphical user interface, text&#10;&#10;Description automatically generated">
            <a:extLst>
              <a:ext uri="{FF2B5EF4-FFF2-40B4-BE49-F238E27FC236}">
                <a16:creationId xmlns:a16="http://schemas.microsoft.com/office/drawing/2014/main" id="{CB58CB1D-2FF6-6E4F-B0BE-A74340B41522}"/>
              </a:ext>
            </a:extLst>
          </p:cNvPr>
          <p:cNvPicPr>
            <a:picLocks noChangeAspect="1"/>
          </p:cNvPicPr>
          <p:nvPr/>
        </p:nvPicPr>
        <p:blipFill>
          <a:blip r:embed="rId3"/>
          <a:stretch>
            <a:fillRect/>
          </a:stretch>
        </p:blipFill>
        <p:spPr>
          <a:xfrm>
            <a:off x="4710714" y="581378"/>
            <a:ext cx="4104118" cy="3319957"/>
          </a:xfrm>
          <a:prstGeom prst="rect">
            <a:avLst/>
          </a:prstGeom>
        </p:spPr>
      </p:pic>
      <p:cxnSp>
        <p:nvCxnSpPr>
          <p:cNvPr id="7" name="Straight Arrow Connector 6">
            <a:extLst>
              <a:ext uri="{FF2B5EF4-FFF2-40B4-BE49-F238E27FC236}">
                <a16:creationId xmlns:a16="http://schemas.microsoft.com/office/drawing/2014/main" id="{EE2F0813-1B22-FD45-8024-84C558A0FC80}"/>
              </a:ext>
            </a:extLst>
          </p:cNvPr>
          <p:cNvCxnSpPr>
            <a:cxnSpLocks/>
          </p:cNvCxnSpPr>
          <p:nvPr/>
        </p:nvCxnSpPr>
        <p:spPr bwMode="auto">
          <a:xfrm>
            <a:off x="3336053" y="1780874"/>
            <a:ext cx="2424590" cy="514546"/>
          </a:xfrm>
          <a:prstGeom prst="straightConnector1">
            <a:avLst/>
          </a:prstGeom>
          <a:solidFill>
            <a:schemeClr val="accent1"/>
          </a:solidFill>
          <a:ln w="50800" cap="flat" cmpd="sng" algn="ctr">
            <a:solidFill>
              <a:schemeClr val="accent4"/>
            </a:solidFill>
            <a:prstDash val="solid"/>
            <a:round/>
            <a:headEnd type="none" w="med" len="med"/>
            <a:tailEnd type="triangle"/>
          </a:ln>
          <a:effectLst/>
        </p:spPr>
      </p:cxnSp>
      <p:sp>
        <p:nvSpPr>
          <p:cNvPr id="9" name="Rectangle 8">
            <a:extLst>
              <a:ext uri="{FF2B5EF4-FFF2-40B4-BE49-F238E27FC236}">
                <a16:creationId xmlns:a16="http://schemas.microsoft.com/office/drawing/2014/main" id="{1AF1A6EB-28A1-314B-AABD-D468AF226B44}"/>
              </a:ext>
            </a:extLst>
          </p:cNvPr>
          <p:cNvSpPr/>
          <p:nvPr/>
        </p:nvSpPr>
        <p:spPr bwMode="auto">
          <a:xfrm>
            <a:off x="5760643" y="2176665"/>
            <a:ext cx="2519200" cy="1724670"/>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latin typeface="Arial" charset="0"/>
              <a:ea typeface="ヒラギノ角ゴ Pro W3" pitchFamily="1" charset="-128"/>
            </a:endParaRPr>
          </a:p>
        </p:txBody>
      </p:sp>
    </p:spTree>
    <p:extLst>
      <p:ext uri="{BB962C8B-B14F-4D97-AF65-F5344CB8AC3E}">
        <p14:creationId xmlns:p14="http://schemas.microsoft.com/office/powerpoint/2010/main" val="221779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3CC-55AC-F145-8805-BB80735094E9}"/>
              </a:ext>
            </a:extLst>
          </p:cNvPr>
          <p:cNvSpPr>
            <a:spLocks noGrp="1"/>
          </p:cNvSpPr>
          <p:nvPr>
            <p:ph type="title"/>
          </p:nvPr>
        </p:nvSpPr>
        <p:spPr>
          <a:xfrm>
            <a:off x="182880" y="163986"/>
            <a:ext cx="8229600" cy="685800"/>
          </a:xfrm>
        </p:spPr>
        <p:txBody>
          <a:bodyPr/>
          <a:lstStyle/>
          <a:p>
            <a:r>
              <a:rPr lang="en-US" sz="2800" dirty="0"/>
              <a:t>Does Your Organization Already Use a Phishing Service?</a:t>
            </a:r>
          </a:p>
        </p:txBody>
      </p:sp>
      <p:sp>
        <p:nvSpPr>
          <p:cNvPr id="3" name="Content Placeholder 2">
            <a:extLst>
              <a:ext uri="{FF2B5EF4-FFF2-40B4-BE49-F238E27FC236}">
                <a16:creationId xmlns:a16="http://schemas.microsoft.com/office/drawing/2014/main" id="{0D84DF26-722E-D041-8174-C0CC42DD10F1}"/>
              </a:ext>
            </a:extLst>
          </p:cNvPr>
          <p:cNvSpPr>
            <a:spLocks noGrp="1"/>
          </p:cNvSpPr>
          <p:nvPr>
            <p:ph idx="1"/>
          </p:nvPr>
        </p:nvSpPr>
        <p:spPr>
          <a:xfrm>
            <a:off x="457200" y="969666"/>
            <a:ext cx="4275574" cy="3507084"/>
          </a:xfrm>
        </p:spPr>
        <p:txBody>
          <a:bodyPr/>
          <a:lstStyle/>
          <a:p>
            <a:r>
              <a:rPr lang="en-US" dirty="0"/>
              <a:t>“We already use _______”</a:t>
            </a:r>
          </a:p>
          <a:p>
            <a:pPr lvl="1"/>
            <a:r>
              <a:rPr lang="en-US" dirty="0"/>
              <a:t>“IT tests our people every ___”</a:t>
            </a:r>
          </a:p>
          <a:p>
            <a:pPr lvl="1"/>
            <a:r>
              <a:rPr lang="en-US" dirty="0"/>
              <a:t>”Click through rate is ___”</a:t>
            </a:r>
          </a:p>
          <a:p>
            <a:pPr lvl="1"/>
            <a:r>
              <a:rPr lang="en-US" dirty="0"/>
              <a:t>“Failures are required to take training…”</a:t>
            </a:r>
          </a:p>
          <a:p>
            <a:pPr lvl="1"/>
            <a:r>
              <a:rPr lang="en-US" dirty="0"/>
              <a:t>“We report results to the board quarterly…”</a:t>
            </a:r>
          </a:p>
          <a:p>
            <a:r>
              <a:rPr lang="en-US" dirty="0"/>
              <a:t>These are important…</a:t>
            </a:r>
          </a:p>
          <a:p>
            <a:pPr lvl="1"/>
            <a:endParaRPr lang="en-US" dirty="0"/>
          </a:p>
        </p:txBody>
      </p:sp>
      <p:sp>
        <p:nvSpPr>
          <p:cNvPr id="5" name="Slide Number Placeholder 3">
            <a:extLst>
              <a:ext uri="{FF2B5EF4-FFF2-40B4-BE49-F238E27FC236}">
                <a16:creationId xmlns:a16="http://schemas.microsoft.com/office/drawing/2014/main" id="{1BC5B1E9-A6C6-5942-8719-F0E67BE4E239}"/>
              </a:ext>
            </a:extLst>
          </p:cNvPr>
          <p:cNvSpPr>
            <a:spLocks noGrp="1"/>
          </p:cNvSpPr>
          <p:nvPr>
            <p:ph type="sldNum" sz="quarter" idx="4"/>
          </p:nvPr>
        </p:nvSpPr>
        <p:spPr>
          <a:xfrm>
            <a:off x="8572280" y="4670591"/>
            <a:ext cx="395782" cy="342900"/>
          </a:xfrm>
        </p:spPr>
        <p:txBody>
          <a:bodyPr/>
          <a:lstStyle/>
          <a:p>
            <a:fld id="{F8E24598-D429-A34B-B4A6-5808099B37D3}" type="slidenum">
              <a:rPr lang="en-US" smtClean="0"/>
              <a:pPr/>
              <a:t>16</a:t>
            </a:fld>
            <a:endParaRPr lang="en-US" dirty="0"/>
          </a:p>
        </p:txBody>
      </p:sp>
      <p:sp>
        <p:nvSpPr>
          <p:cNvPr id="7" name="Content Placeholder 2">
            <a:extLst>
              <a:ext uri="{FF2B5EF4-FFF2-40B4-BE49-F238E27FC236}">
                <a16:creationId xmlns:a16="http://schemas.microsoft.com/office/drawing/2014/main" id="{8425E56B-218C-124B-B039-DADFA5EBF332}"/>
              </a:ext>
            </a:extLst>
          </p:cNvPr>
          <p:cNvSpPr txBox="1">
            <a:spLocks/>
          </p:cNvSpPr>
          <p:nvPr/>
        </p:nvSpPr>
        <p:spPr bwMode="auto">
          <a:xfrm>
            <a:off x="4767781" y="969666"/>
            <a:ext cx="4114139" cy="3248829"/>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457189" indent="-457189" algn="l" rtl="0" eaLnBrk="1" fontAlgn="base" hangingPunct="1">
              <a:spcBef>
                <a:spcPct val="20000"/>
              </a:spcBef>
              <a:spcAft>
                <a:spcPct val="0"/>
              </a:spcAft>
              <a:buClr>
                <a:schemeClr val="accent2"/>
              </a:buClr>
              <a:buSzPct val="120000"/>
              <a:buFont typeface="Arial" panose="020B0604020202020204" pitchFamily="34" charset="0"/>
              <a:buChar char="•"/>
              <a:defRPr sz="3200">
                <a:solidFill>
                  <a:schemeClr val="tx2"/>
                </a:solidFill>
                <a:latin typeface="Calibri" pitchFamily="34" charset="0"/>
                <a:ea typeface="+mn-ea"/>
                <a:cs typeface="Calibri" pitchFamily="34" charset="0"/>
              </a:defRPr>
            </a:lvl1pPr>
            <a:lvl2pPr marL="990575" indent="-380990" algn="l" rtl="0" eaLnBrk="1" fontAlgn="base" hangingPunct="1">
              <a:spcBef>
                <a:spcPct val="20000"/>
              </a:spcBef>
              <a:spcAft>
                <a:spcPct val="0"/>
              </a:spcAft>
              <a:buClr>
                <a:schemeClr val="accent2"/>
              </a:buClr>
              <a:buFont typeface="Courier New" panose="02070309020205020404" pitchFamily="49" charset="0"/>
              <a:buChar char="o"/>
              <a:defRPr sz="2667">
                <a:solidFill>
                  <a:schemeClr val="tx2"/>
                </a:solidFill>
                <a:latin typeface="Calibri" pitchFamily="34" charset="0"/>
                <a:ea typeface="+mn-ea"/>
                <a:cs typeface="Calibri" pitchFamily="34" charset="0"/>
              </a:defRPr>
            </a:lvl2pPr>
            <a:lvl3pPr marL="1523962" indent="-304792" algn="l" rtl="0" eaLnBrk="1" fontAlgn="base" hangingPunct="1">
              <a:spcBef>
                <a:spcPct val="20000"/>
              </a:spcBef>
              <a:spcAft>
                <a:spcPct val="0"/>
              </a:spcAft>
              <a:buClr>
                <a:schemeClr val="accent2"/>
              </a:buClr>
              <a:buSzPct val="85000"/>
              <a:buFont typeface="Wingdings" panose="05000000000000000000" pitchFamily="2" charset="2"/>
              <a:buChar char="§"/>
              <a:defRPr sz="2400">
                <a:solidFill>
                  <a:schemeClr val="tx2"/>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Font typeface="Arial" charset="0"/>
              <a:buChar char="–"/>
              <a:defRPr>
                <a:solidFill>
                  <a:schemeClr val="tx1"/>
                </a:solidFill>
                <a:latin typeface="+mn-lt"/>
                <a:ea typeface="+mn-ea"/>
              </a:defRPr>
            </a:lvl6pPr>
            <a:lvl7pPr marL="3962301" indent="-304792" algn="l" rtl="0" eaLnBrk="1" fontAlgn="base" hangingPunct="1">
              <a:spcBef>
                <a:spcPct val="20000"/>
              </a:spcBef>
              <a:spcAft>
                <a:spcPct val="0"/>
              </a:spcAft>
              <a:buFont typeface="Arial" charset="0"/>
              <a:buChar char="–"/>
              <a:defRPr>
                <a:solidFill>
                  <a:schemeClr val="tx1"/>
                </a:solidFill>
                <a:latin typeface="+mn-lt"/>
                <a:ea typeface="+mn-ea"/>
              </a:defRPr>
            </a:lvl7pPr>
            <a:lvl8pPr marL="4571886" indent="-304792" algn="l" rtl="0" eaLnBrk="1" fontAlgn="base" hangingPunct="1">
              <a:spcBef>
                <a:spcPct val="20000"/>
              </a:spcBef>
              <a:spcAft>
                <a:spcPct val="0"/>
              </a:spcAft>
              <a:buFont typeface="Arial" charset="0"/>
              <a:buChar char="–"/>
              <a:defRPr>
                <a:solidFill>
                  <a:schemeClr val="tx1"/>
                </a:solidFill>
                <a:latin typeface="+mn-lt"/>
                <a:ea typeface="+mn-ea"/>
              </a:defRPr>
            </a:lvl8pPr>
            <a:lvl9pPr marL="5181470" indent="-304792" algn="l" rtl="0" eaLnBrk="1" fontAlgn="base" hangingPunct="1">
              <a:spcBef>
                <a:spcPct val="20000"/>
              </a:spcBef>
              <a:spcAft>
                <a:spcPct val="0"/>
              </a:spcAft>
              <a:buFont typeface="Arial" charset="0"/>
              <a:buChar char="–"/>
              <a:defRPr>
                <a:solidFill>
                  <a:schemeClr val="tx1"/>
                </a:solidFill>
                <a:latin typeface="+mn-lt"/>
                <a:ea typeface="+mn-ea"/>
              </a:defRPr>
            </a:lvl9pPr>
          </a:lstStyle>
          <a:p>
            <a:r>
              <a:rPr lang="en-US" sz="2400" kern="0" dirty="0"/>
              <a:t>These services are best categorized as training and training effectiveness measurement tools.</a:t>
            </a:r>
          </a:p>
          <a:p>
            <a:r>
              <a:rPr lang="en-US" sz="2400" kern="0" dirty="0"/>
              <a:t>They are NOT penetration testing…</a:t>
            </a:r>
          </a:p>
          <a:p>
            <a:endParaRPr lang="en-US" sz="2400" kern="0" dirty="0"/>
          </a:p>
          <a:p>
            <a:r>
              <a:rPr lang="en-US" sz="2400" b="1" kern="0" dirty="0"/>
              <a:t>There is a “so what factor” that you may be missing…</a:t>
            </a:r>
          </a:p>
        </p:txBody>
      </p:sp>
    </p:spTree>
    <p:extLst>
      <p:ext uri="{BB962C8B-B14F-4D97-AF65-F5344CB8AC3E}">
        <p14:creationId xmlns:p14="http://schemas.microsoft.com/office/powerpoint/2010/main" val="156946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4320" y="1524001"/>
            <a:ext cx="5326380" cy="1504950"/>
          </a:xfrm>
        </p:spPr>
        <p:txBody>
          <a:bodyPr/>
          <a:lstStyle/>
          <a:p>
            <a:r>
              <a:rPr lang="en-US" dirty="0">
                <a:latin typeface="Georgia" panose="02040502050405020303" pitchFamily="18" charset="0"/>
              </a:rPr>
              <a:t>Attacking the Supply Chain:</a:t>
            </a:r>
          </a:p>
        </p:txBody>
      </p:sp>
      <p:sp>
        <p:nvSpPr>
          <p:cNvPr id="6" name="Subtitle 5"/>
          <p:cNvSpPr>
            <a:spLocks noGrp="1"/>
          </p:cNvSpPr>
          <p:nvPr>
            <p:ph type="subTitle" idx="1"/>
          </p:nvPr>
        </p:nvSpPr>
        <p:spPr>
          <a:xfrm>
            <a:off x="375586" y="3082291"/>
            <a:ext cx="4495499" cy="1281684"/>
          </a:xfrm>
        </p:spPr>
        <p:txBody>
          <a:bodyPr/>
          <a:lstStyle/>
          <a:p>
            <a:endParaRPr lang="en-US" sz="2000" dirty="0"/>
          </a:p>
        </p:txBody>
      </p:sp>
      <p:sp>
        <p:nvSpPr>
          <p:cNvPr id="4" name="Slide Number Placeholder 3"/>
          <p:cNvSpPr>
            <a:spLocks noGrp="1"/>
          </p:cNvSpPr>
          <p:nvPr>
            <p:ph type="sldNum" sz="quarter" idx="4"/>
          </p:nvPr>
        </p:nvSpPr>
        <p:spPr>
          <a:xfrm>
            <a:off x="8686800" y="4772025"/>
            <a:ext cx="395782" cy="342900"/>
          </a:xfrm>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1682751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03FB-29B3-DB40-B789-69EA6C726966}"/>
              </a:ext>
            </a:extLst>
          </p:cNvPr>
          <p:cNvSpPr>
            <a:spLocks noGrp="1"/>
          </p:cNvSpPr>
          <p:nvPr>
            <p:ph type="title"/>
          </p:nvPr>
        </p:nvSpPr>
        <p:spPr>
          <a:xfrm>
            <a:off x="457200" y="118872"/>
            <a:ext cx="8229600" cy="685800"/>
          </a:xfrm>
        </p:spPr>
        <p:txBody>
          <a:bodyPr/>
          <a:lstStyle/>
          <a:p>
            <a:r>
              <a:rPr lang="en-US" sz="2800" dirty="0"/>
              <a:t>Software Vendor/Supply Chain Risk Management</a:t>
            </a:r>
          </a:p>
        </p:txBody>
      </p:sp>
      <p:sp>
        <p:nvSpPr>
          <p:cNvPr id="3" name="Content Placeholder 2">
            <a:extLst>
              <a:ext uri="{FF2B5EF4-FFF2-40B4-BE49-F238E27FC236}">
                <a16:creationId xmlns:a16="http://schemas.microsoft.com/office/drawing/2014/main" id="{487559FC-6666-8A47-8A55-683F64EE2CF5}"/>
              </a:ext>
            </a:extLst>
          </p:cNvPr>
          <p:cNvSpPr>
            <a:spLocks noGrp="1"/>
          </p:cNvSpPr>
          <p:nvPr>
            <p:ph idx="1"/>
          </p:nvPr>
        </p:nvSpPr>
        <p:spPr>
          <a:xfrm>
            <a:off x="457200" y="804672"/>
            <a:ext cx="7179733" cy="3760412"/>
          </a:xfrm>
        </p:spPr>
        <p:txBody>
          <a:bodyPr/>
          <a:lstStyle/>
          <a:p>
            <a:r>
              <a:rPr lang="en-US" dirty="0"/>
              <a:t>All software products have bugs/vulnerabilities</a:t>
            </a:r>
          </a:p>
          <a:p>
            <a:pPr marL="630238" indent="-201613"/>
            <a:r>
              <a:rPr lang="en-US" dirty="0"/>
              <a:t>Key questions:</a:t>
            </a:r>
          </a:p>
          <a:p>
            <a:pPr marL="1033463" lvl="1" indent="-252413"/>
            <a:r>
              <a:rPr lang="en-US" dirty="0"/>
              <a:t>Do we have accurate system and data inventory?</a:t>
            </a:r>
          </a:p>
          <a:p>
            <a:pPr marL="1033463" lvl="1" indent="-252413"/>
            <a:r>
              <a:rPr lang="en-US" dirty="0"/>
              <a:t>What does this software application have access to?</a:t>
            </a:r>
          </a:p>
          <a:p>
            <a:pPr marL="1033463" lvl="1" indent="-252413"/>
            <a:r>
              <a:rPr lang="en-US" dirty="0"/>
              <a:t>What user account/privileges are given to it?</a:t>
            </a:r>
          </a:p>
          <a:p>
            <a:pPr marL="1033463" lvl="1" indent="-252413"/>
            <a:r>
              <a:rPr lang="en-US" dirty="0"/>
              <a:t>What do we need to do for our due diligence?</a:t>
            </a:r>
          </a:p>
          <a:p>
            <a:pPr marL="1033463" lvl="1" indent="-252413"/>
            <a:r>
              <a:rPr lang="en-US" dirty="0"/>
              <a:t>What impact does this software have on the institution…</a:t>
            </a:r>
          </a:p>
          <a:p>
            <a:pPr marL="1487488" lvl="2" indent="-252413"/>
            <a:r>
              <a:rPr lang="en-US" dirty="0"/>
              <a:t>If it is hacked/breached?</a:t>
            </a:r>
          </a:p>
          <a:p>
            <a:pPr marL="1487488" lvl="2" indent="-252413"/>
            <a:r>
              <a:rPr lang="en-US" dirty="0"/>
              <a:t>If it is down for… 2 hours?  2 days?  2 weeks? 2 months?</a:t>
            </a:r>
          </a:p>
        </p:txBody>
      </p:sp>
      <p:sp>
        <p:nvSpPr>
          <p:cNvPr id="4" name="Slide Number Placeholder 3">
            <a:extLst>
              <a:ext uri="{FF2B5EF4-FFF2-40B4-BE49-F238E27FC236}">
                <a16:creationId xmlns:a16="http://schemas.microsoft.com/office/drawing/2014/main" id="{33F7418E-FEA3-0B45-8C22-0141C70C732B}"/>
              </a:ext>
            </a:extLst>
          </p:cNvPr>
          <p:cNvSpPr>
            <a:spLocks noGrp="1"/>
          </p:cNvSpPr>
          <p:nvPr>
            <p:ph type="sldNum" sz="quarter" idx="4"/>
          </p:nvPr>
        </p:nvSpPr>
        <p:spPr/>
        <p:txBody>
          <a:bodyPr/>
          <a:lstStyle/>
          <a:p>
            <a:fld id="{F8E24598-D429-A34B-B4A6-5808099B37D3}" type="slidenum">
              <a:rPr lang="en-US" smtClean="0"/>
              <a:pPr/>
              <a:t>18</a:t>
            </a:fld>
            <a:endParaRPr lang="en-US" dirty="0"/>
          </a:p>
        </p:txBody>
      </p:sp>
      <p:sp>
        <p:nvSpPr>
          <p:cNvPr id="5" name="Content Placeholder 2">
            <a:extLst>
              <a:ext uri="{FF2B5EF4-FFF2-40B4-BE49-F238E27FC236}">
                <a16:creationId xmlns:a16="http://schemas.microsoft.com/office/drawing/2014/main" id="{5E3D771A-C49D-636E-D8CA-A8CA25241224}"/>
              </a:ext>
            </a:extLst>
          </p:cNvPr>
          <p:cNvSpPr txBox="1">
            <a:spLocks/>
          </p:cNvSpPr>
          <p:nvPr/>
        </p:nvSpPr>
        <p:spPr bwMode="auto">
          <a:xfrm>
            <a:off x="7504624" y="1630224"/>
            <a:ext cx="1577958" cy="1883052"/>
          </a:xfrm>
          <a:prstGeom prst="rect">
            <a:avLst/>
          </a:prstGeom>
          <a:noFill/>
          <a:ln w="38100">
            <a:solidFill>
              <a:srgbClr val="FF0000"/>
            </a:solidFill>
            <a:miter lim="800000"/>
            <a:headEnd/>
            <a:tailEnd/>
          </a:ln>
        </p:spPr>
        <p:txBody>
          <a:bodyPr vert="horz" wrap="square" lIns="68580" tIns="34290" rIns="68580" bIns="34290" numCol="1" anchor="t" anchorCtr="0" compatLnSpc="1">
            <a:prstTxWarp prst="textNoShape">
              <a:avLst/>
            </a:prstTxWarp>
          </a:bodyPr>
          <a:lstStyle>
            <a:lvl1pPr marL="457189" indent="-457189" algn="l" rtl="0" eaLnBrk="1" fontAlgn="base" hangingPunct="1">
              <a:spcBef>
                <a:spcPct val="20000"/>
              </a:spcBef>
              <a:spcAft>
                <a:spcPct val="0"/>
              </a:spcAft>
              <a:buClr>
                <a:schemeClr val="accent2"/>
              </a:buClr>
              <a:buSzPct val="120000"/>
              <a:buFont typeface="Arial" panose="020B0604020202020204" pitchFamily="34" charset="0"/>
              <a:buChar char="•"/>
              <a:defRPr sz="3200">
                <a:solidFill>
                  <a:schemeClr val="tx2"/>
                </a:solidFill>
                <a:latin typeface="Calibri" pitchFamily="34" charset="0"/>
                <a:ea typeface="+mn-ea"/>
                <a:cs typeface="Calibri" pitchFamily="34" charset="0"/>
              </a:defRPr>
            </a:lvl1pPr>
            <a:lvl2pPr marL="990575" indent="-380990" algn="l" rtl="0" eaLnBrk="1" fontAlgn="base" hangingPunct="1">
              <a:spcBef>
                <a:spcPct val="20000"/>
              </a:spcBef>
              <a:spcAft>
                <a:spcPct val="0"/>
              </a:spcAft>
              <a:buClr>
                <a:schemeClr val="accent2"/>
              </a:buClr>
              <a:buFont typeface="Courier New" panose="02070309020205020404" pitchFamily="49" charset="0"/>
              <a:buChar char="o"/>
              <a:defRPr sz="2667">
                <a:solidFill>
                  <a:schemeClr val="tx2"/>
                </a:solidFill>
                <a:latin typeface="Calibri" pitchFamily="34" charset="0"/>
                <a:ea typeface="+mn-ea"/>
                <a:cs typeface="Calibri" pitchFamily="34" charset="0"/>
              </a:defRPr>
            </a:lvl2pPr>
            <a:lvl3pPr marL="1523962" indent="-304792" algn="l" rtl="0" eaLnBrk="1" fontAlgn="base" hangingPunct="1">
              <a:spcBef>
                <a:spcPct val="20000"/>
              </a:spcBef>
              <a:spcAft>
                <a:spcPct val="0"/>
              </a:spcAft>
              <a:buClr>
                <a:schemeClr val="accent2"/>
              </a:buClr>
              <a:buSzPct val="85000"/>
              <a:buFont typeface="Wingdings" panose="05000000000000000000" pitchFamily="2" charset="2"/>
              <a:buChar char="§"/>
              <a:defRPr sz="2400">
                <a:solidFill>
                  <a:schemeClr val="tx2"/>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Font typeface="Arial" charset="0"/>
              <a:buChar char="–"/>
              <a:defRPr>
                <a:solidFill>
                  <a:schemeClr val="tx1"/>
                </a:solidFill>
                <a:latin typeface="+mn-lt"/>
                <a:ea typeface="+mn-ea"/>
              </a:defRPr>
            </a:lvl6pPr>
            <a:lvl7pPr marL="3962301" indent="-304792" algn="l" rtl="0" eaLnBrk="1" fontAlgn="base" hangingPunct="1">
              <a:spcBef>
                <a:spcPct val="20000"/>
              </a:spcBef>
              <a:spcAft>
                <a:spcPct val="0"/>
              </a:spcAft>
              <a:buFont typeface="Arial" charset="0"/>
              <a:buChar char="–"/>
              <a:defRPr>
                <a:solidFill>
                  <a:schemeClr val="tx1"/>
                </a:solidFill>
                <a:latin typeface="+mn-lt"/>
                <a:ea typeface="+mn-ea"/>
              </a:defRPr>
            </a:lvl7pPr>
            <a:lvl8pPr marL="4571886" indent="-304792" algn="l" rtl="0" eaLnBrk="1" fontAlgn="base" hangingPunct="1">
              <a:spcBef>
                <a:spcPct val="20000"/>
              </a:spcBef>
              <a:spcAft>
                <a:spcPct val="0"/>
              </a:spcAft>
              <a:buFont typeface="Arial" charset="0"/>
              <a:buChar char="–"/>
              <a:defRPr>
                <a:solidFill>
                  <a:schemeClr val="tx1"/>
                </a:solidFill>
                <a:latin typeface="+mn-lt"/>
                <a:ea typeface="+mn-ea"/>
              </a:defRPr>
            </a:lvl8pPr>
            <a:lvl9pPr marL="5181470" indent="-304792"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1350" kern="0" dirty="0">
                <a:solidFill>
                  <a:schemeClr val="tx1"/>
                </a:solidFill>
              </a:rPr>
              <a:t>Pick your hosted software vendor:</a:t>
            </a:r>
          </a:p>
          <a:p>
            <a:pPr marL="257175" indent="-257175">
              <a:buFont typeface="+mj-lt"/>
              <a:buAutoNum type="arabicPeriod"/>
            </a:pPr>
            <a:r>
              <a:rPr lang="en-US" sz="1350" kern="0" dirty="0" err="1">
                <a:solidFill>
                  <a:schemeClr val="tx1"/>
                </a:solidFill>
              </a:rPr>
              <a:t>MoveIT</a:t>
            </a:r>
            <a:endParaRPr lang="en-US" sz="1350" kern="0" dirty="0">
              <a:solidFill>
                <a:schemeClr val="tx1"/>
              </a:solidFill>
            </a:endParaRPr>
          </a:p>
          <a:p>
            <a:pPr marL="257175" indent="-257175">
              <a:buFont typeface="+mj-lt"/>
              <a:buAutoNum type="arabicPeriod"/>
            </a:pPr>
            <a:r>
              <a:rPr lang="en-US" sz="1350" kern="0" dirty="0">
                <a:solidFill>
                  <a:schemeClr val="tx1"/>
                </a:solidFill>
              </a:rPr>
              <a:t>Kronos</a:t>
            </a:r>
          </a:p>
          <a:p>
            <a:pPr marL="257175" indent="-257175">
              <a:buFont typeface="+mj-lt"/>
              <a:buAutoNum type="arabicPeriod"/>
            </a:pPr>
            <a:r>
              <a:rPr lang="en-US" sz="1350" kern="0" dirty="0" err="1">
                <a:solidFill>
                  <a:schemeClr val="tx1"/>
                </a:solidFill>
              </a:rPr>
              <a:t>Solarwinds</a:t>
            </a:r>
            <a:endParaRPr lang="en-US" sz="1350" kern="0" dirty="0">
              <a:solidFill>
                <a:schemeClr val="tx1"/>
              </a:solidFill>
            </a:endParaRPr>
          </a:p>
          <a:p>
            <a:pPr marL="257175" indent="-257175">
              <a:buFont typeface="+mj-lt"/>
              <a:buAutoNum type="arabicPeriod"/>
            </a:pPr>
            <a:r>
              <a:rPr lang="en-US" sz="1350" kern="0" dirty="0">
                <a:solidFill>
                  <a:schemeClr val="tx1"/>
                </a:solidFill>
              </a:rPr>
              <a:t>MS Exchange</a:t>
            </a:r>
          </a:p>
          <a:p>
            <a:pPr marL="257175" indent="-257175">
              <a:buFont typeface="+mj-lt"/>
              <a:buAutoNum type="arabicPeriod"/>
            </a:pPr>
            <a:r>
              <a:rPr lang="en-US" sz="1350" kern="0" dirty="0">
                <a:solidFill>
                  <a:schemeClr val="tx1"/>
                </a:solidFill>
              </a:rPr>
              <a:t>_________</a:t>
            </a:r>
          </a:p>
        </p:txBody>
      </p:sp>
    </p:spTree>
    <p:extLst>
      <p:ext uri="{BB962C8B-B14F-4D97-AF65-F5344CB8AC3E}">
        <p14:creationId xmlns:p14="http://schemas.microsoft.com/office/powerpoint/2010/main" val="64314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03FB-29B3-DB40-B789-69EA6C726966}"/>
              </a:ext>
            </a:extLst>
          </p:cNvPr>
          <p:cNvSpPr>
            <a:spLocks noGrp="1"/>
          </p:cNvSpPr>
          <p:nvPr>
            <p:ph type="title"/>
          </p:nvPr>
        </p:nvSpPr>
        <p:spPr>
          <a:xfrm>
            <a:off x="217763" y="80157"/>
            <a:ext cx="8229600" cy="685800"/>
          </a:xfrm>
        </p:spPr>
        <p:txBody>
          <a:bodyPr/>
          <a:lstStyle/>
          <a:p>
            <a:r>
              <a:rPr lang="en-US" sz="2800" dirty="0"/>
              <a:t>Software Vendor/Supply Chain Risk Management</a:t>
            </a:r>
          </a:p>
        </p:txBody>
      </p:sp>
      <p:sp>
        <p:nvSpPr>
          <p:cNvPr id="3" name="Content Placeholder 2">
            <a:extLst>
              <a:ext uri="{FF2B5EF4-FFF2-40B4-BE49-F238E27FC236}">
                <a16:creationId xmlns:a16="http://schemas.microsoft.com/office/drawing/2014/main" id="{487559FC-6666-8A47-8A55-683F64EE2CF5}"/>
              </a:ext>
            </a:extLst>
          </p:cNvPr>
          <p:cNvSpPr>
            <a:spLocks noGrp="1"/>
          </p:cNvSpPr>
          <p:nvPr>
            <p:ph idx="1"/>
          </p:nvPr>
        </p:nvSpPr>
        <p:spPr>
          <a:xfrm>
            <a:off x="173824" y="765957"/>
            <a:ext cx="5072743" cy="3760412"/>
          </a:xfrm>
        </p:spPr>
        <p:txBody>
          <a:bodyPr/>
          <a:lstStyle/>
          <a:p>
            <a:pPr marL="0" indent="0">
              <a:buNone/>
            </a:pPr>
            <a:r>
              <a:rPr lang="en-US" b="1" dirty="0"/>
              <a:t>Imbedded Software:  </a:t>
            </a:r>
          </a:p>
          <a:p>
            <a:pPr marL="347663" lvl="1" indent="-254000"/>
            <a:r>
              <a:rPr lang="en-US" dirty="0"/>
              <a:t>Common software components with exploitable vulnerabilities.</a:t>
            </a:r>
          </a:p>
          <a:p>
            <a:pPr marL="347663" lvl="1" indent="-254000"/>
            <a:r>
              <a:rPr lang="en-US" dirty="0"/>
              <a:t>Recent examples include</a:t>
            </a:r>
          </a:p>
          <a:p>
            <a:pPr marL="630238" lvl="1" indent="-254000"/>
            <a:r>
              <a:rPr lang="en-US" dirty="0"/>
              <a:t>“</a:t>
            </a:r>
            <a:r>
              <a:rPr lang="en-US" b="1" dirty="0"/>
              <a:t>Log4j</a:t>
            </a:r>
            <a:r>
              <a:rPr lang="en-US" dirty="0"/>
              <a:t>” Java vulnerabilities…</a:t>
            </a:r>
          </a:p>
          <a:p>
            <a:pPr marL="630238" lvl="1" indent="-254000"/>
            <a:r>
              <a:rPr lang="en-US" b="1" dirty="0"/>
              <a:t>Pkexec</a:t>
            </a:r>
            <a:r>
              <a:rPr lang="en-US" dirty="0"/>
              <a:t> - CVE-2021-4034 (</a:t>
            </a:r>
            <a:r>
              <a:rPr lang="en-US" dirty="0" err="1"/>
              <a:t>PwnKit</a:t>
            </a:r>
            <a:r>
              <a:rPr lang="en-US" dirty="0"/>
              <a:t>)</a:t>
            </a:r>
          </a:p>
          <a:p>
            <a:pPr marL="630238" lvl="1" indent="-254000"/>
            <a:r>
              <a:rPr lang="en-US" b="1" dirty="0"/>
              <a:t>Python </a:t>
            </a:r>
            <a:r>
              <a:rPr lang="en-US" dirty="0"/>
              <a:t>– CVE-2007-4559</a:t>
            </a:r>
          </a:p>
          <a:p>
            <a:pPr lvl="1"/>
            <a:r>
              <a:rPr lang="en-US" sz="1200" dirty="0">
                <a:solidFill>
                  <a:srgbClr val="3B4653"/>
                </a:solidFill>
                <a:latin typeface="Exo"/>
              </a:rPr>
              <a:t>September 2022</a:t>
            </a:r>
          </a:p>
          <a:p>
            <a:pPr lvl="1"/>
            <a:r>
              <a:rPr lang="en-US" sz="1200" dirty="0">
                <a:solidFill>
                  <a:srgbClr val="3B4653"/>
                </a:solidFill>
                <a:latin typeface="Exo"/>
              </a:rPr>
              <a:t>15-Year-Old Python Flaw Slithers into software worldwide</a:t>
            </a:r>
          </a:p>
          <a:p>
            <a:pPr lvl="1"/>
            <a:r>
              <a:rPr lang="en-US" sz="1200" b="0" i="0" dirty="0">
                <a:solidFill>
                  <a:srgbClr val="3B4653"/>
                </a:solidFill>
                <a:effectLst/>
                <a:latin typeface="Exo"/>
              </a:rPr>
              <a:t>An unpatched flaw in more than 350,000 unique open source repositories leaves software applications vulnerable to exploit. </a:t>
            </a:r>
          </a:p>
          <a:p>
            <a:pPr marL="376238" lvl="1" indent="0">
              <a:buNone/>
            </a:pPr>
            <a:endParaRPr lang="en-US" dirty="0"/>
          </a:p>
        </p:txBody>
      </p:sp>
      <p:sp>
        <p:nvSpPr>
          <p:cNvPr id="4" name="Slide Number Placeholder 3">
            <a:extLst>
              <a:ext uri="{FF2B5EF4-FFF2-40B4-BE49-F238E27FC236}">
                <a16:creationId xmlns:a16="http://schemas.microsoft.com/office/drawing/2014/main" id="{33F7418E-FEA3-0B45-8C22-0141C70C732B}"/>
              </a:ext>
            </a:extLst>
          </p:cNvPr>
          <p:cNvSpPr>
            <a:spLocks noGrp="1"/>
          </p:cNvSpPr>
          <p:nvPr>
            <p:ph type="sldNum" sz="quarter" idx="4"/>
          </p:nvPr>
        </p:nvSpPr>
        <p:spPr/>
        <p:txBody>
          <a:bodyPr/>
          <a:lstStyle/>
          <a:p>
            <a:fld id="{F8E24598-D429-A34B-B4A6-5808099B37D3}" type="slidenum">
              <a:rPr lang="en-US" smtClean="0"/>
              <a:pPr/>
              <a:t>19</a:t>
            </a:fld>
            <a:endParaRPr lang="en-US" dirty="0"/>
          </a:p>
        </p:txBody>
      </p:sp>
      <p:pic>
        <p:nvPicPr>
          <p:cNvPr id="6" name="Picture 5" descr="A picture containing text&#10;&#10;Description automatically generated">
            <a:extLst>
              <a:ext uri="{FF2B5EF4-FFF2-40B4-BE49-F238E27FC236}">
                <a16:creationId xmlns:a16="http://schemas.microsoft.com/office/drawing/2014/main" id="{EEA09418-73DD-BE40-B6CE-3FACE99E01F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835" r="-1006"/>
          <a:stretch/>
        </p:blipFill>
        <p:spPr>
          <a:xfrm>
            <a:off x="6016486" y="2571750"/>
            <a:ext cx="2270712" cy="1764039"/>
          </a:xfrm>
          <a:prstGeom prst="rect">
            <a:avLst/>
          </a:prstGeom>
        </p:spPr>
      </p:pic>
      <p:cxnSp>
        <p:nvCxnSpPr>
          <p:cNvPr id="7" name="Straight Connector 6">
            <a:extLst>
              <a:ext uri="{FF2B5EF4-FFF2-40B4-BE49-F238E27FC236}">
                <a16:creationId xmlns:a16="http://schemas.microsoft.com/office/drawing/2014/main" id="{589CF5E9-6161-B808-8594-79E104F61198}"/>
              </a:ext>
            </a:extLst>
          </p:cNvPr>
          <p:cNvCxnSpPr>
            <a:cxnSpLocks/>
          </p:cNvCxnSpPr>
          <p:nvPr/>
        </p:nvCxnSpPr>
        <p:spPr bwMode="auto">
          <a:xfrm flipV="1">
            <a:off x="3895344" y="1629005"/>
            <a:ext cx="1572768" cy="730147"/>
          </a:xfrm>
          <a:prstGeom prst="line">
            <a:avLst/>
          </a:prstGeom>
          <a:solidFill>
            <a:schemeClr val="accent1"/>
          </a:solidFill>
          <a:ln w="50800" cap="flat" cmpd="sng" algn="ctr">
            <a:solidFill>
              <a:srgbClr val="FF0000"/>
            </a:solidFill>
            <a:prstDash val="solid"/>
            <a:round/>
            <a:headEnd type="none" w="med" len="med"/>
            <a:tailEnd type="triangle" w="med" len="med"/>
          </a:ln>
          <a:effectLst/>
        </p:spPr>
      </p:cxnSp>
      <p:sp>
        <p:nvSpPr>
          <p:cNvPr id="5" name="TextBox 4">
            <a:extLst>
              <a:ext uri="{FF2B5EF4-FFF2-40B4-BE49-F238E27FC236}">
                <a16:creationId xmlns:a16="http://schemas.microsoft.com/office/drawing/2014/main" id="{FB98D28C-6F4E-7C79-2694-142639AA33D1}"/>
              </a:ext>
            </a:extLst>
          </p:cNvPr>
          <p:cNvSpPr txBox="1"/>
          <p:nvPr/>
        </p:nvSpPr>
        <p:spPr>
          <a:xfrm>
            <a:off x="5579891" y="1305840"/>
            <a:ext cx="3304800" cy="646331"/>
          </a:xfrm>
          <a:prstGeom prst="rect">
            <a:avLst/>
          </a:prstGeom>
          <a:noFill/>
          <a:ln>
            <a:solidFill>
              <a:schemeClr val="accent1"/>
            </a:solidFill>
          </a:ln>
        </p:spPr>
        <p:txBody>
          <a:bodyPr wrap="square" rtlCol="0">
            <a:spAutoFit/>
          </a:bodyPr>
          <a:lstStyle/>
          <a:p>
            <a:r>
              <a:rPr lang="en-US" dirty="0"/>
              <a:t>Google: </a:t>
            </a:r>
          </a:p>
          <a:p>
            <a:r>
              <a:rPr lang="en-US" dirty="0"/>
              <a:t>Log4j vulnerabilities</a:t>
            </a:r>
          </a:p>
        </p:txBody>
      </p:sp>
      <p:cxnSp>
        <p:nvCxnSpPr>
          <p:cNvPr id="11" name="Straight Connector 10">
            <a:extLst>
              <a:ext uri="{FF2B5EF4-FFF2-40B4-BE49-F238E27FC236}">
                <a16:creationId xmlns:a16="http://schemas.microsoft.com/office/drawing/2014/main" id="{CCB288F7-7FEC-EDAD-B659-0E31F662C3EA}"/>
              </a:ext>
            </a:extLst>
          </p:cNvPr>
          <p:cNvCxnSpPr>
            <a:cxnSpLocks/>
          </p:cNvCxnSpPr>
          <p:nvPr/>
        </p:nvCxnSpPr>
        <p:spPr bwMode="auto">
          <a:xfrm>
            <a:off x="4426456" y="2815219"/>
            <a:ext cx="1498856" cy="540629"/>
          </a:xfrm>
          <a:prstGeom prst="line">
            <a:avLst/>
          </a:prstGeom>
          <a:solidFill>
            <a:schemeClr val="accent1"/>
          </a:solidFill>
          <a:ln w="5080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236283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AEDE7-E8E3-4BA9-A9BF-FB01707516C6}"/>
              </a:ext>
            </a:extLst>
          </p:cNvPr>
          <p:cNvSpPr>
            <a:spLocks noGrp="1"/>
          </p:cNvSpPr>
          <p:nvPr>
            <p:ph type="sldNum" sz="quarter" idx="4294967295"/>
          </p:nvPr>
        </p:nvSpPr>
        <p:spPr>
          <a:xfrm>
            <a:off x="8748713" y="4772025"/>
            <a:ext cx="395287"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a:pPr/>
              <a:t>2</a:t>
            </a:fld>
            <a:endParaRPr lang="en-US" dirty="0"/>
          </a:p>
        </p:txBody>
      </p:sp>
    </p:spTree>
    <p:custDataLst>
      <p:custData r:id="rId1"/>
      <p:custData r:id="rId2"/>
    </p:custDataLst>
    <p:extLst>
      <p:ext uri="{BB962C8B-B14F-4D97-AF65-F5344CB8AC3E}">
        <p14:creationId xmlns:p14="http://schemas.microsoft.com/office/powerpoint/2010/main" val="86615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4E8B-5A8B-DA25-D9BE-2E18D7033222}"/>
              </a:ext>
            </a:extLst>
          </p:cNvPr>
          <p:cNvSpPr>
            <a:spLocks noGrp="1"/>
          </p:cNvSpPr>
          <p:nvPr>
            <p:ph type="title"/>
          </p:nvPr>
        </p:nvSpPr>
        <p:spPr>
          <a:xfrm>
            <a:off x="457200" y="144838"/>
            <a:ext cx="8229600" cy="685800"/>
          </a:xfrm>
        </p:spPr>
        <p:txBody>
          <a:bodyPr/>
          <a:lstStyle/>
          <a:p>
            <a:r>
              <a:rPr lang="en-US" sz="2800" dirty="0"/>
              <a:t>Java Software and Log4j</a:t>
            </a:r>
          </a:p>
        </p:txBody>
      </p:sp>
      <p:sp>
        <p:nvSpPr>
          <p:cNvPr id="4" name="Slide Number Placeholder 3">
            <a:extLst>
              <a:ext uri="{FF2B5EF4-FFF2-40B4-BE49-F238E27FC236}">
                <a16:creationId xmlns:a16="http://schemas.microsoft.com/office/drawing/2014/main" id="{33F7418E-FEA3-0B45-8C22-0141C70C732B}"/>
              </a:ext>
            </a:extLst>
          </p:cNvPr>
          <p:cNvSpPr>
            <a:spLocks noGrp="1"/>
          </p:cNvSpPr>
          <p:nvPr>
            <p:ph type="sldNum" sz="quarter" idx="4"/>
          </p:nvPr>
        </p:nvSpPr>
        <p:spPr>
          <a:xfrm>
            <a:off x="8572280" y="4670591"/>
            <a:ext cx="395782" cy="342900"/>
          </a:xfrm>
        </p:spPr>
        <p:txBody>
          <a:bodyPr/>
          <a:lstStyle/>
          <a:p>
            <a:fld id="{F8E24598-D429-A34B-B4A6-5808099B37D3}" type="slidenum">
              <a:rPr lang="en-US" smtClean="0"/>
              <a:pPr/>
              <a:t>20</a:t>
            </a:fld>
            <a:endParaRPr lang="en-US" dirty="0"/>
          </a:p>
        </p:txBody>
      </p:sp>
      <p:grpSp>
        <p:nvGrpSpPr>
          <p:cNvPr id="6" name="Group 5">
            <a:extLst>
              <a:ext uri="{FF2B5EF4-FFF2-40B4-BE49-F238E27FC236}">
                <a16:creationId xmlns:a16="http://schemas.microsoft.com/office/drawing/2014/main" id="{4E033459-4BC3-9038-4338-1E584BB0C497}"/>
              </a:ext>
            </a:extLst>
          </p:cNvPr>
          <p:cNvGrpSpPr/>
          <p:nvPr/>
        </p:nvGrpSpPr>
        <p:grpSpPr>
          <a:xfrm>
            <a:off x="975947" y="830263"/>
            <a:ext cx="8041287" cy="3672079"/>
            <a:chOff x="359266" y="107102"/>
            <a:chExt cx="9299027" cy="4665996"/>
          </a:xfrm>
        </p:grpSpPr>
        <p:grpSp>
          <p:nvGrpSpPr>
            <p:cNvPr id="62" name="Group 61">
              <a:extLst>
                <a:ext uri="{FF2B5EF4-FFF2-40B4-BE49-F238E27FC236}">
                  <a16:creationId xmlns:a16="http://schemas.microsoft.com/office/drawing/2014/main" id="{172B61FD-519C-9BB7-313F-7F6F6B1A6743}"/>
                </a:ext>
              </a:extLst>
            </p:cNvPr>
            <p:cNvGrpSpPr/>
            <p:nvPr/>
          </p:nvGrpSpPr>
          <p:grpSpPr>
            <a:xfrm>
              <a:off x="359266" y="107102"/>
              <a:ext cx="9299027" cy="4665996"/>
              <a:chOff x="358695" y="106029"/>
              <a:chExt cx="9299027" cy="4665996"/>
            </a:xfrm>
          </p:grpSpPr>
          <p:pic>
            <p:nvPicPr>
              <p:cNvPr id="10" name="Picture 4">
                <a:extLst>
                  <a:ext uri="{FF2B5EF4-FFF2-40B4-BE49-F238E27FC236}">
                    <a16:creationId xmlns:a16="http://schemas.microsoft.com/office/drawing/2014/main" id="{B262D5C4-9CF4-CA90-625C-1D3683C4E4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71661" y="106029"/>
                <a:ext cx="6610350" cy="466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a:extLst>
                  <a:ext uri="{FF2B5EF4-FFF2-40B4-BE49-F238E27FC236}">
                    <a16:creationId xmlns:a16="http://schemas.microsoft.com/office/drawing/2014/main" id="{87308BA3-6D20-2D2E-1483-78FD8AF42466}"/>
                  </a:ext>
                </a:extLst>
              </p:cNvPr>
              <p:cNvGrpSpPr/>
              <p:nvPr/>
            </p:nvGrpSpPr>
            <p:grpSpPr>
              <a:xfrm>
                <a:off x="6289704" y="559610"/>
                <a:ext cx="2674771" cy="2358721"/>
                <a:chOff x="6289704" y="559610"/>
                <a:chExt cx="2674771" cy="2358721"/>
              </a:xfrm>
            </p:grpSpPr>
            <p:cxnSp>
              <p:nvCxnSpPr>
                <p:cNvPr id="9" name="Straight Connector 8">
                  <a:extLst>
                    <a:ext uri="{FF2B5EF4-FFF2-40B4-BE49-F238E27FC236}">
                      <a16:creationId xmlns:a16="http://schemas.microsoft.com/office/drawing/2014/main" id="{73793747-CD4D-E2DF-1847-FDC05AECCEBD}"/>
                    </a:ext>
                  </a:extLst>
                </p:cNvPr>
                <p:cNvCxnSpPr>
                  <a:cxnSpLocks/>
                </p:cNvCxnSpPr>
                <p:nvPr/>
              </p:nvCxnSpPr>
              <p:spPr bwMode="auto">
                <a:xfrm flipH="1">
                  <a:off x="6289704" y="941145"/>
                  <a:ext cx="1703698" cy="572822"/>
                </a:xfrm>
                <a:prstGeom prst="line">
                  <a:avLst/>
                </a:prstGeom>
                <a:solidFill>
                  <a:schemeClr val="accent1"/>
                </a:solidFill>
                <a:ln w="50800" cap="flat" cmpd="sng" algn="ctr">
                  <a:solidFill>
                    <a:schemeClr val="accent3"/>
                  </a:solidFill>
                  <a:prstDash val="solid"/>
                  <a:round/>
                  <a:headEnd type="none" w="med" len="med"/>
                  <a:tailEnd type="triangle" w="med" len="med"/>
                </a:ln>
                <a:effectLst/>
              </p:spPr>
            </p:cxnSp>
            <p:sp>
              <p:nvSpPr>
                <p:cNvPr id="12" name="TextBox 11">
                  <a:extLst>
                    <a:ext uri="{FF2B5EF4-FFF2-40B4-BE49-F238E27FC236}">
                      <a16:creationId xmlns:a16="http://schemas.microsoft.com/office/drawing/2014/main" id="{39D43B26-3F37-BDB1-F4C9-18A33EBACD22}"/>
                    </a:ext>
                  </a:extLst>
                </p:cNvPr>
                <p:cNvSpPr txBox="1"/>
                <p:nvPr/>
              </p:nvSpPr>
              <p:spPr>
                <a:xfrm>
                  <a:off x="8047667" y="559610"/>
                  <a:ext cx="916808" cy="547515"/>
                </a:xfrm>
                <a:prstGeom prst="rect">
                  <a:avLst/>
                </a:prstGeom>
                <a:solidFill>
                  <a:schemeClr val="bg1"/>
                </a:solidFill>
                <a:ln>
                  <a:solidFill>
                    <a:schemeClr val="accent3"/>
                  </a:solidFill>
                </a:ln>
              </p:spPr>
              <p:txBody>
                <a:bodyPr wrap="square" rtlCol="0">
                  <a:spAutoFit/>
                </a:bodyPr>
                <a:lstStyle/>
                <a:p>
                  <a:pPr algn="ctr">
                    <a:spcAft>
                      <a:spcPts val="1200"/>
                    </a:spcAft>
                  </a:pPr>
                  <a:r>
                    <a:rPr lang="en-US" sz="1100" b="1" dirty="0">
                      <a:solidFill>
                        <a:schemeClr val="accent4"/>
                      </a:solidFill>
                    </a:rPr>
                    <a:t>Java in Firewall(s)</a:t>
                  </a:r>
                </a:p>
              </p:txBody>
            </p:sp>
            <p:cxnSp>
              <p:nvCxnSpPr>
                <p:cNvPr id="17" name="Straight Connector 16">
                  <a:extLst>
                    <a:ext uri="{FF2B5EF4-FFF2-40B4-BE49-F238E27FC236}">
                      <a16:creationId xmlns:a16="http://schemas.microsoft.com/office/drawing/2014/main" id="{F83D20F2-A8B7-1E8A-A8EA-4EF80084774D}"/>
                    </a:ext>
                  </a:extLst>
                </p:cNvPr>
                <p:cNvCxnSpPr>
                  <a:cxnSpLocks/>
                </p:cNvCxnSpPr>
                <p:nvPr/>
              </p:nvCxnSpPr>
              <p:spPr bwMode="auto">
                <a:xfrm flipH="1">
                  <a:off x="7779231" y="1130395"/>
                  <a:ext cx="536870" cy="241638"/>
                </a:xfrm>
                <a:prstGeom prst="line">
                  <a:avLst/>
                </a:prstGeom>
                <a:solidFill>
                  <a:schemeClr val="accent1"/>
                </a:solidFill>
                <a:ln w="50800" cap="flat" cmpd="sng" algn="ctr">
                  <a:solidFill>
                    <a:schemeClr val="accent3"/>
                  </a:solidFill>
                  <a:prstDash val="solid"/>
                  <a:round/>
                  <a:headEnd type="none" w="med" len="med"/>
                  <a:tailEnd type="triangle" w="med" len="med"/>
                </a:ln>
                <a:effectLst/>
              </p:spPr>
            </p:cxnSp>
            <p:cxnSp>
              <p:nvCxnSpPr>
                <p:cNvPr id="22" name="Straight Connector 21">
                  <a:extLst>
                    <a:ext uri="{FF2B5EF4-FFF2-40B4-BE49-F238E27FC236}">
                      <a16:creationId xmlns:a16="http://schemas.microsoft.com/office/drawing/2014/main" id="{20B709B4-DF09-8504-DFDF-C0379A2A6ECD}"/>
                    </a:ext>
                  </a:extLst>
                </p:cNvPr>
                <p:cNvCxnSpPr>
                  <a:cxnSpLocks/>
                </p:cNvCxnSpPr>
                <p:nvPr/>
              </p:nvCxnSpPr>
              <p:spPr bwMode="auto">
                <a:xfrm flipH="1">
                  <a:off x="7918688" y="1156589"/>
                  <a:ext cx="823576" cy="1761742"/>
                </a:xfrm>
                <a:prstGeom prst="line">
                  <a:avLst/>
                </a:prstGeom>
                <a:solidFill>
                  <a:schemeClr val="accent1"/>
                </a:solidFill>
                <a:ln w="50800" cap="flat" cmpd="sng" algn="ctr">
                  <a:solidFill>
                    <a:schemeClr val="accent3"/>
                  </a:solidFill>
                  <a:prstDash val="solid"/>
                  <a:round/>
                  <a:headEnd type="none" w="med" len="med"/>
                  <a:tailEnd type="triangle" w="med" len="med"/>
                </a:ln>
                <a:effectLst/>
              </p:spPr>
            </p:cxnSp>
          </p:grpSp>
          <p:grpSp>
            <p:nvGrpSpPr>
              <p:cNvPr id="61" name="Group 60">
                <a:extLst>
                  <a:ext uri="{FF2B5EF4-FFF2-40B4-BE49-F238E27FC236}">
                    <a16:creationId xmlns:a16="http://schemas.microsoft.com/office/drawing/2014/main" id="{3FA4ECDC-3FB6-AA54-F5AC-A9A802B10608}"/>
                  </a:ext>
                </a:extLst>
              </p:cNvPr>
              <p:cNvGrpSpPr/>
              <p:nvPr/>
            </p:nvGrpSpPr>
            <p:grpSpPr>
              <a:xfrm>
                <a:off x="5468886" y="2421907"/>
                <a:ext cx="4188836" cy="1423269"/>
                <a:chOff x="5468886" y="2421907"/>
                <a:chExt cx="4188836" cy="1423269"/>
              </a:xfrm>
            </p:grpSpPr>
            <p:sp>
              <p:nvSpPr>
                <p:cNvPr id="27" name="TextBox 26">
                  <a:extLst>
                    <a:ext uri="{FF2B5EF4-FFF2-40B4-BE49-F238E27FC236}">
                      <a16:creationId xmlns:a16="http://schemas.microsoft.com/office/drawing/2014/main" id="{1B63CCAB-D8AB-1B62-8F15-9695A8EB8262}"/>
                    </a:ext>
                  </a:extLst>
                </p:cNvPr>
                <p:cNvSpPr txBox="1"/>
                <p:nvPr/>
              </p:nvSpPr>
              <p:spPr>
                <a:xfrm>
                  <a:off x="8807589" y="2421907"/>
                  <a:ext cx="850133" cy="762608"/>
                </a:xfrm>
                <a:prstGeom prst="rect">
                  <a:avLst/>
                </a:prstGeom>
                <a:solidFill>
                  <a:schemeClr val="bg1"/>
                </a:solidFill>
                <a:ln>
                  <a:solidFill>
                    <a:schemeClr val="accent4"/>
                  </a:solidFill>
                </a:ln>
              </p:spPr>
              <p:txBody>
                <a:bodyPr wrap="square" rtlCol="0">
                  <a:spAutoFit/>
                </a:bodyPr>
                <a:lstStyle/>
                <a:p>
                  <a:pPr algn="ctr"/>
                  <a:r>
                    <a:rPr lang="en-US" sz="1100" b="1" dirty="0">
                      <a:solidFill>
                        <a:schemeClr val="accent4"/>
                      </a:solidFill>
                    </a:rPr>
                    <a:t>Java in web server</a:t>
                  </a:r>
                </a:p>
              </p:txBody>
            </p:sp>
            <p:cxnSp>
              <p:nvCxnSpPr>
                <p:cNvPr id="31" name="Straight Connector 30">
                  <a:extLst>
                    <a:ext uri="{FF2B5EF4-FFF2-40B4-BE49-F238E27FC236}">
                      <a16:creationId xmlns:a16="http://schemas.microsoft.com/office/drawing/2014/main" id="{3F149B9C-7FBE-2888-0233-523C4AB68672}"/>
                    </a:ext>
                  </a:extLst>
                </p:cNvPr>
                <p:cNvCxnSpPr>
                  <a:cxnSpLocks/>
                </p:cNvCxnSpPr>
                <p:nvPr/>
              </p:nvCxnSpPr>
              <p:spPr bwMode="auto">
                <a:xfrm flipH="1" flipV="1">
                  <a:off x="6567327" y="2732561"/>
                  <a:ext cx="2240263" cy="391238"/>
                </a:xfrm>
                <a:prstGeom prst="line">
                  <a:avLst/>
                </a:prstGeom>
                <a:solidFill>
                  <a:schemeClr val="accent1"/>
                </a:solidFill>
                <a:ln w="50800" cap="flat" cmpd="sng" algn="ctr">
                  <a:solidFill>
                    <a:schemeClr val="accent4"/>
                  </a:solidFill>
                  <a:prstDash val="solid"/>
                  <a:round/>
                  <a:headEnd type="none" w="med" len="med"/>
                  <a:tailEnd type="triangle" w="med" len="med"/>
                </a:ln>
                <a:effectLst/>
              </p:spPr>
            </p:cxnSp>
            <p:cxnSp>
              <p:nvCxnSpPr>
                <p:cNvPr id="32" name="Straight Connector 31">
                  <a:extLst>
                    <a:ext uri="{FF2B5EF4-FFF2-40B4-BE49-F238E27FC236}">
                      <a16:creationId xmlns:a16="http://schemas.microsoft.com/office/drawing/2014/main" id="{236BB500-7388-C5BA-210C-B5870FF7E2DE}"/>
                    </a:ext>
                  </a:extLst>
                </p:cNvPr>
                <p:cNvCxnSpPr>
                  <a:cxnSpLocks/>
                </p:cNvCxnSpPr>
                <p:nvPr/>
              </p:nvCxnSpPr>
              <p:spPr bwMode="auto">
                <a:xfrm flipH="1">
                  <a:off x="5468886" y="3139404"/>
                  <a:ext cx="3338703" cy="705772"/>
                </a:xfrm>
                <a:prstGeom prst="line">
                  <a:avLst/>
                </a:prstGeom>
                <a:solidFill>
                  <a:schemeClr val="accent1"/>
                </a:solidFill>
                <a:ln w="50800" cap="flat" cmpd="sng" algn="ctr">
                  <a:solidFill>
                    <a:schemeClr val="accent4"/>
                  </a:solidFill>
                  <a:prstDash val="solid"/>
                  <a:round/>
                  <a:headEnd type="none" w="med" len="med"/>
                  <a:tailEnd type="triangle" w="med" len="med"/>
                </a:ln>
                <a:effectLst/>
              </p:spPr>
            </p:cxnSp>
            <p:cxnSp>
              <p:nvCxnSpPr>
                <p:cNvPr id="35" name="Straight Connector 34">
                  <a:extLst>
                    <a:ext uri="{FF2B5EF4-FFF2-40B4-BE49-F238E27FC236}">
                      <a16:creationId xmlns:a16="http://schemas.microsoft.com/office/drawing/2014/main" id="{79456408-F750-F77E-545F-CE27F7FFE8A6}"/>
                    </a:ext>
                  </a:extLst>
                </p:cNvPr>
                <p:cNvCxnSpPr>
                  <a:cxnSpLocks/>
                </p:cNvCxnSpPr>
                <p:nvPr/>
              </p:nvCxnSpPr>
              <p:spPr bwMode="auto">
                <a:xfrm flipH="1">
                  <a:off x="8002645" y="3127865"/>
                  <a:ext cx="828463" cy="717311"/>
                </a:xfrm>
                <a:prstGeom prst="line">
                  <a:avLst/>
                </a:prstGeom>
                <a:solidFill>
                  <a:schemeClr val="accent1"/>
                </a:solidFill>
                <a:ln w="50800" cap="flat" cmpd="sng" algn="ctr">
                  <a:solidFill>
                    <a:schemeClr val="accent4"/>
                  </a:solidFill>
                  <a:prstDash val="solid"/>
                  <a:round/>
                  <a:headEnd type="none" w="med" len="med"/>
                  <a:tailEnd type="triangle" w="med" len="med"/>
                </a:ln>
                <a:effectLst/>
              </p:spPr>
            </p:cxnSp>
          </p:grpSp>
          <p:grpSp>
            <p:nvGrpSpPr>
              <p:cNvPr id="59" name="Group 58">
                <a:extLst>
                  <a:ext uri="{FF2B5EF4-FFF2-40B4-BE49-F238E27FC236}">
                    <a16:creationId xmlns:a16="http://schemas.microsoft.com/office/drawing/2014/main" id="{FD8E55A3-6917-B113-A0BD-F0AE84E17D2F}"/>
                  </a:ext>
                </a:extLst>
              </p:cNvPr>
              <p:cNvGrpSpPr/>
              <p:nvPr/>
            </p:nvGrpSpPr>
            <p:grpSpPr>
              <a:xfrm>
                <a:off x="358695" y="849527"/>
                <a:ext cx="4293816" cy="2698466"/>
                <a:chOff x="358695" y="849527"/>
                <a:chExt cx="4293816" cy="2698466"/>
              </a:xfrm>
            </p:grpSpPr>
            <p:sp>
              <p:nvSpPr>
                <p:cNvPr id="38" name="TextBox 37">
                  <a:extLst>
                    <a:ext uri="{FF2B5EF4-FFF2-40B4-BE49-F238E27FC236}">
                      <a16:creationId xmlns:a16="http://schemas.microsoft.com/office/drawing/2014/main" id="{47AF92D9-0EE7-C422-628A-309A189AC69D}"/>
                    </a:ext>
                  </a:extLst>
                </p:cNvPr>
                <p:cNvSpPr txBox="1"/>
                <p:nvPr/>
              </p:nvSpPr>
              <p:spPr>
                <a:xfrm>
                  <a:off x="358695" y="849527"/>
                  <a:ext cx="1216175" cy="2698466"/>
                </a:xfrm>
                <a:prstGeom prst="rect">
                  <a:avLst/>
                </a:prstGeom>
                <a:solidFill>
                  <a:schemeClr val="bg1"/>
                </a:solidFill>
                <a:ln>
                  <a:solidFill>
                    <a:schemeClr val="accent5"/>
                  </a:solidFill>
                </a:ln>
              </p:spPr>
              <p:txBody>
                <a:bodyPr wrap="square" rtlCol="0">
                  <a:spAutoFit/>
                </a:bodyPr>
                <a:lstStyle/>
                <a:p>
                  <a:pPr algn="ctr"/>
                  <a:r>
                    <a:rPr lang="en-US" sz="1100" b="1" dirty="0">
                      <a:solidFill>
                        <a:schemeClr val="accent4"/>
                      </a:solidFill>
                    </a:rPr>
                    <a:t>Java in </a:t>
                  </a:r>
                </a:p>
                <a:p>
                  <a:pPr algn="ctr"/>
                  <a:r>
                    <a:rPr lang="en-US" sz="1100" b="1" dirty="0">
                      <a:solidFill>
                        <a:schemeClr val="accent4"/>
                      </a:solidFill>
                    </a:rPr>
                    <a:t>Multifunction device</a:t>
                  </a:r>
                </a:p>
                <a:p>
                  <a:pPr algn="ctr"/>
                  <a:endParaRPr lang="en-US" sz="1100" b="1" dirty="0">
                    <a:solidFill>
                      <a:schemeClr val="accent4"/>
                    </a:solidFill>
                  </a:endParaRPr>
                </a:p>
                <a:p>
                  <a:pPr algn="ctr"/>
                  <a:r>
                    <a:rPr lang="en-US" sz="1100" b="1" dirty="0">
                      <a:solidFill>
                        <a:schemeClr val="accent4"/>
                      </a:solidFill>
                    </a:rPr>
                    <a:t>Java in </a:t>
                  </a:r>
                </a:p>
                <a:p>
                  <a:pPr algn="ctr"/>
                  <a:r>
                    <a:rPr lang="en-US" sz="1100" b="1" dirty="0">
                      <a:solidFill>
                        <a:schemeClr val="accent4"/>
                      </a:solidFill>
                    </a:rPr>
                    <a:t>Printer</a:t>
                  </a:r>
                </a:p>
                <a:p>
                  <a:pPr algn="ctr"/>
                  <a:endParaRPr lang="en-US" sz="1100" b="1" dirty="0">
                    <a:solidFill>
                      <a:schemeClr val="accent4"/>
                    </a:solidFill>
                  </a:endParaRPr>
                </a:p>
                <a:p>
                  <a:pPr algn="ctr"/>
                  <a:r>
                    <a:rPr lang="en-US" sz="1100" b="1" dirty="0">
                      <a:solidFill>
                        <a:schemeClr val="accent4"/>
                      </a:solidFill>
                    </a:rPr>
                    <a:t>Linux appliance</a:t>
                  </a:r>
                </a:p>
                <a:p>
                  <a:pPr algn="ctr"/>
                  <a:endParaRPr lang="en-US" sz="1100" b="1" dirty="0">
                    <a:solidFill>
                      <a:schemeClr val="accent4"/>
                    </a:solidFill>
                  </a:endParaRPr>
                </a:p>
                <a:p>
                  <a:pPr algn="ctr"/>
                  <a:r>
                    <a:rPr lang="en-US" sz="1100" b="1" dirty="0">
                      <a:solidFill>
                        <a:schemeClr val="accent4"/>
                      </a:solidFill>
                    </a:rPr>
                    <a:t>Where else?</a:t>
                  </a:r>
                </a:p>
                <a:p>
                  <a:pPr algn="ctr"/>
                  <a:endParaRPr lang="en-US" sz="1100" b="1" dirty="0">
                    <a:solidFill>
                      <a:schemeClr val="accent4"/>
                    </a:solidFill>
                  </a:endParaRPr>
                </a:p>
              </p:txBody>
            </p:sp>
            <p:cxnSp>
              <p:nvCxnSpPr>
                <p:cNvPr id="39" name="Straight Connector 38">
                  <a:extLst>
                    <a:ext uri="{FF2B5EF4-FFF2-40B4-BE49-F238E27FC236}">
                      <a16:creationId xmlns:a16="http://schemas.microsoft.com/office/drawing/2014/main" id="{7A5D44B2-2E06-3664-0CC5-49DACC90A68C}"/>
                    </a:ext>
                  </a:extLst>
                </p:cNvPr>
                <p:cNvCxnSpPr>
                  <a:cxnSpLocks/>
                </p:cNvCxnSpPr>
                <p:nvPr/>
              </p:nvCxnSpPr>
              <p:spPr bwMode="auto">
                <a:xfrm flipV="1">
                  <a:off x="1483421" y="999720"/>
                  <a:ext cx="3169090" cy="974813"/>
                </a:xfrm>
                <a:prstGeom prst="line">
                  <a:avLst/>
                </a:prstGeom>
                <a:solidFill>
                  <a:schemeClr val="accent1"/>
                </a:solidFill>
                <a:ln w="50800" cap="flat" cmpd="sng" algn="ctr">
                  <a:solidFill>
                    <a:schemeClr val="accent2"/>
                  </a:solidFill>
                  <a:prstDash val="solid"/>
                  <a:round/>
                  <a:headEnd type="none" w="med" len="med"/>
                  <a:tailEnd type="triangle" w="med" len="med"/>
                </a:ln>
                <a:effectLst/>
              </p:spPr>
            </p:cxnSp>
            <p:cxnSp>
              <p:nvCxnSpPr>
                <p:cNvPr id="7" name="Straight Connector 6">
                  <a:extLst>
                    <a:ext uri="{FF2B5EF4-FFF2-40B4-BE49-F238E27FC236}">
                      <a16:creationId xmlns:a16="http://schemas.microsoft.com/office/drawing/2014/main" id="{589CF5E9-6161-B808-8594-79E104F61198}"/>
                    </a:ext>
                  </a:extLst>
                </p:cNvPr>
                <p:cNvCxnSpPr>
                  <a:cxnSpLocks/>
                </p:cNvCxnSpPr>
                <p:nvPr/>
              </p:nvCxnSpPr>
              <p:spPr bwMode="auto">
                <a:xfrm flipV="1">
                  <a:off x="1495425" y="941145"/>
                  <a:ext cx="1325260" cy="189251"/>
                </a:xfrm>
                <a:prstGeom prst="line">
                  <a:avLst/>
                </a:prstGeom>
                <a:solidFill>
                  <a:schemeClr val="accent1"/>
                </a:solidFill>
                <a:ln w="50800" cap="flat" cmpd="sng" algn="ctr">
                  <a:solidFill>
                    <a:schemeClr val="accent2"/>
                  </a:solidFill>
                  <a:prstDash val="solid"/>
                  <a:round/>
                  <a:headEnd type="none" w="med" len="med"/>
                  <a:tailEnd type="triangle" w="med" len="med"/>
                </a:ln>
                <a:effectLst/>
              </p:spPr>
            </p:cxnSp>
            <p:cxnSp>
              <p:nvCxnSpPr>
                <p:cNvPr id="47" name="Straight Connector 46">
                  <a:extLst>
                    <a:ext uri="{FF2B5EF4-FFF2-40B4-BE49-F238E27FC236}">
                      <a16:creationId xmlns:a16="http://schemas.microsoft.com/office/drawing/2014/main" id="{DB50AFAF-60E1-D178-B0EF-C0CA746749D4}"/>
                    </a:ext>
                  </a:extLst>
                </p:cNvPr>
                <p:cNvCxnSpPr>
                  <a:cxnSpLocks/>
                </p:cNvCxnSpPr>
                <p:nvPr/>
              </p:nvCxnSpPr>
              <p:spPr bwMode="auto">
                <a:xfrm flipV="1">
                  <a:off x="1483421" y="1873417"/>
                  <a:ext cx="3169090" cy="746979"/>
                </a:xfrm>
                <a:prstGeom prst="line">
                  <a:avLst/>
                </a:prstGeom>
                <a:solidFill>
                  <a:schemeClr val="accent1"/>
                </a:solidFill>
                <a:ln w="50800" cap="flat" cmpd="sng" algn="ctr">
                  <a:solidFill>
                    <a:schemeClr val="accent2"/>
                  </a:solidFill>
                  <a:prstDash val="solid"/>
                  <a:round/>
                  <a:headEnd type="none" w="med" len="med"/>
                  <a:tailEnd type="triangle" w="med" len="med"/>
                </a:ln>
                <a:effectLst/>
              </p:spPr>
            </p:cxnSp>
            <p:cxnSp>
              <p:nvCxnSpPr>
                <p:cNvPr id="49" name="Straight Connector 48">
                  <a:extLst>
                    <a:ext uri="{FF2B5EF4-FFF2-40B4-BE49-F238E27FC236}">
                      <a16:creationId xmlns:a16="http://schemas.microsoft.com/office/drawing/2014/main" id="{9A9F1D54-58DB-BBBC-348E-0351C94A48D5}"/>
                    </a:ext>
                  </a:extLst>
                </p:cNvPr>
                <p:cNvCxnSpPr>
                  <a:cxnSpLocks/>
                </p:cNvCxnSpPr>
                <p:nvPr/>
              </p:nvCxnSpPr>
              <p:spPr bwMode="auto">
                <a:xfrm>
                  <a:off x="1483421" y="2611743"/>
                  <a:ext cx="2414342" cy="528572"/>
                </a:xfrm>
                <a:prstGeom prst="line">
                  <a:avLst/>
                </a:prstGeom>
                <a:solidFill>
                  <a:schemeClr val="accent1"/>
                </a:solidFill>
                <a:ln w="50800" cap="flat" cmpd="sng" algn="ctr">
                  <a:solidFill>
                    <a:schemeClr val="accent2"/>
                  </a:solidFill>
                  <a:prstDash val="solid"/>
                  <a:round/>
                  <a:headEnd type="none" w="med" len="med"/>
                  <a:tailEnd type="triangle" w="med" len="med"/>
                </a:ln>
                <a:effectLst/>
              </p:spPr>
            </p:cxnSp>
          </p:grpSp>
        </p:grpSp>
        <p:sp>
          <p:nvSpPr>
            <p:cNvPr id="3" name="Rectangle 2">
              <a:extLst>
                <a:ext uri="{FF2B5EF4-FFF2-40B4-BE49-F238E27FC236}">
                  <a16:creationId xmlns:a16="http://schemas.microsoft.com/office/drawing/2014/main" id="{25A46AA2-547D-B9A9-806F-0EFA30EA799B}"/>
                </a:ext>
              </a:extLst>
            </p:cNvPr>
            <p:cNvSpPr/>
            <p:nvPr/>
          </p:nvSpPr>
          <p:spPr bwMode="auto">
            <a:xfrm>
              <a:off x="8393502" y="4633458"/>
              <a:ext cx="750498" cy="139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F02D0EA4-C9CF-7B19-B70D-74049D097086}"/>
                </a:ext>
              </a:extLst>
            </p:cNvPr>
            <p:cNvSpPr/>
            <p:nvPr/>
          </p:nvSpPr>
          <p:spPr bwMode="auto">
            <a:xfrm>
              <a:off x="8860911" y="4279231"/>
              <a:ext cx="220633" cy="430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spTree>
    <p:extLst>
      <p:ext uri="{BB962C8B-B14F-4D97-AF65-F5344CB8AC3E}">
        <p14:creationId xmlns:p14="http://schemas.microsoft.com/office/powerpoint/2010/main" val="321921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12928" y="0"/>
            <a:ext cx="7884942" cy="685800"/>
          </a:xfrm>
        </p:spPr>
        <p:txBody>
          <a:bodyPr/>
          <a:lstStyle/>
          <a:p>
            <a:r>
              <a:rPr lang="en-US" sz="2800" dirty="0"/>
              <a:t>Take-Aways and To-Dos (i.e., IR)</a:t>
            </a:r>
          </a:p>
        </p:txBody>
      </p:sp>
      <p:sp>
        <p:nvSpPr>
          <p:cNvPr id="7" name="Slide Number Placeholder 6">
            <a:extLst>
              <a:ext uri="{FF2B5EF4-FFF2-40B4-BE49-F238E27FC236}">
                <a16:creationId xmlns:a16="http://schemas.microsoft.com/office/drawing/2014/main" id="{C4344062-3EE8-414F-A9A2-F8633DE0E0EA}"/>
              </a:ext>
            </a:extLst>
          </p:cNvPr>
          <p:cNvSpPr>
            <a:spLocks noGrp="1"/>
          </p:cNvSpPr>
          <p:nvPr>
            <p:ph type="sldNum" sz="quarter" idx="4"/>
            <p:custDataLst>
              <p:tags r:id="rId2"/>
            </p:custDataLst>
          </p:nvPr>
        </p:nvSpPr>
        <p:spPr>
          <a:xfrm>
            <a:off x="8678558" y="4800600"/>
            <a:ext cx="391821" cy="342900"/>
          </a:xfrm>
        </p:spPr>
        <p:txBody>
          <a:bodyPr/>
          <a:lstStyle/>
          <a:p>
            <a:fld id="{F8E24598-D429-A34B-B4A6-5808099B37D3}" type="slidenum">
              <a:rPr lang="en-US" smtClean="0"/>
              <a:pPr/>
              <a:t>21</a:t>
            </a:fld>
            <a:endParaRPr lang="en-US" dirty="0"/>
          </a:p>
        </p:txBody>
      </p:sp>
      <p:sp>
        <p:nvSpPr>
          <p:cNvPr id="5" name="Rectangle 4">
            <a:extLst>
              <a:ext uri="{FF2B5EF4-FFF2-40B4-BE49-F238E27FC236}">
                <a16:creationId xmlns:a16="http://schemas.microsoft.com/office/drawing/2014/main" id="{33A02B0A-FFBA-DE46-B9E9-EE1CC2B2784F}"/>
              </a:ext>
            </a:extLst>
          </p:cNvPr>
          <p:cNvSpPr/>
          <p:nvPr/>
        </p:nvSpPr>
        <p:spPr>
          <a:xfrm>
            <a:off x="410902" y="603299"/>
            <a:ext cx="4434367" cy="4401205"/>
          </a:xfrm>
          <a:prstGeom prst="rect">
            <a:avLst/>
          </a:prstGeom>
        </p:spPr>
        <p:txBody>
          <a:bodyPr wrap="square">
            <a:spAutoFit/>
          </a:bodyPr>
          <a:lstStyle/>
          <a:p>
            <a:pPr marL="390525" indent="-383381">
              <a:buFont typeface="Arial" panose="020B0604020202020204" pitchFamily="34" charset="0"/>
              <a:buChar char="•"/>
            </a:pPr>
            <a:r>
              <a:rPr lang="en-US" sz="2000" dirty="0"/>
              <a:t>Have a plan</a:t>
            </a:r>
          </a:p>
          <a:p>
            <a:pPr marL="634985" lvl="1" indent="-228594">
              <a:buFont typeface="+mj-lt"/>
              <a:buChar char="–"/>
            </a:pPr>
            <a:r>
              <a:rPr lang="en-US" sz="1600" dirty="0"/>
              <a:t>Incident Response Play Book(s)</a:t>
            </a:r>
          </a:p>
          <a:p>
            <a:pPr marL="634985" lvl="1" indent="-228594">
              <a:buFont typeface="+mj-lt"/>
              <a:buChar char="–"/>
            </a:pPr>
            <a:r>
              <a:rPr lang="en-US" sz="1600" dirty="0"/>
              <a:t>Disaster Recovery Plan and Procedures</a:t>
            </a:r>
          </a:p>
          <a:p>
            <a:pPr marL="634985" lvl="1" indent="-228594">
              <a:buFont typeface="+mj-lt"/>
              <a:buChar char="–"/>
            </a:pPr>
            <a:r>
              <a:rPr lang="en-US" sz="1600" dirty="0"/>
              <a:t>Business Continuity Plan supported by Business Impact Analysis</a:t>
            </a:r>
            <a:endParaRPr lang="en-US" sz="2000" dirty="0"/>
          </a:p>
          <a:p>
            <a:pPr marL="390525" indent="-383381">
              <a:buFont typeface="Arial" panose="020B0604020202020204" pitchFamily="34" charset="0"/>
              <a:buChar char="•"/>
            </a:pPr>
            <a:endParaRPr lang="en-US" sz="2000" dirty="0"/>
          </a:p>
          <a:p>
            <a:pPr marL="390525" indent="-383381">
              <a:buFont typeface="Arial" panose="020B0604020202020204" pitchFamily="34" charset="0"/>
              <a:buChar char="•"/>
            </a:pPr>
            <a:r>
              <a:rPr lang="en-US" sz="2000" dirty="0"/>
              <a:t>Know how the vendors fit into and support the plan</a:t>
            </a:r>
          </a:p>
          <a:p>
            <a:pPr marL="634985" lvl="1" indent="-228594">
              <a:buFont typeface="+mj-lt"/>
              <a:buChar char="–"/>
            </a:pPr>
            <a:r>
              <a:rPr lang="en-US" sz="1600" dirty="0"/>
              <a:t>Service provider responsibility matrix</a:t>
            </a:r>
          </a:p>
          <a:p>
            <a:pPr marL="390525" indent="-383381">
              <a:buFont typeface="Arial" panose="020B0604020202020204" pitchFamily="34" charset="0"/>
              <a:buChar char="•"/>
            </a:pPr>
            <a:endParaRPr lang="en-US" sz="2000" dirty="0"/>
          </a:p>
          <a:p>
            <a:pPr marL="390525" indent="-383381">
              <a:buFont typeface="Arial" panose="020B0604020202020204" pitchFamily="34" charset="0"/>
              <a:buChar char="•"/>
            </a:pPr>
            <a:r>
              <a:rPr lang="en-US" sz="2000" dirty="0"/>
              <a:t>Practice the plan</a:t>
            </a:r>
          </a:p>
          <a:p>
            <a:pPr marL="634985" lvl="1" indent="-228594">
              <a:buFont typeface="+mj-lt"/>
              <a:buChar char="–"/>
            </a:pPr>
            <a:r>
              <a:rPr lang="en-US" sz="1600" dirty="0"/>
              <a:t>Tabletop exercises</a:t>
            </a:r>
          </a:p>
          <a:p>
            <a:pPr marL="634985" lvl="1" indent="-228594">
              <a:buFont typeface="+mj-lt"/>
              <a:buChar char="–"/>
            </a:pPr>
            <a:r>
              <a:rPr lang="en-US" sz="1600" dirty="0"/>
              <a:t>Red Team Penetration Tests</a:t>
            </a:r>
          </a:p>
          <a:p>
            <a:pPr marL="634985" lvl="1" indent="-228594">
              <a:buFont typeface="+mj-lt"/>
              <a:buChar char="–"/>
            </a:pPr>
            <a:r>
              <a:rPr lang="en-US" sz="1600" dirty="0"/>
              <a:t>Regularly review and update the Plan(s)</a:t>
            </a:r>
          </a:p>
          <a:p>
            <a:pPr marL="634985" lvl="1" indent="-228594">
              <a:buFont typeface="+mj-lt"/>
              <a:buChar char="–"/>
            </a:pPr>
            <a:r>
              <a:rPr lang="en-US" sz="1600" dirty="0"/>
              <a:t>Having/practicing plan improves…</a:t>
            </a:r>
          </a:p>
          <a:p>
            <a:pPr marL="634985" lvl="1" indent="-228594">
              <a:buFont typeface="+mj-lt"/>
              <a:buChar char="–"/>
            </a:pPr>
            <a:endParaRPr lang="en-US" sz="1600" dirty="0"/>
          </a:p>
        </p:txBody>
      </p:sp>
      <p:pic>
        <p:nvPicPr>
          <p:cNvPr id="4" name="Picture 2" descr="C:\Users\Rromes.000\AppData\Local\Microsoft\Windows\Temporary Internet Files\Content.IE5\QKPU2033\checklist_lg_blk[1].gif">
            <a:extLst>
              <a:ext uri="{FF2B5EF4-FFF2-40B4-BE49-F238E27FC236}">
                <a16:creationId xmlns:a16="http://schemas.microsoft.com/office/drawing/2014/main" id="{88AB2C87-EA84-36E2-885D-6154B2B71B26}"/>
              </a:ext>
            </a:extLst>
          </p:cNvPr>
          <p:cNvPicPr>
            <a:picLocks noChangeAspect="1" noChangeArrowheads="1" noCrop="1"/>
          </p:cNvPicPr>
          <p:nvPr>
            <p:custDataLst>
              <p:tags r:id="rId3"/>
            </p:custDataLst>
          </p:nvPr>
        </p:nvPicPr>
        <p:blipFill>
          <a:blip r:embed="rId6">
            <a:extLst>
              <a:ext uri="{28A0092B-C50C-407E-A947-70E740481C1C}">
                <a14:useLocalDpi xmlns:a14="http://schemas.microsoft.com/office/drawing/2010/main"/>
              </a:ext>
            </a:extLst>
          </a:blip>
          <a:srcRect/>
          <a:stretch>
            <a:fillRect/>
          </a:stretch>
        </p:blipFill>
        <p:spPr bwMode="auto">
          <a:xfrm>
            <a:off x="6260130" y="685800"/>
            <a:ext cx="1393667" cy="139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ACC5E29-876A-E044-B45A-853BE6C3B9DF}"/>
              </a:ext>
            </a:extLst>
          </p:cNvPr>
          <p:cNvSpPr txBox="1"/>
          <p:nvPr/>
        </p:nvSpPr>
        <p:spPr>
          <a:xfrm>
            <a:off x="6160698" y="4353911"/>
            <a:ext cx="3122294" cy="246221"/>
          </a:xfrm>
          <a:prstGeom prst="rect">
            <a:avLst/>
          </a:prstGeom>
          <a:noFill/>
        </p:spPr>
        <p:txBody>
          <a:bodyPr wrap="square" rtlCol="0">
            <a:spAutoFit/>
          </a:bodyPr>
          <a:lstStyle/>
          <a:p>
            <a:r>
              <a:rPr lang="en-US" sz="1000" dirty="0"/>
              <a:t>Source: IBM Security Cost of a Data Breach Report 2023</a:t>
            </a:r>
          </a:p>
        </p:txBody>
      </p:sp>
      <p:pic>
        <p:nvPicPr>
          <p:cNvPr id="11" name="Picture 10" descr="A graph of data breach&#10;&#10;Description automatically generated">
            <a:extLst>
              <a:ext uri="{FF2B5EF4-FFF2-40B4-BE49-F238E27FC236}">
                <a16:creationId xmlns:a16="http://schemas.microsoft.com/office/drawing/2014/main" id="{CF0B5D5E-1D97-5EDA-79CB-883FCE0F835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40025" y="2322788"/>
            <a:ext cx="4373814" cy="2034023"/>
          </a:xfrm>
          <a:prstGeom prst="rect">
            <a:avLst/>
          </a:prstGeom>
          <a:noFill/>
          <a:ln>
            <a:solidFill>
              <a:schemeClr val="bg2">
                <a:lumMod val="10000"/>
              </a:schemeClr>
            </a:solidFill>
          </a:ln>
        </p:spPr>
      </p:pic>
    </p:spTree>
    <p:extLst>
      <p:ext uri="{BB962C8B-B14F-4D97-AF65-F5344CB8AC3E}">
        <p14:creationId xmlns:p14="http://schemas.microsoft.com/office/powerpoint/2010/main" val="1781018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2881" y="3089570"/>
            <a:ext cx="4175975" cy="367202"/>
          </a:xfrm>
        </p:spPr>
        <p:txBody>
          <a:bodyPr/>
          <a:lstStyle/>
          <a:p>
            <a:r>
              <a:rPr lang="en-US" sz="2000" dirty="0"/>
              <a:t>Ransomware is not going away…</a:t>
            </a:r>
          </a:p>
        </p:txBody>
      </p:sp>
      <p:sp>
        <p:nvSpPr>
          <p:cNvPr id="5" name="Title 4"/>
          <p:cNvSpPr>
            <a:spLocks noGrp="1"/>
          </p:cNvSpPr>
          <p:nvPr>
            <p:ph type="ctrTitle"/>
          </p:nvPr>
        </p:nvSpPr>
        <p:spPr>
          <a:xfrm>
            <a:off x="125130" y="1854079"/>
            <a:ext cx="5605110" cy="1235491"/>
          </a:xfrm>
        </p:spPr>
        <p:txBody>
          <a:bodyPr/>
          <a:lstStyle/>
          <a:p>
            <a:r>
              <a:rPr lang="en-US" sz="2800" dirty="0">
                <a:latin typeface="Georgia" panose="02040502050405020303" pitchFamily="18" charset="0"/>
              </a:rPr>
              <a:t>Interference With Operations and Extortion</a:t>
            </a:r>
            <a:endParaRPr lang="en-US" sz="2800" i="1" dirty="0">
              <a:latin typeface="Georgia" panose="02040502050405020303" pitchFamily="18" charset="0"/>
            </a:endParaRPr>
          </a:p>
        </p:txBody>
      </p:sp>
      <p:sp>
        <p:nvSpPr>
          <p:cNvPr id="4" name="Slide Number Placeholder 3"/>
          <p:cNvSpPr>
            <a:spLocks noGrp="1"/>
          </p:cNvSpPr>
          <p:nvPr>
            <p:ph type="sldNum" sz="quarter" idx="4"/>
          </p:nvPr>
        </p:nvSpPr>
        <p:spPr/>
        <p:txBody>
          <a:bodyPr/>
          <a:lstStyle/>
          <a:p>
            <a:fld id="{F8E24598-D429-A34B-B4A6-5808099B37D3}" type="slidenum">
              <a:rPr lang="en-US" smtClean="0"/>
              <a:pPr/>
              <a:t>22</a:t>
            </a:fld>
            <a:endParaRPr lang="en-US" dirty="0"/>
          </a:p>
        </p:txBody>
      </p:sp>
    </p:spTree>
    <p:extLst>
      <p:ext uri="{BB962C8B-B14F-4D97-AF65-F5344CB8AC3E}">
        <p14:creationId xmlns:p14="http://schemas.microsoft.com/office/powerpoint/2010/main" val="95398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838"/>
            <a:ext cx="8229600" cy="685800"/>
          </a:xfrm>
        </p:spPr>
        <p:txBody>
          <a:bodyPr/>
          <a:lstStyle/>
          <a:p>
            <a:r>
              <a:rPr lang="en-US" sz="2800" dirty="0"/>
              <a:t>Ransomware</a:t>
            </a:r>
          </a:p>
        </p:txBody>
      </p:sp>
      <p:sp>
        <p:nvSpPr>
          <p:cNvPr id="6" name="Content Placeholder 5">
            <a:extLst>
              <a:ext uri="{FF2B5EF4-FFF2-40B4-BE49-F238E27FC236}">
                <a16:creationId xmlns:a16="http://schemas.microsoft.com/office/drawing/2014/main" id="{603123B4-4683-73F6-D474-800FBF1E397E}"/>
              </a:ext>
            </a:extLst>
          </p:cNvPr>
          <p:cNvSpPr>
            <a:spLocks noGrp="1"/>
          </p:cNvSpPr>
          <p:nvPr>
            <p:ph idx="1"/>
          </p:nvPr>
        </p:nvSpPr>
        <p:spPr>
          <a:xfrm>
            <a:off x="457200" y="804672"/>
            <a:ext cx="2893925" cy="3672078"/>
          </a:xfrm>
        </p:spPr>
        <p:txBody>
          <a:bodyPr/>
          <a:lstStyle/>
          <a:p>
            <a:r>
              <a:rPr lang="en-US" dirty="0"/>
              <a:t>Ransomware bursts on the scene more than eight years ago…</a:t>
            </a:r>
          </a:p>
          <a:p>
            <a:endParaRPr lang="en-US" dirty="0"/>
          </a:p>
        </p:txBody>
      </p:sp>
      <p:sp>
        <p:nvSpPr>
          <p:cNvPr id="4" name="Slide Number Placeholder 3"/>
          <p:cNvSpPr>
            <a:spLocks noGrp="1"/>
          </p:cNvSpPr>
          <p:nvPr>
            <p:ph type="sldNum" sz="quarter" idx="4"/>
          </p:nvPr>
        </p:nvSpPr>
        <p:spPr>
          <a:xfrm>
            <a:off x="8572280" y="4670591"/>
            <a:ext cx="395782" cy="342900"/>
          </a:xfrm>
        </p:spPr>
        <p:txBody>
          <a:bodyPr/>
          <a:lstStyle/>
          <a:p>
            <a:fld id="{F8E24598-D429-A34B-B4A6-5808099B37D3}" type="slidenum">
              <a:rPr lang="en-US" smtClean="0"/>
              <a:pPr/>
              <a:t>23</a:t>
            </a:fld>
            <a:endParaRPr lang="en-US" dirty="0"/>
          </a:p>
        </p:txBody>
      </p:sp>
      <p:grpSp>
        <p:nvGrpSpPr>
          <p:cNvPr id="8" name="Group 1">
            <a:extLst>
              <a:ext uri="{FF2B5EF4-FFF2-40B4-BE49-F238E27FC236}">
                <a16:creationId xmlns:a16="http://schemas.microsoft.com/office/drawing/2014/main" id="{A8043782-C776-6F47-8509-BDA6B5FA093E}"/>
              </a:ext>
            </a:extLst>
          </p:cNvPr>
          <p:cNvGrpSpPr>
            <a:grpSpLocks/>
          </p:cNvGrpSpPr>
          <p:nvPr/>
        </p:nvGrpSpPr>
        <p:grpSpPr bwMode="auto">
          <a:xfrm>
            <a:off x="3398529" y="284677"/>
            <a:ext cx="5240867" cy="4317095"/>
            <a:chOff x="-3060459" y="1968157"/>
            <a:chExt cx="6999891" cy="4666561"/>
          </a:xfrm>
        </p:grpSpPr>
        <p:pic>
          <p:nvPicPr>
            <p:cNvPr id="10" name="Picture 2">
              <a:extLst>
                <a:ext uri="{FF2B5EF4-FFF2-40B4-BE49-F238E27FC236}">
                  <a16:creationId xmlns:a16="http://schemas.microsoft.com/office/drawing/2014/main" id="{E4702D0D-3703-FE45-926D-EDC6998AC6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0459" y="1968157"/>
              <a:ext cx="6999891" cy="121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2F813060-CD83-4D40-B2F3-7F8045525A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0459" y="3168869"/>
              <a:ext cx="6999891" cy="346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94971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24</a:t>
            </a:fld>
            <a:endParaRPr lang="en-US" dirty="0"/>
          </a:p>
        </p:txBody>
      </p:sp>
      <p:sp>
        <p:nvSpPr>
          <p:cNvPr id="9" name="Title 4">
            <a:extLst>
              <a:ext uri="{FF2B5EF4-FFF2-40B4-BE49-F238E27FC236}">
                <a16:creationId xmlns:a16="http://schemas.microsoft.com/office/drawing/2014/main" id="{E883F468-31BD-5047-861E-4B98258F4667}"/>
              </a:ext>
            </a:extLst>
          </p:cNvPr>
          <p:cNvSpPr txBox="1">
            <a:spLocks/>
          </p:cNvSpPr>
          <p:nvPr/>
        </p:nvSpPr>
        <p:spPr bwMode="auto">
          <a:xfrm>
            <a:off x="390814" y="46466"/>
            <a:ext cx="2663190" cy="4773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189"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377"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566"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754"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altLang="en-US" sz="2800" b="0" dirty="0">
                <a:solidFill>
                  <a:schemeClr val="accent1"/>
                </a:solidFill>
                <a:latin typeface="Georgia" panose="02040502050405020303" pitchFamily="18" charset="0"/>
              </a:rPr>
              <a:t>Ransomware</a:t>
            </a:r>
          </a:p>
        </p:txBody>
      </p:sp>
      <p:pic>
        <p:nvPicPr>
          <p:cNvPr id="13" name="Picture 12" descr="Text&#10;&#10;Description automatically generated">
            <a:extLst>
              <a:ext uri="{FF2B5EF4-FFF2-40B4-BE49-F238E27FC236}">
                <a16:creationId xmlns:a16="http://schemas.microsoft.com/office/drawing/2014/main" id="{520BC3D8-BE97-8F3C-80A8-F5A0D987225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31757" y="523859"/>
            <a:ext cx="4676964" cy="3998445"/>
          </a:xfrm>
          <a:prstGeom prst="rect">
            <a:avLst/>
          </a:prstGeom>
        </p:spPr>
      </p:pic>
      <p:sp>
        <p:nvSpPr>
          <p:cNvPr id="14" name="Rectangle 13">
            <a:extLst>
              <a:ext uri="{FF2B5EF4-FFF2-40B4-BE49-F238E27FC236}">
                <a16:creationId xmlns:a16="http://schemas.microsoft.com/office/drawing/2014/main" id="{4C35568A-9B3B-CEE4-130F-F13B0E78B313}"/>
              </a:ext>
            </a:extLst>
          </p:cNvPr>
          <p:cNvSpPr/>
          <p:nvPr/>
        </p:nvSpPr>
        <p:spPr bwMode="auto">
          <a:xfrm>
            <a:off x="4131756" y="1470991"/>
            <a:ext cx="2070703" cy="298174"/>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cxnSp>
        <p:nvCxnSpPr>
          <p:cNvPr id="16" name="Straight Arrow Connector 15">
            <a:extLst>
              <a:ext uri="{FF2B5EF4-FFF2-40B4-BE49-F238E27FC236}">
                <a16:creationId xmlns:a16="http://schemas.microsoft.com/office/drawing/2014/main" id="{5C698119-039C-A4CF-F3B6-07B1AE6A244F}"/>
              </a:ext>
            </a:extLst>
          </p:cNvPr>
          <p:cNvCxnSpPr/>
          <p:nvPr/>
        </p:nvCxnSpPr>
        <p:spPr bwMode="auto">
          <a:xfrm flipH="1">
            <a:off x="4654894" y="815009"/>
            <a:ext cx="576469" cy="576469"/>
          </a:xfrm>
          <a:prstGeom prst="straightConnector1">
            <a:avLst/>
          </a:prstGeom>
          <a:solidFill>
            <a:schemeClr val="accent1"/>
          </a:solidFill>
          <a:ln w="50800" cap="flat" cmpd="sng" algn="ctr">
            <a:solidFill>
              <a:srgbClr val="FF0000"/>
            </a:solidFill>
            <a:prstDash val="solid"/>
            <a:round/>
            <a:headEnd type="none" w="med" len="med"/>
            <a:tailEnd type="triangle"/>
          </a:ln>
          <a:effectLst/>
        </p:spPr>
      </p:cxnSp>
      <p:sp>
        <p:nvSpPr>
          <p:cNvPr id="2" name="Content Placeholder 5">
            <a:extLst>
              <a:ext uri="{FF2B5EF4-FFF2-40B4-BE49-F238E27FC236}">
                <a16:creationId xmlns:a16="http://schemas.microsoft.com/office/drawing/2014/main" id="{86ABED4E-3F0D-3F7E-8C3E-A1694B9FF609}"/>
              </a:ext>
            </a:extLst>
          </p:cNvPr>
          <p:cNvSpPr>
            <a:spLocks noGrp="1"/>
          </p:cNvSpPr>
          <p:nvPr>
            <p:ph idx="1"/>
          </p:nvPr>
        </p:nvSpPr>
        <p:spPr>
          <a:xfrm>
            <a:off x="457200" y="611632"/>
            <a:ext cx="3595511" cy="3672078"/>
          </a:xfrm>
        </p:spPr>
        <p:txBody>
          <a:bodyPr/>
          <a:lstStyle/>
          <a:p>
            <a:r>
              <a:rPr lang="en-US" dirty="0"/>
              <a:t>Interfere with operational up time</a:t>
            </a:r>
          </a:p>
          <a:p>
            <a:pPr lvl="1"/>
            <a:r>
              <a:rPr lang="en-US" dirty="0"/>
              <a:t>This costs $</a:t>
            </a:r>
          </a:p>
          <a:p>
            <a:pPr marL="0" indent="0">
              <a:buNone/>
            </a:pPr>
            <a:endParaRPr lang="en-US" dirty="0"/>
          </a:p>
          <a:p>
            <a:r>
              <a:rPr lang="en-US" dirty="0"/>
              <a:t>Extortion:</a:t>
            </a:r>
          </a:p>
          <a:p>
            <a:pPr lvl="1"/>
            <a:r>
              <a:rPr lang="en-US" dirty="0"/>
              <a:t>Pay to release data</a:t>
            </a:r>
          </a:p>
          <a:p>
            <a:pPr lvl="1"/>
            <a:r>
              <a:rPr lang="en-US" dirty="0"/>
              <a:t>Pay to avoid exposure</a:t>
            </a:r>
          </a:p>
          <a:p>
            <a:pPr lvl="1"/>
            <a:r>
              <a:rPr lang="en-US" dirty="0"/>
              <a:t>Threaten those whose data has been stolen</a:t>
            </a:r>
          </a:p>
          <a:p>
            <a:endParaRPr lang="en-US" dirty="0"/>
          </a:p>
        </p:txBody>
      </p:sp>
    </p:spTree>
    <p:extLst>
      <p:ext uri="{BB962C8B-B14F-4D97-AF65-F5344CB8AC3E}">
        <p14:creationId xmlns:p14="http://schemas.microsoft.com/office/powerpoint/2010/main" val="312948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80" y="130009"/>
            <a:ext cx="8229600" cy="685800"/>
          </a:xfrm>
        </p:spPr>
        <p:txBody>
          <a:bodyPr/>
          <a:lstStyle/>
          <a:p>
            <a:r>
              <a:rPr lang="en-US" sz="2800" dirty="0"/>
              <a:t>Ransomware Attacks Continue to Evolve</a:t>
            </a:r>
          </a:p>
        </p:txBody>
      </p:sp>
      <p:sp>
        <p:nvSpPr>
          <p:cNvPr id="5" name="Content Placeholder 4">
            <a:extLst>
              <a:ext uri="{FF2B5EF4-FFF2-40B4-BE49-F238E27FC236}">
                <a16:creationId xmlns:a16="http://schemas.microsoft.com/office/drawing/2014/main" id="{53273196-DF5E-5C38-4F84-337028772A63}"/>
              </a:ext>
            </a:extLst>
          </p:cNvPr>
          <p:cNvSpPr>
            <a:spLocks noGrp="1"/>
          </p:cNvSpPr>
          <p:nvPr>
            <p:ph idx="1"/>
          </p:nvPr>
        </p:nvSpPr>
        <p:spPr/>
        <p:txBody>
          <a:bodyPr/>
          <a:lstStyle/>
          <a:p>
            <a:r>
              <a:rPr lang="en-US" sz="1800" dirty="0"/>
              <a:t>Earliest versions attack consumer availability </a:t>
            </a:r>
          </a:p>
          <a:p>
            <a:r>
              <a:rPr lang="en-US" sz="1800" dirty="0"/>
              <a:t>2nd generation attacked business availability &amp; confidentiality</a:t>
            </a:r>
          </a:p>
          <a:p>
            <a:r>
              <a:rPr lang="en-US" sz="1800" dirty="0"/>
              <a:t>Latest versions</a:t>
            </a:r>
          </a:p>
          <a:p>
            <a:pPr lvl="1"/>
            <a:r>
              <a:rPr lang="en-US" sz="1600" dirty="0"/>
              <a:t>Successful against all operating systems</a:t>
            </a:r>
          </a:p>
          <a:p>
            <a:pPr lvl="1"/>
            <a:r>
              <a:rPr lang="en-US" sz="1600" dirty="0"/>
              <a:t>Search for and encrypt back ups first</a:t>
            </a:r>
          </a:p>
          <a:p>
            <a:pPr lvl="1"/>
            <a:r>
              <a:rPr lang="en-US" sz="1600" dirty="0"/>
              <a:t>FINISH with threat of data disclosure (DR is not enough…)</a:t>
            </a:r>
          </a:p>
          <a:p>
            <a:endParaRPr lang="en-US" sz="1800" dirty="0"/>
          </a:p>
          <a:p>
            <a:r>
              <a:rPr lang="en-US" sz="1800" dirty="0"/>
              <a:t>If you have not tested your susceptibility to Ransomware…???</a:t>
            </a:r>
          </a:p>
          <a:p>
            <a:r>
              <a:rPr lang="en-US" sz="1800" dirty="0"/>
              <a:t>If you have not tested your recovery capabilities, from bare metal up…???</a:t>
            </a:r>
          </a:p>
          <a:p>
            <a:r>
              <a:rPr lang="en-US" sz="1800" dirty="0"/>
              <a:t>Are you confident your hosted vendor is prepared???</a:t>
            </a:r>
          </a:p>
          <a:p>
            <a:pPr lvl="1"/>
            <a:r>
              <a:rPr lang="en-US" sz="1800" dirty="0"/>
              <a:t>Change Health Care?</a:t>
            </a:r>
          </a:p>
        </p:txBody>
      </p:sp>
      <p:sp>
        <p:nvSpPr>
          <p:cNvPr id="7" name="Slide Number Placeholder 4">
            <a:extLst>
              <a:ext uri="{FF2B5EF4-FFF2-40B4-BE49-F238E27FC236}">
                <a16:creationId xmlns:a16="http://schemas.microsoft.com/office/drawing/2014/main" id="{DAC50146-CC3A-2D47-92DE-3D194505844B}"/>
              </a:ext>
            </a:extLst>
          </p:cNvPr>
          <p:cNvSpPr>
            <a:spLocks noGrp="1"/>
          </p:cNvSpPr>
          <p:nvPr>
            <p:ph type="sldNum" sz="quarter" idx="4"/>
          </p:nvPr>
        </p:nvSpPr>
        <p:spPr>
          <a:xfrm>
            <a:off x="8572280" y="4670591"/>
            <a:ext cx="395782" cy="342900"/>
          </a:xfrm>
        </p:spPr>
        <p:txBody>
          <a:bodyPr/>
          <a:lstStyle/>
          <a:p>
            <a:fld id="{F8E24598-D429-A34B-B4A6-5808099B37D3}" type="slidenum">
              <a:rPr lang="en-US" smtClean="0"/>
              <a:pPr/>
              <a:t>25</a:t>
            </a:fld>
            <a:endParaRPr lang="en-US" dirty="0"/>
          </a:p>
        </p:txBody>
      </p:sp>
      <p:sp>
        <p:nvSpPr>
          <p:cNvPr id="11" name="Rectangle 10">
            <a:extLst>
              <a:ext uri="{FF2B5EF4-FFF2-40B4-BE49-F238E27FC236}">
                <a16:creationId xmlns:a16="http://schemas.microsoft.com/office/drawing/2014/main" id="{A3D852D7-7B43-1240-9ED4-3D00BA40AE7A}"/>
              </a:ext>
            </a:extLst>
          </p:cNvPr>
          <p:cNvSpPr/>
          <p:nvPr/>
        </p:nvSpPr>
        <p:spPr bwMode="auto">
          <a:xfrm>
            <a:off x="7108469" y="891821"/>
            <a:ext cx="1776222" cy="1964267"/>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89315" indent="-289315" defTabSz="514337">
              <a:defRPr/>
            </a:pPr>
            <a:endParaRPr lang="en-US" dirty="0"/>
          </a:p>
          <a:p>
            <a:pPr marL="289315" indent="-289315" defTabSz="514337">
              <a:defRPr/>
            </a:pPr>
            <a:endParaRPr lang="en-US" dirty="0"/>
          </a:p>
          <a:p>
            <a:pPr marL="289315" indent="-289315" algn="ctr" defTabSz="514337">
              <a:defRPr/>
            </a:pPr>
            <a:endParaRPr lang="en-US" sz="2400" b="1" dirty="0">
              <a:solidFill>
                <a:schemeClr val="bg1"/>
              </a:solidFill>
            </a:endParaRPr>
          </a:p>
          <a:p>
            <a:pPr marL="289315" indent="-289315" algn="ctr" defTabSz="514337">
              <a:defRPr/>
            </a:pPr>
            <a:endParaRPr lang="en-US" sz="2025" b="1" dirty="0">
              <a:solidFill>
                <a:schemeClr val="bg1"/>
              </a:solidFill>
            </a:endParaRPr>
          </a:p>
          <a:p>
            <a:pPr marL="289315" indent="-289315" algn="ctr" defTabSz="514337">
              <a:defRPr/>
            </a:pPr>
            <a:endParaRPr lang="en-US" sz="2025" b="1" dirty="0">
              <a:solidFill>
                <a:schemeClr val="bg1"/>
              </a:solidFill>
            </a:endParaRPr>
          </a:p>
          <a:p>
            <a:pPr marL="289315" indent="-289315" algn="ctr" defTabSz="514337">
              <a:defRPr/>
            </a:pPr>
            <a:r>
              <a:rPr lang="en-US" sz="2025" b="1" dirty="0">
                <a:solidFill>
                  <a:schemeClr val="bg1"/>
                </a:solidFill>
              </a:rPr>
              <a:t>Ransomware</a:t>
            </a:r>
          </a:p>
        </p:txBody>
      </p:sp>
      <p:pic>
        <p:nvPicPr>
          <p:cNvPr id="12" name="Picture 2" descr="C:\Users\danderso.000\AppData\Local\Microsoft\Windows\Temporary Internet Files\Content.IE5\UMIVL2YQ\Skull_&amp;_crossbones.svg[1].png">
            <a:extLst>
              <a:ext uri="{FF2B5EF4-FFF2-40B4-BE49-F238E27FC236}">
                <a16:creationId xmlns:a16="http://schemas.microsoft.com/office/drawing/2014/main" id="{F66F1804-79D5-C74A-B9D9-77DEA7D119A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70907" y="1344087"/>
            <a:ext cx="851345" cy="82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2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CF4C1-DE18-274A-8A2D-EDAFDCEA84ED}"/>
              </a:ext>
            </a:extLst>
          </p:cNvPr>
          <p:cNvSpPr>
            <a:spLocks noGrp="1"/>
          </p:cNvSpPr>
          <p:nvPr>
            <p:ph type="ctrTitle"/>
          </p:nvPr>
        </p:nvSpPr>
        <p:spPr>
          <a:xfrm>
            <a:off x="205740" y="1524001"/>
            <a:ext cx="5722620" cy="1504950"/>
          </a:xfrm>
        </p:spPr>
        <p:txBody>
          <a:bodyPr/>
          <a:lstStyle/>
          <a:p>
            <a:r>
              <a:rPr lang="en-US" dirty="0">
                <a:latin typeface="Georgia" panose="02040502050405020303" pitchFamily="18" charset="0"/>
              </a:rPr>
              <a:t>Standards Based Operations</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“People, Rules, and Tools”</a:t>
            </a:r>
          </a:p>
        </p:txBody>
      </p:sp>
      <p:sp>
        <p:nvSpPr>
          <p:cNvPr id="2" name="Slide Number Placeholder 1">
            <a:extLst>
              <a:ext uri="{FF2B5EF4-FFF2-40B4-BE49-F238E27FC236}">
                <a16:creationId xmlns:a16="http://schemas.microsoft.com/office/drawing/2014/main" id="{578FCF84-3055-79A2-4D65-C88E260643AE}"/>
              </a:ext>
            </a:extLst>
          </p:cNvPr>
          <p:cNvSpPr>
            <a:spLocks noGrp="1"/>
          </p:cNvSpPr>
          <p:nvPr>
            <p:ph type="sldNum" sz="quarter" idx="4"/>
          </p:nvPr>
        </p:nvSpPr>
        <p:spPr/>
        <p:txBody>
          <a:bodyPr/>
          <a:lstStyle/>
          <a:p>
            <a:fld id="{6DAB3F6F-6A30-410C-8DAB-3E7769D71CBC}" type="slidenum">
              <a:rPr lang="en-US" smtClean="0"/>
              <a:pPr/>
              <a:t>26</a:t>
            </a:fld>
            <a:endParaRPr lang="en-US" dirty="0"/>
          </a:p>
        </p:txBody>
      </p:sp>
    </p:spTree>
    <p:extLst>
      <p:ext uri="{BB962C8B-B14F-4D97-AF65-F5344CB8AC3E}">
        <p14:creationId xmlns:p14="http://schemas.microsoft.com/office/powerpoint/2010/main" val="188904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165208"/>
            <a:ext cx="8229600" cy="685800"/>
          </a:xfrm>
        </p:spPr>
        <p:txBody>
          <a:bodyPr/>
          <a:lstStyle/>
          <a:p>
            <a:r>
              <a:rPr lang="en-US" sz="2800" dirty="0"/>
              <a:t>Peace of Mind - It Starts with Policies and Standards</a:t>
            </a:r>
          </a:p>
        </p:txBody>
      </p:sp>
      <p:sp>
        <p:nvSpPr>
          <p:cNvPr id="3" name="Content Placeholder 2"/>
          <p:cNvSpPr>
            <a:spLocks noGrp="1"/>
          </p:cNvSpPr>
          <p:nvPr>
            <p:ph idx="1"/>
          </p:nvPr>
        </p:nvSpPr>
        <p:spPr>
          <a:xfrm>
            <a:off x="457200" y="804863"/>
            <a:ext cx="5581859" cy="3671887"/>
          </a:xfrm>
        </p:spPr>
        <p:txBody>
          <a:bodyPr/>
          <a:lstStyle/>
          <a:p>
            <a:r>
              <a:rPr lang="en-US" dirty="0"/>
              <a:t>Security is not a product</a:t>
            </a:r>
          </a:p>
          <a:p>
            <a:r>
              <a:rPr lang="en-US" dirty="0"/>
              <a:t>People, Rules and Tools</a:t>
            </a:r>
          </a:p>
          <a:p>
            <a:pPr lvl="1"/>
            <a:r>
              <a:rPr lang="en-US" sz="1600" dirty="0"/>
              <a:t>What do we expect to occur?</a:t>
            </a:r>
          </a:p>
          <a:p>
            <a:pPr lvl="1"/>
            <a:r>
              <a:rPr lang="en-US" sz="1600" dirty="0"/>
              <a:t>How do we conduct business?</a:t>
            </a:r>
          </a:p>
          <a:p>
            <a:pPr lvl="1"/>
            <a:r>
              <a:rPr lang="en-US" sz="1600" dirty="0"/>
              <a:t>Who is responsible for what?</a:t>
            </a:r>
          </a:p>
          <a:p>
            <a:r>
              <a:rPr lang="en-US" dirty="0"/>
              <a:t>Standards based operations from a governance or compliance framework:</a:t>
            </a:r>
          </a:p>
          <a:p>
            <a:pPr lvl="1"/>
            <a:r>
              <a:rPr lang="en-US" sz="1600" dirty="0"/>
              <a:t>HIPAA, GLBA, State Laws 	-----  Regulatory</a:t>
            </a:r>
          </a:p>
          <a:p>
            <a:pPr lvl="1"/>
            <a:r>
              <a:rPr lang="en-US" sz="1600" dirty="0"/>
              <a:t>PCI – DSS, CMMC		-----  Contractual</a:t>
            </a:r>
          </a:p>
          <a:p>
            <a:pPr lvl="1"/>
            <a:r>
              <a:rPr lang="en-US" sz="1600" dirty="0"/>
              <a:t>CIS Critical Controls, NIST	-----  Operational standards</a:t>
            </a:r>
          </a:p>
        </p:txBody>
      </p:sp>
      <p:sp>
        <p:nvSpPr>
          <p:cNvPr id="4" name="Slide Number Placeholder 3"/>
          <p:cNvSpPr>
            <a:spLocks noGrp="1"/>
          </p:cNvSpPr>
          <p:nvPr>
            <p:ph type="sldNum" sz="quarter" idx="4"/>
          </p:nvPr>
        </p:nvSpPr>
        <p:spPr>
          <a:xfrm>
            <a:off x="8572280" y="4670591"/>
            <a:ext cx="395782" cy="342900"/>
          </a:xfrm>
        </p:spPr>
        <p:txBody>
          <a:bodyPr/>
          <a:lstStyle/>
          <a:p>
            <a:fld id="{F8E24598-D429-A34B-B4A6-5808099B37D3}" type="slidenum">
              <a:rPr lang="en-US" smtClean="0"/>
              <a:pPr/>
              <a:t>27</a:t>
            </a:fld>
            <a:endParaRPr lang="en-US" dirty="0"/>
          </a:p>
        </p:txBody>
      </p:sp>
      <p:graphicFrame>
        <p:nvGraphicFramePr>
          <p:cNvPr id="5" name="Object 4"/>
          <p:cNvGraphicFramePr>
            <a:graphicFrameLocks noChangeAspect="1"/>
          </p:cNvGraphicFramePr>
          <p:nvPr/>
        </p:nvGraphicFramePr>
        <p:xfrm>
          <a:off x="5915272" y="1217274"/>
          <a:ext cx="2969419" cy="2907981"/>
        </p:xfrm>
        <a:graphic>
          <a:graphicData uri="http://schemas.openxmlformats.org/presentationml/2006/ole">
            <mc:AlternateContent xmlns:mc="http://schemas.openxmlformats.org/markup-compatibility/2006">
              <mc:Choice xmlns:v="urn:schemas-microsoft-com:vml" Requires="v">
                <p:oleObj name="Visio" r:id="rId3" imgW="3569208" imgH="3494837" progId="Visio.Drawing.11">
                  <p:embed/>
                </p:oleObj>
              </mc:Choice>
              <mc:Fallback>
                <p:oleObj name="Visio" r:id="rId3" imgW="3569208" imgH="3494837" progId="Visio.Drawing.11">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272" y="1217274"/>
                        <a:ext cx="2969419" cy="29079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0884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44838"/>
            <a:ext cx="8229600" cy="685800"/>
          </a:xfrm>
          <a:solidFill>
            <a:schemeClr val="bg1"/>
          </a:solidFill>
          <a:ln>
            <a:noFill/>
          </a:ln>
        </p:spPr>
        <p:txBody>
          <a:bodyPr/>
          <a:lstStyle/>
          <a:p>
            <a:r>
              <a:rPr lang="en-US" sz="2800" dirty="0"/>
              <a:t>Standards Based IT and Cyber Operations</a:t>
            </a:r>
          </a:p>
        </p:txBody>
      </p:sp>
      <p:sp>
        <p:nvSpPr>
          <p:cNvPr id="8" name="Slide Number Placeholder 2"/>
          <p:cNvSpPr>
            <a:spLocks noGrp="1"/>
          </p:cNvSpPr>
          <p:nvPr>
            <p:ph type="sldNum" sz="quarter" idx="4"/>
          </p:nvPr>
        </p:nvSpPr>
        <p:spPr>
          <a:xfrm>
            <a:off x="8572280" y="4670591"/>
            <a:ext cx="395782" cy="342900"/>
          </a:xfrm>
        </p:spPr>
        <p:txBody>
          <a:bodyPr/>
          <a:lstStyle/>
          <a:p>
            <a:fld id="{F8E24598-D429-A34B-B4A6-5808099B37D3}" type="slidenum">
              <a:rPr lang="en-US" smtClean="0"/>
              <a:pPr/>
              <a:t>28</a:t>
            </a:fld>
            <a:endParaRPr lang="en-US" dirty="0"/>
          </a:p>
        </p:txBody>
      </p:sp>
      <p:sp>
        <p:nvSpPr>
          <p:cNvPr id="7" name="Rectangle 6"/>
          <p:cNvSpPr/>
          <p:nvPr/>
        </p:nvSpPr>
        <p:spPr>
          <a:xfrm>
            <a:off x="5212668" y="4726625"/>
            <a:ext cx="1923925" cy="230832"/>
          </a:xfrm>
          <a:prstGeom prst="rect">
            <a:avLst/>
          </a:prstGeom>
        </p:spPr>
        <p:txBody>
          <a:bodyPr wrap="none">
            <a:spAutoFit/>
          </a:bodyPr>
          <a:lstStyle/>
          <a:p>
            <a:r>
              <a:rPr lang="en-US" sz="900" dirty="0"/>
              <a:t>https://www.cisecurity.org/controls/</a:t>
            </a:r>
          </a:p>
        </p:txBody>
      </p:sp>
      <p:pic>
        <p:nvPicPr>
          <p:cNvPr id="2" name="Picture 1" descr="A blue rectangular sign with white text&#10;&#10;Description automatically generated">
            <a:extLst>
              <a:ext uri="{FF2B5EF4-FFF2-40B4-BE49-F238E27FC236}">
                <a16:creationId xmlns:a16="http://schemas.microsoft.com/office/drawing/2014/main" id="{CA42CBF5-01CD-F2C3-DDF3-4427DE094F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7406" y="763258"/>
            <a:ext cx="5129187" cy="3845078"/>
          </a:xfrm>
          <a:prstGeom prst="rect">
            <a:avLst/>
          </a:prstGeom>
        </p:spPr>
      </p:pic>
    </p:spTree>
    <p:extLst>
      <p:ext uri="{BB962C8B-B14F-4D97-AF65-F5344CB8AC3E}">
        <p14:creationId xmlns:p14="http://schemas.microsoft.com/office/powerpoint/2010/main" val="76220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AC855D-A077-90D5-6447-9B3978506E19}"/>
              </a:ext>
            </a:extLst>
          </p:cNvPr>
          <p:cNvSpPr>
            <a:spLocks noGrp="1"/>
          </p:cNvSpPr>
          <p:nvPr>
            <p:ph type="title"/>
          </p:nvPr>
        </p:nvSpPr>
        <p:spPr/>
        <p:txBody>
          <a:bodyPr/>
          <a:lstStyle/>
          <a:p>
            <a:r>
              <a:rPr lang="en-US" sz="2800" dirty="0"/>
              <a:t>CIS Benchmarks &amp; Hardening Guides</a:t>
            </a:r>
          </a:p>
        </p:txBody>
      </p:sp>
      <p:sp>
        <p:nvSpPr>
          <p:cNvPr id="7" name="Content Placeholder 6">
            <a:extLst>
              <a:ext uri="{FF2B5EF4-FFF2-40B4-BE49-F238E27FC236}">
                <a16:creationId xmlns:a16="http://schemas.microsoft.com/office/drawing/2014/main" id="{31CBBC65-A596-BA48-333A-7089021AE913}"/>
              </a:ext>
            </a:extLst>
          </p:cNvPr>
          <p:cNvSpPr>
            <a:spLocks noGrp="1"/>
          </p:cNvSpPr>
          <p:nvPr>
            <p:ph idx="1"/>
          </p:nvPr>
        </p:nvSpPr>
        <p:spPr/>
        <p:txBody>
          <a:bodyPr/>
          <a:lstStyle/>
          <a:p>
            <a:pPr marL="0" indent="0">
              <a:buNone/>
            </a:pPr>
            <a:r>
              <a:rPr lang="en-US" sz="2000" b="1" dirty="0"/>
              <a:t>CIS Benchmarks</a:t>
            </a:r>
            <a:endParaRPr lang="en-US" sz="2000" dirty="0"/>
          </a:p>
          <a:p>
            <a:pPr marL="7144" indent="-7144"/>
            <a:r>
              <a:rPr lang="en-US" sz="1800" dirty="0"/>
              <a:t>Checklists and How-to guides </a:t>
            </a:r>
            <a:br>
              <a:rPr lang="en-US" sz="1800" dirty="0"/>
            </a:br>
            <a:r>
              <a:rPr lang="en-US" sz="1800" dirty="0"/>
              <a:t>for just about everything</a:t>
            </a:r>
          </a:p>
          <a:p>
            <a:pPr marL="7144" indent="-7144"/>
            <a:r>
              <a:rPr lang="en-US" sz="1800" dirty="0"/>
              <a:t>Cloud</a:t>
            </a:r>
          </a:p>
          <a:p>
            <a:pPr marL="7144" indent="-7144"/>
            <a:r>
              <a:rPr lang="en-US" sz="1800" dirty="0"/>
              <a:t>Desktops Software</a:t>
            </a:r>
          </a:p>
          <a:p>
            <a:pPr marL="7144" indent="-7144"/>
            <a:r>
              <a:rPr lang="en-US" sz="1800" dirty="0"/>
              <a:t>Mobile Devices</a:t>
            </a:r>
          </a:p>
          <a:p>
            <a:pPr marL="7144" indent="-7144"/>
            <a:r>
              <a:rPr lang="en-US" sz="1800" dirty="0"/>
              <a:t>Multi-function Devices</a:t>
            </a:r>
          </a:p>
          <a:p>
            <a:pPr marL="7144" indent="-7144"/>
            <a:r>
              <a:rPr lang="en-US" sz="1800" dirty="0"/>
              <a:t>Network Devices</a:t>
            </a:r>
          </a:p>
          <a:p>
            <a:pPr marL="7144" indent="-7144"/>
            <a:r>
              <a:rPr lang="en-US" sz="1800" dirty="0"/>
              <a:t>Operating Systems</a:t>
            </a:r>
          </a:p>
          <a:p>
            <a:pPr marL="7144" indent="-7144"/>
            <a:r>
              <a:rPr lang="en-US" sz="1800" dirty="0"/>
              <a:t>Server Software</a:t>
            </a:r>
          </a:p>
          <a:p>
            <a:pPr marL="7144" indent="-7144"/>
            <a:r>
              <a:rPr lang="en-US" sz="1800" dirty="0"/>
              <a:t>Etc.</a:t>
            </a:r>
          </a:p>
          <a:p>
            <a:endParaRPr lang="en-US" dirty="0"/>
          </a:p>
        </p:txBody>
      </p:sp>
      <p:sp>
        <p:nvSpPr>
          <p:cNvPr id="4" name="Slide Number Placeholder 3"/>
          <p:cNvSpPr>
            <a:spLocks noGrp="1"/>
          </p:cNvSpPr>
          <p:nvPr>
            <p:ph type="sldNum" sz="quarter" idx="4"/>
          </p:nvPr>
        </p:nvSpPr>
        <p:spPr>
          <a:xfrm>
            <a:off x="8572280" y="4670591"/>
            <a:ext cx="395782" cy="342900"/>
          </a:xfrm>
        </p:spPr>
        <p:txBody>
          <a:bodyPr/>
          <a:lstStyle/>
          <a:p>
            <a:fld id="{F8E24598-D429-A34B-B4A6-5808099B37D3}" type="slidenum">
              <a:rPr lang="en-US" smtClean="0"/>
              <a:pPr/>
              <a:t>29</a:t>
            </a:fld>
            <a:endParaRPr lang="en-US" dirty="0"/>
          </a:p>
        </p:txBody>
      </p:sp>
      <p:pic>
        <p:nvPicPr>
          <p:cNvPr id="3" name="Picture 2" descr="A screenshot of a computer&#10;&#10;Description automatically generated">
            <a:extLst>
              <a:ext uri="{FF2B5EF4-FFF2-40B4-BE49-F238E27FC236}">
                <a16:creationId xmlns:a16="http://schemas.microsoft.com/office/drawing/2014/main" id="{C06B0AF8-7723-27CB-F2C6-4DDC4B327F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7014" y="830637"/>
            <a:ext cx="4664217" cy="3839787"/>
          </a:xfrm>
          <a:prstGeom prst="rect">
            <a:avLst/>
          </a:prstGeom>
          <a:ln w="12700">
            <a:solidFill>
              <a:schemeClr val="bg2">
                <a:lumMod val="10000"/>
              </a:schemeClr>
            </a:solidFill>
          </a:ln>
        </p:spPr>
      </p:pic>
      <p:sp>
        <p:nvSpPr>
          <p:cNvPr id="2" name="Rectangle 1">
            <a:extLst>
              <a:ext uri="{FF2B5EF4-FFF2-40B4-BE49-F238E27FC236}">
                <a16:creationId xmlns:a16="http://schemas.microsoft.com/office/drawing/2014/main" id="{D3F0CA07-560F-03AD-F591-CCC788A04B11}"/>
              </a:ext>
            </a:extLst>
          </p:cNvPr>
          <p:cNvSpPr/>
          <p:nvPr/>
        </p:nvSpPr>
        <p:spPr bwMode="auto">
          <a:xfrm>
            <a:off x="4437173" y="2528710"/>
            <a:ext cx="546871" cy="118533"/>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991FA715-09EF-C41A-00CA-673B9A13113B}"/>
              </a:ext>
            </a:extLst>
          </p:cNvPr>
          <p:cNvSpPr/>
          <p:nvPr/>
        </p:nvSpPr>
        <p:spPr bwMode="auto">
          <a:xfrm>
            <a:off x="457200" y="1780672"/>
            <a:ext cx="849435" cy="381150"/>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cxnSp>
        <p:nvCxnSpPr>
          <p:cNvPr id="14" name="Straight Arrow Connector 13">
            <a:extLst>
              <a:ext uri="{FF2B5EF4-FFF2-40B4-BE49-F238E27FC236}">
                <a16:creationId xmlns:a16="http://schemas.microsoft.com/office/drawing/2014/main" id="{CC685214-CB2E-066C-B444-E98B82D0A1C9}"/>
              </a:ext>
            </a:extLst>
          </p:cNvPr>
          <p:cNvCxnSpPr>
            <a:cxnSpLocks/>
            <a:stCxn id="11" idx="3"/>
            <a:endCxn id="2" idx="1"/>
          </p:cNvCxnSpPr>
          <p:nvPr/>
        </p:nvCxnSpPr>
        <p:spPr bwMode="auto">
          <a:xfrm>
            <a:off x="1306635" y="1971247"/>
            <a:ext cx="3130538" cy="616730"/>
          </a:xfrm>
          <a:prstGeom prst="straightConnector1">
            <a:avLst/>
          </a:prstGeom>
          <a:solidFill>
            <a:schemeClr val="accent1"/>
          </a:solidFill>
          <a:ln w="28575" cap="flat" cmpd="sng" algn="ctr">
            <a:solidFill>
              <a:schemeClr val="accent4"/>
            </a:solidFill>
            <a:prstDash val="solid"/>
            <a:round/>
            <a:headEnd type="none" w="med" len="med"/>
            <a:tailEnd type="triangle"/>
          </a:ln>
          <a:effectLst/>
        </p:spPr>
      </p:cxnSp>
    </p:spTree>
    <p:extLst>
      <p:ext uri="{BB962C8B-B14F-4D97-AF65-F5344CB8AC3E}">
        <p14:creationId xmlns:p14="http://schemas.microsoft.com/office/powerpoint/2010/main" val="148649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 – A Professional Services Firm</a:t>
            </a:r>
            <a:endParaRPr lang="en-US" dirty="0"/>
          </a:p>
        </p:txBody>
      </p:sp>
      <p:sp>
        <p:nvSpPr>
          <p:cNvPr id="3" name="Content Placeholder 2"/>
          <p:cNvSpPr>
            <a:spLocks noGrp="1"/>
          </p:cNvSpPr>
          <p:nvPr>
            <p:ph idx="1"/>
          </p:nvPr>
        </p:nvSpPr>
        <p:spPr>
          <a:xfrm>
            <a:off x="383242" y="754438"/>
            <a:ext cx="6367182" cy="3879611"/>
          </a:xfrm>
        </p:spPr>
        <p:txBody>
          <a:bodyPr>
            <a:normAutofit/>
          </a:bodyPr>
          <a:lstStyle/>
          <a:p>
            <a:pPr>
              <a:defRPr/>
            </a:pPr>
            <a:r>
              <a:rPr lang="en-US" altLang="en-US" dirty="0">
                <a:solidFill>
                  <a:srgbClr val="413000"/>
                </a:solidFill>
              </a:rPr>
              <a:t>A professional services firm with five distinct business lines</a:t>
            </a:r>
          </a:p>
          <a:p>
            <a:pPr lvl="1">
              <a:defRPr/>
            </a:pPr>
            <a:r>
              <a:rPr lang="en-US" altLang="en-US" sz="1900" dirty="0">
                <a:solidFill>
                  <a:srgbClr val="413000"/>
                </a:solidFill>
              </a:rPr>
              <a:t>Audit </a:t>
            </a:r>
          </a:p>
          <a:p>
            <a:pPr lvl="1">
              <a:defRPr/>
            </a:pPr>
            <a:r>
              <a:rPr lang="en-US" altLang="en-US" sz="1900" dirty="0">
                <a:solidFill>
                  <a:srgbClr val="413000"/>
                </a:solidFill>
              </a:rPr>
              <a:t>Tax</a:t>
            </a:r>
          </a:p>
          <a:p>
            <a:pPr lvl="1">
              <a:defRPr/>
            </a:pPr>
            <a:r>
              <a:rPr lang="en-US" altLang="en-US" sz="1900" dirty="0">
                <a:solidFill>
                  <a:srgbClr val="413000"/>
                </a:solidFill>
              </a:rPr>
              <a:t>Outsourcing</a:t>
            </a:r>
          </a:p>
          <a:p>
            <a:pPr lvl="1">
              <a:defRPr/>
            </a:pPr>
            <a:r>
              <a:rPr lang="en-US" altLang="en-US" sz="1900" dirty="0">
                <a:solidFill>
                  <a:srgbClr val="413000"/>
                </a:solidFill>
              </a:rPr>
              <a:t>Wealth Advisory</a:t>
            </a:r>
          </a:p>
          <a:p>
            <a:pPr lvl="1">
              <a:defRPr/>
            </a:pPr>
            <a:r>
              <a:rPr lang="en-US" altLang="en-US" sz="1900" dirty="0">
                <a:solidFill>
                  <a:srgbClr val="413000"/>
                </a:solidFill>
              </a:rPr>
              <a:t>Digital</a:t>
            </a:r>
          </a:p>
          <a:p>
            <a:pPr marL="457177" lvl="1" indent="0">
              <a:buNone/>
              <a:defRPr/>
            </a:pPr>
            <a:endParaRPr lang="en-US" altLang="en-US" dirty="0">
              <a:solidFill>
                <a:srgbClr val="413000"/>
              </a:solidFill>
            </a:endParaRPr>
          </a:p>
          <a:p>
            <a:pPr>
              <a:defRPr/>
            </a:pPr>
            <a:r>
              <a:rPr lang="en-US" altLang="en-US" sz="1700" dirty="0">
                <a:solidFill>
                  <a:srgbClr val="413000"/>
                </a:solidFill>
              </a:rPr>
              <a:t>More than 8,500 professionals</a:t>
            </a:r>
          </a:p>
          <a:p>
            <a:pPr>
              <a:defRPr/>
            </a:pPr>
            <a:r>
              <a:rPr lang="en-US" altLang="en-US" sz="1700" dirty="0">
                <a:solidFill>
                  <a:srgbClr val="413000"/>
                </a:solidFill>
              </a:rPr>
              <a:t>Offices coast to coast</a:t>
            </a:r>
          </a:p>
          <a:p>
            <a:pPr marL="0" indent="0">
              <a:buNone/>
              <a:defRPr/>
            </a:pPr>
            <a:endParaRPr lang="en-US" sz="900" i="1" dirty="0">
              <a:solidFill>
                <a:srgbClr val="413000"/>
              </a:solidFill>
            </a:endParaRPr>
          </a:p>
          <a:p>
            <a:pPr marL="0" indent="0">
              <a:buNone/>
              <a:defRPr/>
            </a:pPr>
            <a:r>
              <a:rPr lang="en-US" sz="900" i="1" dirty="0">
                <a:solidFill>
                  <a:srgbClr val="413000"/>
                </a:solidFill>
              </a:rPr>
              <a:t>Investment advisory services are offered through CliftonLarsonAllen Wealth Advisors, LLC.</a:t>
            </a:r>
            <a:endParaRPr lang="en-US" sz="900" dirty="0">
              <a:solidFill>
                <a:srgbClr val="413000"/>
              </a:solidFill>
            </a:endParaRPr>
          </a:p>
          <a:p>
            <a:endParaRPr lang="en-US" dirty="0">
              <a:solidFill>
                <a:srgbClr val="413000"/>
              </a:solidFill>
            </a:endParaRPr>
          </a:p>
        </p:txBody>
      </p:sp>
      <p:pic>
        <p:nvPicPr>
          <p:cNvPr id="8" name="Picture 2">
            <a:extLst>
              <a:ext uri="{FF2B5EF4-FFF2-40B4-BE49-F238E27FC236}">
                <a16:creationId xmlns:a16="http://schemas.microsoft.com/office/drawing/2014/main" id="{0915915D-1D94-6243-9010-43AB1426FDB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644654" y="1292320"/>
            <a:ext cx="5010732" cy="309674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4">
            <a:extLst>
              <a:ext uri="{FF2B5EF4-FFF2-40B4-BE49-F238E27FC236}">
                <a16:creationId xmlns:a16="http://schemas.microsoft.com/office/drawing/2014/main" id="{A1C4B2BE-31AF-7944-9EDF-5897F1A26E9D}"/>
              </a:ext>
            </a:extLst>
          </p:cNvPr>
          <p:cNvSpPr>
            <a:spLocks noGrp="1"/>
          </p:cNvSpPr>
          <p:nvPr>
            <p:ph type="sldNum" sz="quarter" idx="4"/>
          </p:nvPr>
        </p:nvSpPr>
        <p:spPr>
          <a:xfrm>
            <a:off x="8686800" y="4773168"/>
            <a:ext cx="395782" cy="342900"/>
          </a:xfrm>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212174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5183" y="116448"/>
            <a:ext cx="7197657" cy="685800"/>
          </a:xfrm>
        </p:spPr>
        <p:txBody>
          <a:bodyPr/>
          <a:lstStyle/>
          <a:p>
            <a:r>
              <a:rPr lang="en-US" sz="2800" dirty="0"/>
              <a:t>Operational Discipline</a:t>
            </a:r>
          </a:p>
        </p:txBody>
      </p:sp>
      <p:sp>
        <p:nvSpPr>
          <p:cNvPr id="3" name="Content Placeholder 2"/>
          <p:cNvSpPr>
            <a:spLocks noGrp="1"/>
          </p:cNvSpPr>
          <p:nvPr>
            <p:ph idx="1"/>
            <p:custDataLst>
              <p:tags r:id="rId2"/>
            </p:custDataLst>
          </p:nvPr>
        </p:nvSpPr>
        <p:spPr>
          <a:xfrm>
            <a:off x="603115" y="1085850"/>
            <a:ext cx="7789217" cy="3429000"/>
          </a:xfrm>
        </p:spPr>
        <p:txBody>
          <a:bodyPr/>
          <a:lstStyle/>
          <a:p>
            <a:pPr>
              <a:spcBef>
                <a:spcPts val="1000"/>
              </a:spcBef>
            </a:pPr>
            <a:r>
              <a:rPr lang="en-US" sz="2200" dirty="0"/>
              <a:t>Stick to the standards</a:t>
            </a:r>
          </a:p>
          <a:p>
            <a:pPr>
              <a:spcBef>
                <a:spcPts val="1000"/>
              </a:spcBef>
            </a:pPr>
            <a:r>
              <a:rPr lang="en-US" sz="2200" dirty="0"/>
              <a:t>Disciplined change management</a:t>
            </a:r>
          </a:p>
          <a:p>
            <a:pPr>
              <a:spcBef>
                <a:spcPts val="1000"/>
              </a:spcBef>
            </a:pPr>
            <a:r>
              <a:rPr lang="en-US" sz="2200" dirty="0"/>
              <a:t>Consistent exception control </a:t>
            </a:r>
            <a:br>
              <a:rPr lang="en-US" sz="2200" dirty="0"/>
            </a:br>
            <a:r>
              <a:rPr lang="en-US" sz="2200" dirty="0"/>
              <a:t>and documentation</a:t>
            </a:r>
          </a:p>
          <a:p>
            <a:pPr lvl="1">
              <a:spcBef>
                <a:spcPts val="1000"/>
              </a:spcBef>
            </a:pPr>
            <a:r>
              <a:rPr lang="en-US" sz="2000" dirty="0"/>
              <a:t>Should include risk evaluation and acceptance of risk</a:t>
            </a:r>
          </a:p>
          <a:p>
            <a:pPr lvl="1">
              <a:spcBef>
                <a:spcPts val="1000"/>
              </a:spcBef>
            </a:pPr>
            <a:r>
              <a:rPr lang="en-US" sz="2000" dirty="0"/>
              <a:t>Risk mitigation strategies</a:t>
            </a:r>
          </a:p>
          <a:p>
            <a:pPr lvl="1">
              <a:spcBef>
                <a:spcPts val="1000"/>
              </a:spcBef>
            </a:pPr>
            <a:r>
              <a:rPr lang="en-US" sz="2000" dirty="0"/>
              <a:t>Expiration and re-analysis of risk acceptance</a:t>
            </a:r>
          </a:p>
          <a:p>
            <a:pPr>
              <a:spcBef>
                <a:spcPts val="1000"/>
              </a:spcBef>
            </a:pPr>
            <a:r>
              <a:rPr lang="en-US" sz="2200" dirty="0"/>
              <a:t>Stick to the update and testing schedule</a:t>
            </a:r>
          </a:p>
        </p:txBody>
      </p:sp>
      <p:pic>
        <p:nvPicPr>
          <p:cNvPr id="6" name="Picture 2" descr="C:\Users\Rromes.000\AppData\Local\Microsoft\Windows\Temporary Internet Files\Content.IE5\QKPU2033\checklist_lg_blk[1].gif"/>
          <p:cNvPicPr>
            <a:picLocks noChangeAspect="1" noChangeArrowheads="1" noCrop="1"/>
          </p:cNvPicPr>
          <p:nvPr>
            <p:custDataLst>
              <p:tags r:id="rId3"/>
            </p:custDataLst>
          </p:nvPr>
        </p:nvPicPr>
        <p:blipFill>
          <a:blip r:embed="rId7">
            <a:extLst>
              <a:ext uri="{28A0092B-C50C-407E-A947-70E740481C1C}">
                <a14:useLocalDpi xmlns:a14="http://schemas.microsoft.com/office/drawing/2010/main"/>
              </a:ext>
            </a:extLst>
          </a:blip>
          <a:srcRect/>
          <a:stretch>
            <a:fillRect/>
          </a:stretch>
        </p:blipFill>
        <p:spPr bwMode="auto">
          <a:xfrm>
            <a:off x="6421971" y="802248"/>
            <a:ext cx="1580130" cy="158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D47B93D-C072-40E4-ADC7-9D2C7C294D35}"/>
              </a:ext>
            </a:extLst>
          </p:cNvPr>
          <p:cNvSpPr>
            <a:spLocks noGrp="1"/>
          </p:cNvSpPr>
          <p:nvPr>
            <p:ph type="sldNum" sz="quarter" idx="4"/>
            <p:custDataLst>
              <p:tags r:id="rId4"/>
            </p:custDataLst>
          </p:nvPr>
        </p:nvSpPr>
        <p:spPr>
          <a:xfrm>
            <a:off x="8691527" y="4800600"/>
            <a:ext cx="391821" cy="342900"/>
          </a:xfrm>
        </p:spPr>
        <p:txBody>
          <a:bodyPr/>
          <a:lstStyle/>
          <a:p>
            <a:fld id="{F8E24598-D429-A34B-B4A6-5808099B37D3}" type="slidenum">
              <a:rPr lang="en-US" smtClean="0"/>
              <a:pPr/>
              <a:t>30</a:t>
            </a:fld>
            <a:endParaRPr lang="en-US" dirty="0"/>
          </a:p>
        </p:txBody>
      </p:sp>
    </p:spTree>
    <p:extLst>
      <p:ext uri="{BB962C8B-B14F-4D97-AF65-F5344CB8AC3E}">
        <p14:creationId xmlns:p14="http://schemas.microsoft.com/office/powerpoint/2010/main" val="183765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5183" y="116448"/>
            <a:ext cx="7197657" cy="685800"/>
          </a:xfrm>
        </p:spPr>
        <p:txBody>
          <a:bodyPr/>
          <a:lstStyle/>
          <a:p>
            <a:r>
              <a:rPr lang="en-US" sz="2800" dirty="0"/>
              <a:t>Independent Security Testing</a:t>
            </a:r>
          </a:p>
        </p:txBody>
      </p:sp>
      <p:sp>
        <p:nvSpPr>
          <p:cNvPr id="3" name="Content Placeholder 2"/>
          <p:cNvSpPr>
            <a:spLocks noGrp="1"/>
          </p:cNvSpPr>
          <p:nvPr>
            <p:ph idx="1"/>
            <p:custDataLst>
              <p:tags r:id="rId2"/>
            </p:custDataLst>
          </p:nvPr>
        </p:nvSpPr>
        <p:spPr>
          <a:xfrm>
            <a:off x="566539" y="667878"/>
            <a:ext cx="8516809" cy="3429000"/>
          </a:xfrm>
        </p:spPr>
        <p:txBody>
          <a:bodyPr/>
          <a:lstStyle/>
          <a:p>
            <a:pPr>
              <a:spcBef>
                <a:spcPts val="1000"/>
              </a:spcBef>
            </a:pPr>
            <a:r>
              <a:rPr lang="en-US" sz="2200" dirty="0"/>
              <a:t>Independent security testing is core tenant of most frameworks</a:t>
            </a:r>
          </a:p>
          <a:p>
            <a:pPr lvl="1">
              <a:spcBef>
                <a:spcPts val="0"/>
              </a:spcBef>
            </a:pPr>
            <a:r>
              <a:rPr lang="en-US" sz="1800" dirty="0"/>
              <a:t>CIS	Control 18</a:t>
            </a:r>
          </a:p>
          <a:p>
            <a:pPr lvl="1">
              <a:spcBef>
                <a:spcPts val="0"/>
              </a:spcBef>
            </a:pPr>
            <a:r>
              <a:rPr lang="en-US" sz="1800" dirty="0"/>
              <a:t>NIST	NIST 800-115</a:t>
            </a:r>
          </a:p>
          <a:p>
            <a:pPr lvl="1">
              <a:spcBef>
                <a:spcPts val="0"/>
              </a:spcBef>
            </a:pPr>
            <a:r>
              <a:rPr lang="en-US" sz="1800" dirty="0"/>
              <a:t>PCI	Requirement 11</a:t>
            </a:r>
          </a:p>
          <a:p>
            <a:pPr lvl="1">
              <a:spcBef>
                <a:spcPts val="0"/>
              </a:spcBef>
            </a:pPr>
            <a:r>
              <a:rPr lang="en-US" sz="1800" dirty="0"/>
              <a:t>CMMC	Level 4 Maturity - “Proactive” hygiene</a:t>
            </a:r>
          </a:p>
          <a:p>
            <a:pPr lvl="1">
              <a:spcBef>
                <a:spcPts val="0"/>
              </a:spcBef>
            </a:pPr>
            <a:r>
              <a:rPr lang="en-US" sz="1800" dirty="0"/>
              <a:t>HIPPA	</a:t>
            </a:r>
            <a:r>
              <a:rPr lang="en-US" sz="1800" dirty="0">
                <a:cs typeface="Times New Roman" panose="02020603050405020304" pitchFamily="18" charset="0"/>
              </a:rPr>
              <a:t>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eriodic technical validation testing: Evaluation (§ 164.308(a)(8))</a:t>
            </a:r>
            <a:r>
              <a:rPr lang="en-US" sz="1600" dirty="0">
                <a:effectLst/>
              </a:rPr>
              <a:t> </a:t>
            </a:r>
            <a:endParaRPr lang="en-US" sz="1800" dirty="0"/>
          </a:p>
          <a:p>
            <a:pPr>
              <a:spcBef>
                <a:spcPts val="1000"/>
              </a:spcBef>
            </a:pPr>
            <a:endParaRPr lang="en-US" sz="2200" dirty="0"/>
          </a:p>
          <a:p>
            <a:pPr>
              <a:spcBef>
                <a:spcPts val="1000"/>
              </a:spcBef>
            </a:pPr>
            <a:r>
              <a:rPr lang="en-US" sz="2200" dirty="0"/>
              <a:t>What is the difference?</a:t>
            </a:r>
          </a:p>
          <a:p>
            <a:pPr lvl="1">
              <a:spcBef>
                <a:spcPts val="0"/>
              </a:spcBef>
            </a:pPr>
            <a:r>
              <a:rPr lang="en-US" sz="1800" dirty="0"/>
              <a:t>Vulnerability Scanning</a:t>
            </a:r>
          </a:p>
          <a:p>
            <a:pPr lvl="1">
              <a:spcBef>
                <a:spcPts val="0"/>
              </a:spcBef>
            </a:pPr>
            <a:r>
              <a:rPr lang="en-US" sz="1800" dirty="0"/>
              <a:t>Penetration Testing </a:t>
            </a:r>
          </a:p>
          <a:p>
            <a:pPr>
              <a:spcBef>
                <a:spcPts val="1000"/>
              </a:spcBef>
            </a:pPr>
            <a:endParaRPr lang="en-US" sz="2200" dirty="0"/>
          </a:p>
        </p:txBody>
      </p:sp>
      <p:sp>
        <p:nvSpPr>
          <p:cNvPr id="5" name="Slide Number Placeholder 4">
            <a:extLst>
              <a:ext uri="{FF2B5EF4-FFF2-40B4-BE49-F238E27FC236}">
                <a16:creationId xmlns:a16="http://schemas.microsoft.com/office/drawing/2014/main" id="{7D47B93D-C072-40E4-ADC7-9D2C7C294D35}"/>
              </a:ext>
            </a:extLst>
          </p:cNvPr>
          <p:cNvSpPr>
            <a:spLocks noGrp="1"/>
          </p:cNvSpPr>
          <p:nvPr>
            <p:ph type="sldNum" sz="quarter" idx="4"/>
            <p:custDataLst>
              <p:tags r:id="rId3"/>
            </p:custDataLst>
          </p:nvPr>
        </p:nvSpPr>
        <p:spPr>
          <a:xfrm>
            <a:off x="8691527" y="4800600"/>
            <a:ext cx="391821" cy="342900"/>
          </a:xfrm>
        </p:spPr>
        <p:txBody>
          <a:bodyPr/>
          <a:lstStyle/>
          <a:p>
            <a:fld id="{F8E24598-D429-A34B-B4A6-5808099B37D3}" type="slidenum">
              <a:rPr lang="en-US" smtClean="0"/>
              <a:pPr/>
              <a:t>31</a:t>
            </a:fld>
            <a:endParaRPr lang="en-US" dirty="0"/>
          </a:p>
        </p:txBody>
      </p:sp>
    </p:spTree>
    <p:extLst>
      <p:ext uri="{BB962C8B-B14F-4D97-AF65-F5344CB8AC3E}">
        <p14:creationId xmlns:p14="http://schemas.microsoft.com/office/powerpoint/2010/main" val="2737389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66700" y="138098"/>
            <a:ext cx="8229600" cy="685800"/>
          </a:xfrm>
        </p:spPr>
        <p:txBody>
          <a:bodyPr/>
          <a:lstStyle/>
          <a:p>
            <a:r>
              <a:rPr lang="en-US" sz="2800" dirty="0"/>
              <a:t>Disaster Recovery &amp; Business Continuity</a:t>
            </a:r>
          </a:p>
        </p:txBody>
      </p:sp>
      <p:sp>
        <p:nvSpPr>
          <p:cNvPr id="3" name="Content Placeholder 2"/>
          <p:cNvSpPr>
            <a:spLocks noGrp="1"/>
          </p:cNvSpPr>
          <p:nvPr>
            <p:ph idx="1"/>
            <p:custDataLst>
              <p:tags r:id="rId2"/>
            </p:custDataLst>
          </p:nvPr>
        </p:nvSpPr>
        <p:spPr>
          <a:xfrm>
            <a:off x="457200" y="804863"/>
            <a:ext cx="8229600" cy="3671887"/>
          </a:xfrm>
        </p:spPr>
        <p:txBody>
          <a:bodyPr/>
          <a:lstStyle/>
          <a:p>
            <a:r>
              <a:rPr lang="en-US" sz="1800" dirty="0"/>
              <a:t>Inventory of assets and results of risk assessment are crucial</a:t>
            </a:r>
          </a:p>
          <a:p>
            <a:pPr lvl="1"/>
            <a:r>
              <a:rPr lang="en-US" sz="1600" dirty="0"/>
              <a:t>Hardware and software inventory</a:t>
            </a:r>
          </a:p>
          <a:p>
            <a:pPr lvl="1"/>
            <a:r>
              <a:rPr lang="en-US" sz="1600" dirty="0"/>
              <a:t>Critical data elements (“the crown jewels”) inventory</a:t>
            </a:r>
          </a:p>
          <a:p>
            <a:pPr lvl="2"/>
            <a:r>
              <a:rPr lang="en-US" sz="1400" dirty="0"/>
              <a:t>Data Retention policies and standards</a:t>
            </a:r>
          </a:p>
          <a:p>
            <a:pPr lvl="2"/>
            <a:r>
              <a:rPr lang="en-US" sz="1400" dirty="0"/>
              <a:t>Where is the data (if we know where it is, we know where to apply controls)</a:t>
            </a:r>
          </a:p>
          <a:p>
            <a:pPr lvl="1"/>
            <a:r>
              <a:rPr lang="en-US" sz="1600" dirty="0"/>
              <a:t>Critical business processes</a:t>
            </a:r>
          </a:p>
          <a:p>
            <a:r>
              <a:rPr lang="en-US" sz="1800" dirty="0"/>
              <a:t>Business impact analysis with definition of recovery point objectives</a:t>
            </a:r>
          </a:p>
          <a:p>
            <a:pPr lvl="1"/>
            <a:r>
              <a:rPr lang="en-US" sz="1600" dirty="0"/>
              <a:t>This is another name for a specialized type of risk assessment</a:t>
            </a:r>
          </a:p>
          <a:p>
            <a:pPr lvl="1"/>
            <a:r>
              <a:rPr lang="en-US" sz="1600" dirty="0"/>
              <a:t>Defines criticality and priority for restoration</a:t>
            </a:r>
          </a:p>
          <a:p>
            <a:r>
              <a:rPr lang="en-US" sz="1800" dirty="0"/>
              <a:t>Disaster Recovery is periodically practiced</a:t>
            </a:r>
          </a:p>
          <a:p>
            <a:pPr lvl="1"/>
            <a:r>
              <a:rPr lang="en-US" sz="1600" dirty="0"/>
              <a:t>Need to make sure it works the way you expect</a:t>
            </a:r>
          </a:p>
          <a:p>
            <a:pPr lvl="1"/>
            <a:r>
              <a:rPr lang="en-US" sz="1600" dirty="0"/>
              <a:t>IT needs to PRACTICE – prove they can restore in the heat of the moment</a:t>
            </a:r>
          </a:p>
        </p:txBody>
      </p:sp>
      <p:sp>
        <p:nvSpPr>
          <p:cNvPr id="5" name="Slide Number Placeholder 4">
            <a:extLst>
              <a:ext uri="{FF2B5EF4-FFF2-40B4-BE49-F238E27FC236}">
                <a16:creationId xmlns:a16="http://schemas.microsoft.com/office/drawing/2014/main" id="{D81E02E7-5556-405F-A807-7C62C3E9E0D8}"/>
              </a:ext>
            </a:extLst>
          </p:cNvPr>
          <p:cNvSpPr>
            <a:spLocks noGrp="1"/>
          </p:cNvSpPr>
          <p:nvPr>
            <p:ph type="sldNum" sz="quarter" idx="4"/>
            <p:custDataLst>
              <p:tags r:id="rId3"/>
            </p:custDataLst>
          </p:nvPr>
        </p:nvSpPr>
        <p:spPr>
          <a:xfrm>
            <a:off x="8572280" y="4670591"/>
            <a:ext cx="395782" cy="342900"/>
          </a:xfrm>
        </p:spPr>
        <p:txBody>
          <a:bodyPr/>
          <a:lstStyle/>
          <a:p>
            <a:fld id="{F8E24598-D429-A34B-B4A6-5808099B37D3}" type="slidenum">
              <a:rPr lang="en-US" smtClean="0"/>
              <a:pPr/>
              <a:t>32</a:t>
            </a:fld>
            <a:endParaRPr lang="en-US" dirty="0"/>
          </a:p>
        </p:txBody>
      </p:sp>
      <p:sp>
        <p:nvSpPr>
          <p:cNvPr id="6" name="Rectangle 5">
            <a:extLst>
              <a:ext uri="{FF2B5EF4-FFF2-40B4-BE49-F238E27FC236}">
                <a16:creationId xmlns:a16="http://schemas.microsoft.com/office/drawing/2014/main" id="{848F3A12-E1C3-6BA9-3708-CC3F90B6D61A}"/>
              </a:ext>
            </a:extLst>
          </p:cNvPr>
          <p:cNvSpPr/>
          <p:nvPr/>
        </p:nvSpPr>
        <p:spPr bwMode="auto">
          <a:xfrm>
            <a:off x="808892" y="2536168"/>
            <a:ext cx="6531430" cy="955634"/>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spTree>
    <p:extLst>
      <p:ext uri="{BB962C8B-B14F-4D97-AF65-F5344CB8AC3E}">
        <p14:creationId xmlns:p14="http://schemas.microsoft.com/office/powerpoint/2010/main" val="163641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B31E2-96E7-4ED5-9C10-1703E418FD20}"/>
              </a:ext>
            </a:extLst>
          </p:cNvPr>
          <p:cNvSpPr>
            <a:spLocks noGrp="1"/>
          </p:cNvSpPr>
          <p:nvPr>
            <p:ph sz="half" idx="1"/>
          </p:nvPr>
        </p:nvSpPr>
        <p:spPr>
          <a:xfrm>
            <a:off x="457200" y="842772"/>
            <a:ext cx="4038600" cy="3741974"/>
          </a:xfrm>
        </p:spPr>
        <p:txBody>
          <a:bodyPr wrap="square" anchor="t">
            <a:noAutofit/>
          </a:bodyPr>
          <a:lstStyle/>
          <a:p>
            <a:r>
              <a:rPr lang="en-US" sz="1800" dirty="0"/>
              <a:t>Tabletop exercises- simulations where participants walk through the incident and response procedures</a:t>
            </a:r>
          </a:p>
          <a:p>
            <a:r>
              <a:rPr lang="en-US" sz="1800" dirty="0"/>
              <a:t>Two types of tabletop exercises</a:t>
            </a:r>
          </a:p>
          <a:p>
            <a:pPr lvl="1"/>
            <a:r>
              <a:rPr lang="en-US" sz="1600" dirty="0"/>
              <a:t>Technical</a:t>
            </a:r>
          </a:p>
          <a:p>
            <a:pPr lvl="1"/>
            <a:r>
              <a:rPr lang="en-US" sz="1600" dirty="0"/>
              <a:t>Management</a:t>
            </a:r>
          </a:p>
          <a:p>
            <a:pPr lvl="1"/>
            <a:r>
              <a:rPr lang="en-US" sz="1600" dirty="0"/>
              <a:t>Both types should be conducted annually</a:t>
            </a:r>
          </a:p>
          <a:p>
            <a:r>
              <a:rPr lang="en-US" sz="1800" dirty="0"/>
              <a:t>Spear phishing tests and other social engineering tests</a:t>
            </a:r>
          </a:p>
          <a:p>
            <a:r>
              <a:rPr lang="en-US" sz="1800" dirty="0"/>
              <a:t>Red team penetration testing</a:t>
            </a:r>
          </a:p>
        </p:txBody>
      </p:sp>
      <p:sp>
        <p:nvSpPr>
          <p:cNvPr id="2" name="Title 1">
            <a:extLst>
              <a:ext uri="{FF2B5EF4-FFF2-40B4-BE49-F238E27FC236}">
                <a16:creationId xmlns:a16="http://schemas.microsoft.com/office/drawing/2014/main" id="{3DEAB8F4-0BCF-4CE1-A2EE-26B6C920CC88}"/>
              </a:ext>
            </a:extLst>
          </p:cNvPr>
          <p:cNvSpPr>
            <a:spLocks noGrp="1"/>
          </p:cNvSpPr>
          <p:nvPr>
            <p:ph type="title"/>
          </p:nvPr>
        </p:nvSpPr>
        <p:spPr>
          <a:xfrm>
            <a:off x="274320" y="94406"/>
            <a:ext cx="8229600" cy="685800"/>
          </a:xfrm>
        </p:spPr>
        <p:txBody>
          <a:bodyPr wrap="square" anchor="ctr">
            <a:normAutofit/>
          </a:bodyPr>
          <a:lstStyle/>
          <a:p>
            <a:r>
              <a:rPr lang="en-US" sz="2800" dirty="0"/>
              <a:t>Practice the Plan</a:t>
            </a:r>
          </a:p>
        </p:txBody>
      </p:sp>
      <p:sp>
        <p:nvSpPr>
          <p:cNvPr id="4" name="Slide Number Placeholder 3">
            <a:extLst>
              <a:ext uri="{FF2B5EF4-FFF2-40B4-BE49-F238E27FC236}">
                <a16:creationId xmlns:a16="http://schemas.microsoft.com/office/drawing/2014/main" id="{01A8225C-AC09-4947-B565-F2A4A348E906}"/>
              </a:ext>
            </a:extLst>
          </p:cNvPr>
          <p:cNvSpPr>
            <a:spLocks noGrp="1"/>
          </p:cNvSpPr>
          <p:nvPr>
            <p:ph type="sldNum" sz="quarter" idx="4"/>
          </p:nvPr>
        </p:nvSpPr>
        <p:spPr>
          <a:xfrm>
            <a:off x="8572280" y="4670591"/>
            <a:ext cx="395782" cy="342900"/>
          </a:xfrm>
        </p:spPr>
        <p:txBody>
          <a:bodyPr anchor="ctr">
            <a:normAutofit/>
          </a:bodyPr>
          <a:lstStyle/>
          <a:p>
            <a:fld id="{6DAB3F6F-6A30-410C-8DAB-3E7769D71CBC}" type="slidenum">
              <a:rPr lang="en-US" smtClean="0"/>
              <a:pPr/>
              <a:t>33</a:t>
            </a:fld>
            <a:endParaRPr lang="en-US" dirty="0"/>
          </a:p>
        </p:txBody>
      </p:sp>
      <p:pic>
        <p:nvPicPr>
          <p:cNvPr id="2050" name="Picture 2" descr="02-04-09">
            <a:extLst>
              <a:ext uri="{FF2B5EF4-FFF2-40B4-BE49-F238E27FC236}">
                <a16:creationId xmlns:a16="http://schemas.microsoft.com/office/drawing/2014/main" id="{BED90563-8DAF-47ED-9BA4-7B69447AC93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2"/>
          <a:stretch/>
        </p:blipFill>
        <p:spPr bwMode="auto">
          <a:xfrm>
            <a:off x="5864773" y="259144"/>
            <a:ext cx="1794223" cy="1811396"/>
          </a:xfrm>
          <a:prstGeom prst="rect">
            <a:avLst/>
          </a:prstGeom>
          <a:solidFill>
            <a:srgbClr val="FFFFFF"/>
          </a:solidFill>
        </p:spPr>
      </p:pic>
      <p:pic>
        <p:nvPicPr>
          <p:cNvPr id="5" name="Picture 4" descr="A screenshot of a graph&#10;&#10;Description automatically generated">
            <a:extLst>
              <a:ext uri="{FF2B5EF4-FFF2-40B4-BE49-F238E27FC236}">
                <a16:creationId xmlns:a16="http://schemas.microsoft.com/office/drawing/2014/main" id="{81674BC2-FBDE-8164-5CF8-C894CFBE6CA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7288" y="2571750"/>
            <a:ext cx="4157403" cy="1888223"/>
          </a:xfrm>
          <a:prstGeom prst="rect">
            <a:avLst/>
          </a:prstGeom>
          <a:ln>
            <a:solidFill>
              <a:schemeClr val="tx1"/>
            </a:solidFill>
          </a:ln>
        </p:spPr>
      </p:pic>
      <p:sp>
        <p:nvSpPr>
          <p:cNvPr id="7" name="TextBox 6">
            <a:extLst>
              <a:ext uri="{FF2B5EF4-FFF2-40B4-BE49-F238E27FC236}">
                <a16:creationId xmlns:a16="http://schemas.microsoft.com/office/drawing/2014/main" id="{E116BDA4-704C-DE9F-379E-A6A55B761A06}"/>
              </a:ext>
            </a:extLst>
          </p:cNvPr>
          <p:cNvSpPr txBox="1"/>
          <p:nvPr/>
        </p:nvSpPr>
        <p:spPr>
          <a:xfrm>
            <a:off x="5905156" y="4459973"/>
            <a:ext cx="3091607" cy="246221"/>
          </a:xfrm>
          <a:prstGeom prst="rect">
            <a:avLst/>
          </a:prstGeom>
          <a:noFill/>
        </p:spPr>
        <p:txBody>
          <a:bodyPr wrap="square" rtlCol="0">
            <a:spAutoFit/>
          </a:bodyPr>
          <a:lstStyle/>
          <a:p>
            <a:r>
              <a:rPr lang="en-US" sz="1000" dirty="0"/>
              <a:t>Source: IBM Security Cost of a Data Breach Report 2023</a:t>
            </a:r>
          </a:p>
        </p:txBody>
      </p:sp>
    </p:spTree>
    <p:extLst>
      <p:ext uri="{BB962C8B-B14F-4D97-AF65-F5344CB8AC3E}">
        <p14:creationId xmlns:p14="http://schemas.microsoft.com/office/powerpoint/2010/main" val="3002357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D342-5806-B1F2-1D82-99314CB3A873}"/>
              </a:ext>
            </a:extLst>
          </p:cNvPr>
          <p:cNvSpPr>
            <a:spLocks noGrp="1"/>
          </p:cNvSpPr>
          <p:nvPr>
            <p:ph type="title"/>
          </p:nvPr>
        </p:nvSpPr>
        <p:spPr>
          <a:xfrm>
            <a:off x="6509050" y="119344"/>
            <a:ext cx="2261121" cy="1358580"/>
          </a:xfrm>
        </p:spPr>
        <p:txBody>
          <a:bodyPr/>
          <a:lstStyle/>
          <a:p>
            <a:r>
              <a:rPr lang="en-US" sz="2800" dirty="0"/>
              <a:t>Incident Preparedness Cost Savings</a:t>
            </a:r>
          </a:p>
        </p:txBody>
      </p:sp>
      <p:sp>
        <p:nvSpPr>
          <p:cNvPr id="8" name="Content Placeholder 7">
            <a:extLst>
              <a:ext uri="{FF2B5EF4-FFF2-40B4-BE49-F238E27FC236}">
                <a16:creationId xmlns:a16="http://schemas.microsoft.com/office/drawing/2014/main" id="{7F81D356-20A4-726A-3F24-2647D0F55A90}"/>
              </a:ext>
            </a:extLst>
          </p:cNvPr>
          <p:cNvSpPr>
            <a:spLocks noGrp="1"/>
          </p:cNvSpPr>
          <p:nvPr>
            <p:ph idx="1"/>
          </p:nvPr>
        </p:nvSpPr>
        <p:spPr>
          <a:xfrm>
            <a:off x="6454506" y="1595881"/>
            <a:ext cx="2628222" cy="2704423"/>
          </a:xfrm>
        </p:spPr>
        <p:txBody>
          <a:bodyPr/>
          <a:lstStyle/>
          <a:p>
            <a:r>
              <a:rPr lang="en-US" sz="2000" dirty="0"/>
              <a:t>Global Average cost is $4.45M</a:t>
            </a:r>
          </a:p>
          <a:p>
            <a:r>
              <a:rPr lang="en-US" sz="2000" dirty="0"/>
              <a:t>The impact of 27 factors on the average cost of a data breach</a:t>
            </a:r>
          </a:p>
          <a:p>
            <a:endParaRPr lang="en-US" sz="2000" dirty="0"/>
          </a:p>
          <a:p>
            <a:endParaRPr lang="en-US" sz="2000" dirty="0"/>
          </a:p>
        </p:txBody>
      </p:sp>
      <p:sp>
        <p:nvSpPr>
          <p:cNvPr id="4" name="Slide Number Placeholder 3">
            <a:extLst>
              <a:ext uri="{FF2B5EF4-FFF2-40B4-BE49-F238E27FC236}">
                <a16:creationId xmlns:a16="http://schemas.microsoft.com/office/drawing/2014/main" id="{879C3D8F-DBF2-D752-F3DE-3E6888473440}"/>
              </a:ext>
            </a:extLst>
          </p:cNvPr>
          <p:cNvSpPr>
            <a:spLocks noGrp="1"/>
          </p:cNvSpPr>
          <p:nvPr>
            <p:ph type="sldNum" sz="quarter" idx="4"/>
          </p:nvPr>
        </p:nvSpPr>
        <p:spPr>
          <a:xfrm>
            <a:off x="8572280" y="4670591"/>
            <a:ext cx="395782" cy="342900"/>
          </a:xfrm>
        </p:spPr>
        <p:txBody>
          <a:bodyPr/>
          <a:lstStyle/>
          <a:p>
            <a:fld id="{6DAB3F6F-6A30-410C-8DAB-3E7769D71CBC}" type="slidenum">
              <a:rPr lang="en-US" smtClean="0"/>
              <a:pPr/>
              <a:t>34</a:t>
            </a:fld>
            <a:endParaRPr lang="en-US" dirty="0"/>
          </a:p>
        </p:txBody>
      </p:sp>
      <p:pic>
        <p:nvPicPr>
          <p:cNvPr id="16" name="Picture 15" descr="A picture containing text, clipart&#10;&#10;Description automatically generated">
            <a:extLst>
              <a:ext uri="{FF2B5EF4-FFF2-40B4-BE49-F238E27FC236}">
                <a16:creationId xmlns:a16="http://schemas.microsoft.com/office/drawing/2014/main" id="{5B5F9BF8-4EFE-D572-41A9-ADEC0440B265}"/>
              </a:ext>
            </a:extLst>
          </p:cNvPr>
          <p:cNvPicPr>
            <a:picLocks noChangeAspect="1"/>
          </p:cNvPicPr>
          <p:nvPr/>
        </p:nvPicPr>
        <p:blipFill>
          <a:blip r:embed="rId2"/>
          <a:stretch>
            <a:fillRect/>
          </a:stretch>
        </p:blipFill>
        <p:spPr>
          <a:xfrm>
            <a:off x="7597494" y="3747463"/>
            <a:ext cx="625114" cy="766806"/>
          </a:xfrm>
          <a:prstGeom prst="rect">
            <a:avLst/>
          </a:prstGeom>
          <a:solidFill>
            <a:schemeClr val="accent4"/>
          </a:solidFill>
        </p:spPr>
      </p:pic>
      <p:sp>
        <p:nvSpPr>
          <p:cNvPr id="3" name="TextBox 2">
            <a:extLst>
              <a:ext uri="{FF2B5EF4-FFF2-40B4-BE49-F238E27FC236}">
                <a16:creationId xmlns:a16="http://schemas.microsoft.com/office/drawing/2014/main" id="{97D944BC-3770-B821-11A9-A5AF8984BFCF}"/>
              </a:ext>
            </a:extLst>
          </p:cNvPr>
          <p:cNvSpPr txBox="1"/>
          <p:nvPr/>
        </p:nvSpPr>
        <p:spPr>
          <a:xfrm>
            <a:off x="6196493" y="4884556"/>
            <a:ext cx="3427117" cy="215444"/>
          </a:xfrm>
          <a:prstGeom prst="rect">
            <a:avLst/>
          </a:prstGeom>
          <a:noFill/>
        </p:spPr>
        <p:txBody>
          <a:bodyPr wrap="square" rtlCol="0">
            <a:spAutoFit/>
          </a:bodyPr>
          <a:lstStyle/>
          <a:p>
            <a:r>
              <a:rPr lang="en-US" sz="800" dirty="0"/>
              <a:t>Source: IBM Security Cost of a Data Breach Report 2023</a:t>
            </a:r>
          </a:p>
        </p:txBody>
      </p:sp>
      <p:pic>
        <p:nvPicPr>
          <p:cNvPr id="6" name="Picture 5" descr="A screenshot of a data breach&#10;&#10;Description automatically generated">
            <a:extLst>
              <a:ext uri="{FF2B5EF4-FFF2-40B4-BE49-F238E27FC236}">
                <a16:creationId xmlns:a16="http://schemas.microsoft.com/office/drawing/2014/main" id="{ADBC9596-2753-FBD8-0FDA-E6CD570AFF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24" y="119344"/>
            <a:ext cx="6035803" cy="4986140"/>
          </a:xfrm>
          <a:prstGeom prst="rect">
            <a:avLst/>
          </a:prstGeom>
        </p:spPr>
      </p:pic>
    </p:spTree>
    <p:extLst>
      <p:ext uri="{BB962C8B-B14F-4D97-AF65-F5344CB8AC3E}">
        <p14:creationId xmlns:p14="http://schemas.microsoft.com/office/powerpoint/2010/main" val="2046320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508005" y="95830"/>
            <a:ext cx="620988" cy="705032"/>
          </a:xfrm>
          <a:prstGeom prst="rect">
            <a:avLst/>
          </a:prstGeom>
        </p:spPr>
      </p:pic>
      <p:sp>
        <p:nvSpPr>
          <p:cNvPr id="3" name="Title 2">
            <a:extLst>
              <a:ext uri="{FF2B5EF4-FFF2-40B4-BE49-F238E27FC236}">
                <a16:creationId xmlns:a16="http://schemas.microsoft.com/office/drawing/2014/main" id="{70E5EC56-1FDC-4DE0-D936-687EB1019719}"/>
              </a:ext>
            </a:extLst>
          </p:cNvPr>
          <p:cNvSpPr>
            <a:spLocks noGrp="1"/>
          </p:cNvSpPr>
          <p:nvPr>
            <p:ph type="title"/>
          </p:nvPr>
        </p:nvSpPr>
        <p:spPr/>
        <p:txBody>
          <a:bodyPr/>
          <a:lstStyle/>
          <a:p>
            <a:r>
              <a:rPr lang="en-US" sz="2800" dirty="0"/>
              <a:t>Boy Scouts Motto: Be Prepared…</a:t>
            </a:r>
          </a:p>
        </p:txBody>
      </p:sp>
      <p:sp>
        <p:nvSpPr>
          <p:cNvPr id="5" name="Rectangle 4"/>
          <p:cNvSpPr/>
          <p:nvPr/>
        </p:nvSpPr>
        <p:spPr bwMode="auto">
          <a:xfrm>
            <a:off x="331716" y="888422"/>
            <a:ext cx="1761521" cy="32856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None/>
            </a:pPr>
            <a:r>
              <a:rPr lang="en-US" altLang="en-US" sz="3600" dirty="0">
                <a:solidFill>
                  <a:schemeClr val="bg1"/>
                </a:solidFill>
              </a:rPr>
              <a:t>Prepare</a:t>
            </a:r>
          </a:p>
          <a:p>
            <a:pPr algn="ctr">
              <a:buNone/>
            </a:pPr>
            <a:r>
              <a:rPr lang="en-US" altLang="en-US" sz="3600" dirty="0">
                <a:solidFill>
                  <a:schemeClr val="bg1"/>
                </a:solidFill>
              </a:rPr>
              <a:t> </a:t>
            </a:r>
            <a:br>
              <a:rPr lang="en-US" altLang="en-US" sz="3600" dirty="0">
                <a:solidFill>
                  <a:schemeClr val="bg1"/>
                </a:solidFill>
              </a:rPr>
            </a:br>
            <a:r>
              <a:rPr lang="en-US" altLang="en-US" sz="3600" dirty="0">
                <a:solidFill>
                  <a:schemeClr val="bg1"/>
                </a:solidFill>
              </a:rPr>
              <a:t>Operate </a:t>
            </a:r>
            <a:br>
              <a:rPr lang="en-US" altLang="en-US" sz="3600" dirty="0">
                <a:solidFill>
                  <a:schemeClr val="bg1"/>
                </a:solidFill>
              </a:rPr>
            </a:br>
            <a:endParaRPr lang="en-US" altLang="en-US" sz="3600" dirty="0">
              <a:solidFill>
                <a:schemeClr val="bg1"/>
              </a:solidFill>
            </a:endParaRPr>
          </a:p>
          <a:p>
            <a:pPr algn="ctr">
              <a:buNone/>
            </a:pPr>
            <a:r>
              <a:rPr lang="en-US" altLang="en-US" sz="3600" dirty="0">
                <a:solidFill>
                  <a:schemeClr val="bg1"/>
                </a:solidFill>
              </a:rPr>
              <a:t>Test</a:t>
            </a:r>
          </a:p>
        </p:txBody>
      </p:sp>
      <p:sp>
        <p:nvSpPr>
          <p:cNvPr id="8" name="Slide Number Placeholder 4">
            <a:extLst>
              <a:ext uri="{FF2B5EF4-FFF2-40B4-BE49-F238E27FC236}">
                <a16:creationId xmlns:a16="http://schemas.microsoft.com/office/drawing/2014/main" id="{490ED74F-7E9E-4146-BB59-83BC5B69DC7E}"/>
              </a:ext>
            </a:extLst>
          </p:cNvPr>
          <p:cNvSpPr txBox="1">
            <a:spLocks/>
          </p:cNvSpPr>
          <p:nvPr/>
        </p:nvSpPr>
        <p:spPr>
          <a:xfrm>
            <a:off x="8686800" y="4773168"/>
            <a:ext cx="395782" cy="342900"/>
          </a:xfrm>
          <a:prstGeom prst="rect">
            <a:avLst/>
          </a:prstGeom>
        </p:spPr>
        <p:txBody>
          <a:bodyPr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a:pPr/>
              <a:t>35</a:t>
            </a:fld>
            <a:endParaRPr lang="en-US" sz="900" dirty="0"/>
          </a:p>
        </p:txBody>
      </p:sp>
      <p:sp>
        <p:nvSpPr>
          <p:cNvPr id="10" name="Content Placeholder 9">
            <a:extLst>
              <a:ext uri="{FF2B5EF4-FFF2-40B4-BE49-F238E27FC236}">
                <a16:creationId xmlns:a16="http://schemas.microsoft.com/office/drawing/2014/main" id="{5F6C7CB0-FC9B-F2DE-441B-990B555E7DF9}"/>
              </a:ext>
            </a:extLst>
          </p:cNvPr>
          <p:cNvSpPr>
            <a:spLocks noGrp="1"/>
          </p:cNvSpPr>
          <p:nvPr>
            <p:ph sz="half" idx="1"/>
          </p:nvPr>
        </p:nvSpPr>
        <p:spPr>
          <a:xfrm>
            <a:off x="2240782" y="842772"/>
            <a:ext cx="6295292" cy="3741974"/>
          </a:xfrm>
        </p:spPr>
        <p:txBody>
          <a:bodyPr/>
          <a:lstStyle/>
          <a:p>
            <a:r>
              <a:rPr lang="en-US" sz="1800" dirty="0"/>
              <a:t>Standards Based Operations and Exception Management</a:t>
            </a:r>
          </a:p>
          <a:p>
            <a:pPr lvl="1"/>
            <a:r>
              <a:rPr lang="en-US" sz="1400" dirty="0"/>
              <a:t>Daily Operational DNA</a:t>
            </a:r>
          </a:p>
          <a:p>
            <a:r>
              <a:rPr lang="en-US" sz="1800" dirty="0"/>
              <a:t>Regular/periodic risk assessment:</a:t>
            </a:r>
          </a:p>
          <a:p>
            <a:pPr lvl="1"/>
            <a:r>
              <a:rPr lang="en-US" sz="1400" dirty="0"/>
              <a:t>Daily Business as Usual</a:t>
            </a:r>
          </a:p>
          <a:p>
            <a:r>
              <a:rPr lang="en-US" sz="1800" dirty="0"/>
              <a:t>Monitor and fine tune:</a:t>
            </a:r>
          </a:p>
          <a:p>
            <a:pPr lvl="1"/>
            <a:r>
              <a:rPr lang="en-US" sz="1400" dirty="0"/>
              <a:t>Continuous improvement</a:t>
            </a:r>
          </a:p>
          <a:p>
            <a:r>
              <a:rPr lang="en-US" sz="1800" b="1" dirty="0">
                <a:solidFill>
                  <a:schemeClr val="accent4"/>
                </a:solidFill>
              </a:rPr>
              <a:t>Practice and Test</a:t>
            </a:r>
          </a:p>
          <a:p>
            <a:pPr lvl="1"/>
            <a:r>
              <a:rPr lang="en-US" sz="1400" dirty="0"/>
              <a:t>Audit your operations controls (against a framework)</a:t>
            </a:r>
          </a:p>
          <a:p>
            <a:pPr lvl="1"/>
            <a:r>
              <a:rPr lang="en-US" sz="1400" dirty="0"/>
              <a:t>Review Office 365 (O365) security (periodically)</a:t>
            </a:r>
          </a:p>
          <a:p>
            <a:pPr lvl="1"/>
            <a:r>
              <a:rPr lang="en-US" sz="1400" dirty="0"/>
              <a:t>Schedule IR Tabletop and Disaster Recovery exercises</a:t>
            </a:r>
          </a:p>
          <a:p>
            <a:pPr lvl="1"/>
            <a:r>
              <a:rPr lang="en-US" sz="1400" dirty="0"/>
              <a:t>Test new systems and after significant change</a:t>
            </a:r>
          </a:p>
          <a:p>
            <a:pPr lvl="1"/>
            <a:r>
              <a:rPr lang="en-US" sz="1400" dirty="0"/>
              <a:t>Test and prove your cyber hygiene and resilience</a:t>
            </a:r>
            <a:endParaRPr lang="en-US" sz="1800" dirty="0"/>
          </a:p>
          <a:p>
            <a:r>
              <a:rPr lang="en-US" sz="1800" dirty="0"/>
              <a:t>Governance - PROVE IT</a:t>
            </a:r>
          </a:p>
        </p:txBody>
      </p:sp>
      <p:sp>
        <p:nvSpPr>
          <p:cNvPr id="2" name="Slide Number Placeholder 1">
            <a:extLst>
              <a:ext uri="{FF2B5EF4-FFF2-40B4-BE49-F238E27FC236}">
                <a16:creationId xmlns:a16="http://schemas.microsoft.com/office/drawing/2014/main" id="{12B4C694-5777-9F5A-6180-012EC4588C61}"/>
              </a:ext>
            </a:extLst>
          </p:cNvPr>
          <p:cNvSpPr>
            <a:spLocks noGrp="1"/>
          </p:cNvSpPr>
          <p:nvPr>
            <p:ph type="sldNum" sz="quarter" idx="4"/>
          </p:nvPr>
        </p:nvSpPr>
        <p:spPr/>
        <p:txBody>
          <a:bodyPr/>
          <a:lstStyle/>
          <a:p>
            <a:fld id="{6DAB3F6F-6A30-410C-8DAB-3E7769D71CBC}" type="slidenum">
              <a:rPr lang="en-US" smtClean="0"/>
              <a:pPr/>
              <a:t>35</a:t>
            </a:fld>
            <a:endParaRPr lang="en-US" dirty="0"/>
          </a:p>
        </p:txBody>
      </p:sp>
    </p:spTree>
    <p:extLst>
      <p:ext uri="{BB962C8B-B14F-4D97-AF65-F5344CB8AC3E}">
        <p14:creationId xmlns:p14="http://schemas.microsoft.com/office/powerpoint/2010/main" val="322992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263A1-2146-14EB-A848-B37C275D2C92}"/>
              </a:ext>
            </a:extLst>
          </p:cNvPr>
          <p:cNvSpPr>
            <a:spLocks noGrp="1"/>
          </p:cNvSpPr>
          <p:nvPr>
            <p:ph sz="half" idx="2"/>
          </p:nvPr>
        </p:nvSpPr>
        <p:spPr>
          <a:xfrm>
            <a:off x="1314673" y="594960"/>
            <a:ext cx="5166809" cy="2542688"/>
          </a:xfrm>
        </p:spPr>
        <p:txBody>
          <a:bodyPr/>
          <a:lstStyle/>
          <a:p>
            <a:r>
              <a:rPr lang="en-US" i="0" dirty="0"/>
              <a:t>Thank you!</a:t>
            </a:r>
          </a:p>
          <a:p>
            <a:endParaRPr lang="en-US" sz="1200" i="0" dirty="0"/>
          </a:p>
          <a:p>
            <a:r>
              <a:rPr lang="en-US" sz="1200" i="0" dirty="0"/>
              <a:t>Randy Romes </a:t>
            </a:r>
            <a:br>
              <a:rPr lang="en-US" sz="1200" i="0" dirty="0"/>
            </a:br>
            <a:r>
              <a:rPr lang="en-US" sz="1200" i="0" dirty="0"/>
              <a:t>CISSP, CRISC, CISA, MCP, PCI-QSA</a:t>
            </a:r>
          </a:p>
          <a:p>
            <a:r>
              <a:rPr lang="en-US" sz="1200" i="0" dirty="0"/>
              <a:t>Principal – Cybersecurity</a:t>
            </a:r>
          </a:p>
          <a:p>
            <a:r>
              <a:rPr lang="en-US" sz="1200" i="0" dirty="0"/>
              <a:t>612.397.3114</a:t>
            </a:r>
          </a:p>
          <a:p>
            <a:r>
              <a:rPr lang="en-US" sz="1200" i="0" dirty="0"/>
              <a:t>randy.romes@CLAconnect.com</a:t>
            </a:r>
          </a:p>
          <a:p>
            <a:endParaRPr lang="en-US" sz="1200" dirty="0"/>
          </a:p>
          <a:p>
            <a:endParaRPr lang="en-US" dirty="0"/>
          </a:p>
        </p:txBody>
      </p:sp>
      <p:sp>
        <p:nvSpPr>
          <p:cNvPr id="3" name="Slide Number Placeholder 2">
            <a:extLst>
              <a:ext uri="{FF2B5EF4-FFF2-40B4-BE49-F238E27FC236}">
                <a16:creationId xmlns:a16="http://schemas.microsoft.com/office/drawing/2014/main" id="{BBD9C294-9E7C-71B4-0605-DBA0816FB04D}"/>
              </a:ext>
            </a:extLst>
          </p:cNvPr>
          <p:cNvSpPr>
            <a:spLocks noGrp="1"/>
          </p:cNvSpPr>
          <p:nvPr>
            <p:ph type="sldNum" sz="quarter" idx="4"/>
          </p:nvPr>
        </p:nvSpPr>
        <p:spPr/>
        <p:txBody>
          <a:bodyPr/>
          <a:lstStyle/>
          <a:p>
            <a:fld id="{6DAB3F6F-6A30-410C-8DAB-3E7769D71CBC}" type="slidenum">
              <a:rPr lang="en-US" smtClean="0"/>
              <a:pPr/>
              <a:t>36</a:t>
            </a:fld>
            <a:endParaRPr lang="en-US" dirty="0"/>
          </a:p>
        </p:txBody>
      </p:sp>
    </p:spTree>
    <p:extLst>
      <p:ext uri="{BB962C8B-B14F-4D97-AF65-F5344CB8AC3E}">
        <p14:creationId xmlns:p14="http://schemas.microsoft.com/office/powerpoint/2010/main" val="126491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30" y="75864"/>
            <a:ext cx="6172200" cy="685800"/>
          </a:xfrm>
        </p:spPr>
        <p:txBody>
          <a:bodyPr/>
          <a:lstStyle/>
          <a:p>
            <a:r>
              <a:rPr lang="en-US" dirty="0"/>
              <a:t>Cyber Security Services at CLA</a:t>
            </a:r>
          </a:p>
        </p:txBody>
      </p:sp>
      <p:sp>
        <p:nvSpPr>
          <p:cNvPr id="3" name="Content Placeholder 2"/>
          <p:cNvSpPr>
            <a:spLocks noGrp="1"/>
          </p:cNvSpPr>
          <p:nvPr>
            <p:ph idx="1"/>
          </p:nvPr>
        </p:nvSpPr>
        <p:spPr>
          <a:xfrm>
            <a:off x="185031" y="856914"/>
            <a:ext cx="7590338" cy="3220489"/>
          </a:xfrm>
        </p:spPr>
        <p:txBody>
          <a:bodyPr/>
          <a:lstStyle/>
          <a:p>
            <a:pPr marL="80961" lvl="1" indent="0" fontAlgn="auto">
              <a:spcAft>
                <a:spcPts val="0"/>
              </a:spcAft>
              <a:buNone/>
              <a:defRPr/>
            </a:pPr>
            <a:r>
              <a:rPr lang="en-US" sz="1800" dirty="0"/>
              <a:t>Information Security offered as specialized service offering for over 25 years</a:t>
            </a:r>
          </a:p>
          <a:p>
            <a:pPr marL="233357" lvl="1" indent="-128585" fontAlgn="auto">
              <a:spcAft>
                <a:spcPts val="0"/>
              </a:spcAft>
              <a:buFont typeface="Wingdings" panose="05000000000000000000" pitchFamily="2" charset="2"/>
              <a:buChar char="Ø"/>
              <a:defRPr/>
            </a:pPr>
            <a:r>
              <a:rPr lang="en-US" sz="1800" dirty="0"/>
              <a:t>Penetration Testing and Vulnerability Assessment</a:t>
            </a:r>
          </a:p>
          <a:p>
            <a:pPr marL="403215" lvl="2" indent="-128585" fontAlgn="auto">
              <a:spcAft>
                <a:spcPts val="0"/>
              </a:spcAft>
              <a:buFont typeface="Wingdings" panose="05000000000000000000" pitchFamily="2" charset="2"/>
              <a:buChar char="Ø"/>
              <a:defRPr/>
            </a:pPr>
            <a:r>
              <a:rPr lang="en-US" sz="1350" dirty="0"/>
              <a:t>Black Box, Red Team, and Collaborative Assessments</a:t>
            </a:r>
            <a:endParaRPr lang="en-US" dirty="0"/>
          </a:p>
          <a:p>
            <a:pPr marL="233357" lvl="1" indent="-128585" fontAlgn="auto">
              <a:spcAft>
                <a:spcPts val="0"/>
              </a:spcAft>
              <a:buFont typeface="Wingdings" panose="05000000000000000000" pitchFamily="2" charset="2"/>
              <a:buChar char="Ø"/>
              <a:defRPr/>
            </a:pPr>
            <a:r>
              <a:rPr lang="en-US" sz="1800" dirty="0"/>
              <a:t>IT/Cyber security risk assessments</a:t>
            </a:r>
          </a:p>
          <a:p>
            <a:pPr marL="233357" lvl="1" indent="-128585" fontAlgn="auto">
              <a:spcAft>
                <a:spcPts val="0"/>
              </a:spcAft>
              <a:buFont typeface="Wingdings" panose="05000000000000000000" pitchFamily="2" charset="2"/>
              <a:buChar char="Ø"/>
              <a:defRPr/>
            </a:pPr>
            <a:r>
              <a:rPr lang="en-US" sz="1800" dirty="0"/>
              <a:t>IT audit and compliance (HIPAA, GLBA/FFIEC, NIST, CMMC, CIS, etc.)</a:t>
            </a:r>
          </a:p>
          <a:p>
            <a:pPr marL="233357" lvl="1" indent="-128585" fontAlgn="auto">
              <a:spcAft>
                <a:spcPts val="0"/>
              </a:spcAft>
              <a:buFont typeface="Wingdings" panose="05000000000000000000" pitchFamily="2" charset="2"/>
              <a:buChar char="Ø"/>
              <a:defRPr/>
            </a:pPr>
            <a:r>
              <a:rPr lang="en-US" sz="1800" dirty="0"/>
              <a:t>PCI-DSS Readiness and Compliance Assessments (PCI-DSS)</a:t>
            </a:r>
          </a:p>
          <a:p>
            <a:pPr marL="233357" lvl="1" indent="-128585" fontAlgn="auto">
              <a:spcAft>
                <a:spcPts val="0"/>
              </a:spcAft>
              <a:buFont typeface="Wingdings" panose="05000000000000000000" pitchFamily="2" charset="2"/>
              <a:buChar char="Ø"/>
              <a:defRPr/>
            </a:pPr>
            <a:r>
              <a:rPr lang="en-US" sz="1800" dirty="0"/>
              <a:t>Outsourced Information Security Advisory</a:t>
            </a:r>
          </a:p>
          <a:p>
            <a:pPr marL="233357" lvl="1" indent="-128585" fontAlgn="auto">
              <a:spcAft>
                <a:spcPts val="0"/>
              </a:spcAft>
              <a:buFont typeface="Wingdings" panose="05000000000000000000" pitchFamily="2" charset="2"/>
              <a:buChar char="Ø"/>
              <a:defRPr/>
            </a:pPr>
            <a:r>
              <a:rPr lang="en-US" sz="1800" dirty="0"/>
              <a:t>Incident response and forensics</a:t>
            </a:r>
          </a:p>
          <a:p>
            <a:pPr marL="233357" lvl="1" indent="-128585" fontAlgn="auto">
              <a:spcAft>
                <a:spcPts val="0"/>
              </a:spcAft>
              <a:buFont typeface="Wingdings" panose="05000000000000000000" pitchFamily="2" charset="2"/>
              <a:buChar char="Ø"/>
              <a:defRPr/>
            </a:pPr>
            <a:r>
              <a:rPr lang="en-US" sz="1800" dirty="0"/>
              <a:t>Independent security consulting</a:t>
            </a:r>
          </a:p>
          <a:p>
            <a:pPr marL="233357" lvl="1" indent="-128585" fontAlgn="auto">
              <a:spcAft>
                <a:spcPts val="0"/>
              </a:spcAft>
              <a:buFont typeface="Wingdings" panose="05000000000000000000" pitchFamily="2" charset="2"/>
              <a:buChar char="Ø"/>
              <a:defRPr/>
            </a:pPr>
            <a:r>
              <a:rPr lang="en-US" sz="1800" dirty="0"/>
              <a:t>Remediation assistance</a:t>
            </a:r>
          </a:p>
          <a:p>
            <a:pPr marL="233357" lvl="1" indent="-128585" fontAlgn="auto">
              <a:spcAft>
                <a:spcPts val="0"/>
              </a:spcAft>
              <a:buFont typeface="Wingdings" panose="05000000000000000000" pitchFamily="2" charset="2"/>
              <a:buChar char="Ø"/>
              <a:defRPr/>
            </a:pPr>
            <a:r>
              <a:rPr lang="en-US" sz="1800" dirty="0"/>
              <a:t>Internal audit support</a:t>
            </a:r>
          </a:p>
          <a:p>
            <a:pPr marL="233357" lvl="1" indent="-128585" fontAlgn="auto">
              <a:spcAft>
                <a:spcPts val="0"/>
              </a:spcAft>
              <a:buFont typeface="Wingdings" panose="05000000000000000000" pitchFamily="2" charset="2"/>
              <a:buChar char="Ø"/>
              <a:defRPr/>
            </a:pPr>
            <a:endParaRPr lang="en-US" sz="1800" dirty="0"/>
          </a:p>
        </p:txBody>
      </p:sp>
      <p:sp>
        <p:nvSpPr>
          <p:cNvPr id="5" name="Slide Number Placeholder 4"/>
          <p:cNvSpPr>
            <a:spLocks noGrp="1"/>
          </p:cNvSpPr>
          <p:nvPr>
            <p:ph type="sldNum" sz="quarter" idx="4"/>
          </p:nvPr>
        </p:nvSpPr>
        <p:spPr/>
        <p:txBody>
          <a:bodyPr/>
          <a:lstStyle/>
          <a:p>
            <a:fld id="{F8E24598-D429-A34B-B4A6-5808099B37D3}" type="slidenum">
              <a:rPr lang="en-US" smtClean="0"/>
              <a:pPr/>
              <a:t>4</a:t>
            </a:fld>
            <a:endParaRPr lang="en-US" dirty="0"/>
          </a:p>
        </p:txBody>
      </p:sp>
      <p:pic>
        <p:nvPicPr>
          <p:cNvPr id="7" name="Picture 6">
            <a:extLst>
              <a:ext uri="{FF2B5EF4-FFF2-40B4-BE49-F238E27FC236}">
                <a16:creationId xmlns:a16="http://schemas.microsoft.com/office/drawing/2014/main" id="{F285823F-3081-BB44-9825-2653A9C2E1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39082" y="3008047"/>
            <a:ext cx="985154" cy="900714"/>
          </a:xfrm>
          <a:prstGeom prst="rect">
            <a:avLst/>
          </a:prstGeom>
        </p:spPr>
      </p:pic>
      <p:pic>
        <p:nvPicPr>
          <p:cNvPr id="8" name="Picture 7">
            <a:extLst>
              <a:ext uri="{FF2B5EF4-FFF2-40B4-BE49-F238E27FC236}">
                <a16:creationId xmlns:a16="http://schemas.microsoft.com/office/drawing/2014/main" id="{6E5AD055-4E20-E04E-A0DA-92BA8A1577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7230" y="1291508"/>
            <a:ext cx="2073171" cy="708824"/>
          </a:xfrm>
          <a:prstGeom prst="rect">
            <a:avLst/>
          </a:prstGeom>
        </p:spPr>
      </p:pic>
      <p:pic>
        <p:nvPicPr>
          <p:cNvPr id="9" name="Picture 8">
            <a:extLst>
              <a:ext uri="{FF2B5EF4-FFF2-40B4-BE49-F238E27FC236}">
                <a16:creationId xmlns:a16="http://schemas.microsoft.com/office/drawing/2014/main" id="{67B2E7A6-FE02-E444-8043-EACBADFA87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39469" y="2303423"/>
            <a:ext cx="1419501" cy="765417"/>
          </a:xfrm>
          <a:prstGeom prst="rect">
            <a:avLst/>
          </a:prstGeom>
        </p:spPr>
      </p:pic>
      <p:sp>
        <p:nvSpPr>
          <p:cNvPr id="10" name="Rectangle 9">
            <a:extLst>
              <a:ext uri="{FF2B5EF4-FFF2-40B4-BE49-F238E27FC236}">
                <a16:creationId xmlns:a16="http://schemas.microsoft.com/office/drawing/2014/main" id="{27001D68-F750-83A5-2461-AC69959EC7F2}"/>
              </a:ext>
            </a:extLst>
          </p:cNvPr>
          <p:cNvSpPr>
            <a:spLocks noChangeArrowheads="1"/>
          </p:cNvSpPr>
          <p:nvPr/>
        </p:nvSpPr>
        <p:spPr bwMode="auto">
          <a:xfrm>
            <a:off x="461150" y="4226605"/>
            <a:ext cx="7969251" cy="307777"/>
          </a:xfrm>
          <a:prstGeom prst="rect">
            <a:avLst/>
          </a:prstGeom>
          <a:noFill/>
          <a:ln w="9525" algn="ctr">
            <a:noFill/>
            <a:miter lim="800000"/>
            <a:headEnd/>
            <a:tailEnd/>
          </a:ln>
        </p:spPr>
        <p:txBody>
          <a:bodyPr anchor="ctr">
            <a:spAutoFit/>
          </a:bodyPr>
          <a:lstStyle/>
          <a:p>
            <a:r>
              <a:rPr lang="en-US" sz="1400" dirty="0">
                <a:solidFill>
                  <a:schemeClr val="bg1"/>
                </a:solidFill>
              </a:rPr>
              <a:t>*Callahan and Associates 2021 Guide to Credit Union CPA Auditors. </a:t>
            </a:r>
          </a:p>
        </p:txBody>
      </p:sp>
    </p:spTree>
    <p:extLst>
      <p:ext uri="{BB962C8B-B14F-4D97-AF65-F5344CB8AC3E}">
        <p14:creationId xmlns:p14="http://schemas.microsoft.com/office/powerpoint/2010/main" val="276921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1060E-4262-C444-84BB-A68DD5A52D83}"/>
              </a:ext>
            </a:extLst>
          </p:cNvPr>
          <p:cNvSpPr>
            <a:spLocks noGrp="1"/>
          </p:cNvSpPr>
          <p:nvPr>
            <p:ph idx="1"/>
          </p:nvPr>
        </p:nvSpPr>
        <p:spPr>
          <a:xfrm>
            <a:off x="383659" y="1501753"/>
            <a:ext cx="6531175" cy="1575810"/>
          </a:xfrm>
        </p:spPr>
        <p:txBody>
          <a:bodyPr>
            <a:normAutofit fontScale="92500" lnSpcReduction="20000"/>
          </a:bodyPr>
          <a:lstStyle/>
          <a:p>
            <a:pPr marL="230183" lvl="1" indent="-171446">
              <a:lnSpc>
                <a:spcPct val="110000"/>
              </a:lnSpc>
              <a:buFont typeface="Arial" panose="020B0604020202020204" pitchFamily="34" charset="0"/>
              <a:buChar char="•"/>
            </a:pPr>
            <a:r>
              <a:rPr lang="en-US" sz="1900" dirty="0"/>
              <a:t>“Professional Student”</a:t>
            </a:r>
          </a:p>
          <a:p>
            <a:pPr marL="230183" lvl="1" indent="-171446">
              <a:lnSpc>
                <a:spcPct val="110000"/>
              </a:lnSpc>
              <a:buFont typeface="Arial" panose="020B0604020202020204" pitchFamily="34" charset="0"/>
              <a:buChar char="•"/>
            </a:pPr>
            <a:r>
              <a:rPr lang="en-US" sz="1900" dirty="0"/>
              <a:t>Science Teacher / Self Taught Computer Guy</a:t>
            </a:r>
          </a:p>
          <a:p>
            <a:pPr marL="230183" lvl="1" indent="-171446">
              <a:lnSpc>
                <a:spcPct val="110000"/>
              </a:lnSpc>
              <a:buFont typeface="Arial" panose="020B0604020202020204" pitchFamily="34" charset="0"/>
              <a:buChar char="•"/>
            </a:pPr>
            <a:r>
              <a:rPr lang="en-US" sz="1900" dirty="0"/>
              <a:t>IT Consultant - Project Manager </a:t>
            </a:r>
            <a:r>
              <a:rPr lang="en-US" sz="1900" dirty="0">
                <a:sym typeface="Wingdings" pitchFamily="2" charset="2"/>
              </a:rPr>
              <a:t></a:t>
            </a:r>
            <a:r>
              <a:rPr lang="en-US" sz="1900" dirty="0"/>
              <a:t> IT Staff/Help Desk </a:t>
            </a:r>
            <a:r>
              <a:rPr lang="en-US" sz="1900" dirty="0">
                <a:sym typeface="Wingdings" pitchFamily="2" charset="2"/>
              </a:rPr>
              <a:t></a:t>
            </a:r>
            <a:r>
              <a:rPr lang="en-US" sz="1900" dirty="0"/>
              <a:t> Hacker</a:t>
            </a:r>
          </a:p>
          <a:p>
            <a:pPr marL="230183" lvl="1" indent="-171446">
              <a:lnSpc>
                <a:spcPct val="110000"/>
              </a:lnSpc>
              <a:buFont typeface="Arial" panose="020B0604020202020204" pitchFamily="34" charset="0"/>
              <a:buChar char="•"/>
            </a:pPr>
            <a:r>
              <a:rPr lang="en-US" sz="1900" dirty="0"/>
              <a:t>Assistant Scout Master (Boy Scouts)</a:t>
            </a:r>
          </a:p>
          <a:p>
            <a:pPr marL="230183" lvl="1" indent="-171446">
              <a:lnSpc>
                <a:spcPct val="110000"/>
              </a:lnSpc>
              <a:buFont typeface="Arial" panose="020B0604020202020204" pitchFamily="34" charset="0"/>
              <a:buChar char="•"/>
            </a:pPr>
            <a:r>
              <a:rPr lang="en-US" sz="1900" dirty="0"/>
              <a:t>Boys Scouts Motto: </a:t>
            </a:r>
            <a:r>
              <a:rPr lang="en-US" sz="1900" b="1" i="1" dirty="0"/>
              <a:t>Be Prepared </a:t>
            </a:r>
          </a:p>
        </p:txBody>
      </p:sp>
      <p:sp>
        <p:nvSpPr>
          <p:cNvPr id="3" name="Title 2">
            <a:extLst>
              <a:ext uri="{FF2B5EF4-FFF2-40B4-BE49-F238E27FC236}">
                <a16:creationId xmlns:a16="http://schemas.microsoft.com/office/drawing/2014/main" id="{24C186B1-9CF8-2E4E-9052-779C8EC40055}"/>
              </a:ext>
            </a:extLst>
          </p:cNvPr>
          <p:cNvSpPr>
            <a:spLocks noGrp="1"/>
          </p:cNvSpPr>
          <p:nvPr>
            <p:ph type="title"/>
          </p:nvPr>
        </p:nvSpPr>
        <p:spPr>
          <a:xfrm>
            <a:off x="356494" y="62462"/>
            <a:ext cx="2537033" cy="1536383"/>
          </a:xfrm>
        </p:spPr>
        <p:txBody>
          <a:bodyPr/>
          <a:lstStyle/>
          <a:p>
            <a:r>
              <a:rPr lang="en-US" dirty="0"/>
              <a:t>C:\</a:t>
            </a:r>
            <a:r>
              <a:rPr lang="en-US" dirty="0" err="1"/>
              <a:t>whoami</a:t>
            </a:r>
            <a:br>
              <a:rPr lang="en-US" dirty="0"/>
            </a:br>
            <a:r>
              <a:rPr lang="en-US" dirty="0"/>
              <a:t>&gt; m0th_man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2417" y="534168"/>
            <a:ext cx="1848701" cy="138698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3776" y="150872"/>
            <a:ext cx="1613955" cy="1613955"/>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42334" y="3183616"/>
            <a:ext cx="1614474" cy="1532146"/>
          </a:xfrm>
          <a:prstGeom prst="rect">
            <a:avLst/>
          </a:prstGeom>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02057" y="3183616"/>
            <a:ext cx="2156268" cy="1495325"/>
          </a:xfrm>
          <a:prstGeom prst="rect">
            <a:avLst/>
          </a:prstGeom>
        </p:spPr>
      </p:pic>
      <p:pic>
        <p:nvPicPr>
          <p:cNvPr id="11" name="Picture 10" descr="A picture containing outdoor, tree, grass, person&#10;&#10;Description automatically generated">
            <a:extLst>
              <a:ext uri="{FF2B5EF4-FFF2-40B4-BE49-F238E27FC236}">
                <a16:creationId xmlns:a16="http://schemas.microsoft.com/office/drawing/2014/main" id="{007AAA70-9752-7B44-B538-410B99A0F060}"/>
              </a:ext>
            </a:extLst>
          </p:cNvPr>
          <p:cNvPicPr>
            <a:picLocks noChangeAspect="1"/>
          </p:cNvPicPr>
          <p:nvPr/>
        </p:nvPicPr>
        <p:blipFill>
          <a:blip r:embed="rId7"/>
          <a:stretch>
            <a:fillRect/>
          </a:stretch>
        </p:blipFill>
        <p:spPr>
          <a:xfrm>
            <a:off x="6540818" y="2394813"/>
            <a:ext cx="1713096" cy="2284128"/>
          </a:xfrm>
          <a:prstGeom prst="rect">
            <a:avLst/>
          </a:prstGeom>
        </p:spPr>
      </p:pic>
      <p:sp>
        <p:nvSpPr>
          <p:cNvPr id="12" name="Slide Number Placeholder 4">
            <a:extLst>
              <a:ext uri="{FF2B5EF4-FFF2-40B4-BE49-F238E27FC236}">
                <a16:creationId xmlns:a16="http://schemas.microsoft.com/office/drawing/2014/main" id="{C63E56FC-D492-204D-8A98-D26773F3D2EA}"/>
              </a:ext>
            </a:extLst>
          </p:cNvPr>
          <p:cNvSpPr>
            <a:spLocks noGrp="1"/>
          </p:cNvSpPr>
          <p:nvPr>
            <p:ph type="sldNum" sz="quarter" idx="4"/>
          </p:nvPr>
        </p:nvSpPr>
        <p:spPr>
          <a:xfrm>
            <a:off x="8686800" y="4773168"/>
            <a:ext cx="395782" cy="342900"/>
          </a:xfrm>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112530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CF4C1-DE18-274A-8A2D-EDAFDCEA84ED}"/>
              </a:ext>
            </a:extLst>
          </p:cNvPr>
          <p:cNvSpPr>
            <a:spLocks noGrp="1"/>
          </p:cNvSpPr>
          <p:nvPr>
            <p:ph type="ctrTitle"/>
          </p:nvPr>
        </p:nvSpPr>
        <p:spPr>
          <a:xfrm>
            <a:off x="559928" y="1524001"/>
            <a:ext cx="4495499" cy="1504950"/>
          </a:xfrm>
        </p:spPr>
        <p:txBody>
          <a:bodyPr/>
          <a:lstStyle/>
          <a:p>
            <a:r>
              <a:rPr lang="en-US" dirty="0"/>
              <a:t>Sun Tzu: “</a:t>
            </a:r>
            <a:r>
              <a:rPr lang="en-US" i="1" dirty="0"/>
              <a:t>Know Your Enemy</a:t>
            </a:r>
            <a:r>
              <a:rPr lang="en-US" dirty="0"/>
              <a:t>”</a:t>
            </a:r>
            <a:br>
              <a:rPr lang="en-US" dirty="0"/>
            </a:br>
            <a:br>
              <a:rPr lang="en-US" dirty="0"/>
            </a:br>
            <a:r>
              <a:rPr lang="en-US" dirty="0"/>
              <a:t>The Current Threat Landscape</a:t>
            </a:r>
          </a:p>
        </p:txBody>
      </p:sp>
    </p:spTree>
    <p:extLst>
      <p:ext uri="{BB962C8B-B14F-4D97-AF65-F5344CB8AC3E}">
        <p14:creationId xmlns:p14="http://schemas.microsoft.com/office/powerpoint/2010/main" val="16659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2527" y="803059"/>
            <a:ext cx="3410877" cy="3011114"/>
          </a:xfrm>
          <a:prstGeom prst="rect">
            <a:avLst/>
          </a:prstGeom>
        </p:spPr>
      </p:pic>
      <p:sp>
        <p:nvSpPr>
          <p:cNvPr id="21506" name="Rectangle 2"/>
          <p:cNvSpPr>
            <a:spLocks noGrp="1" noChangeArrowheads="1"/>
          </p:cNvSpPr>
          <p:nvPr>
            <p:ph type="title"/>
            <p:custDataLst>
              <p:tags r:id="rId1"/>
            </p:custDataLst>
          </p:nvPr>
        </p:nvSpPr>
        <p:spPr>
          <a:xfrm>
            <a:off x="371202" y="117259"/>
            <a:ext cx="9180121" cy="685800"/>
          </a:xfrm>
        </p:spPr>
        <p:txBody>
          <a:bodyPr/>
          <a:lstStyle/>
          <a:p>
            <a:pPr eaLnBrk="1" hangingPunct="1"/>
            <a:r>
              <a:rPr lang="en-US" sz="2800" dirty="0"/>
              <a:t>Raise Your Hand if You Work for a Tech Company</a:t>
            </a:r>
          </a:p>
        </p:txBody>
      </p:sp>
      <p:sp>
        <p:nvSpPr>
          <p:cNvPr id="8" name="Rectangle 3"/>
          <p:cNvSpPr txBox="1">
            <a:spLocks noChangeArrowheads="1"/>
          </p:cNvSpPr>
          <p:nvPr>
            <p:custDataLst>
              <p:tags r:id="rId2"/>
            </p:custDataLst>
          </p:nvPr>
        </p:nvSpPr>
        <p:spPr bwMode="auto">
          <a:xfrm>
            <a:off x="217716" y="1208450"/>
            <a:ext cx="3458935" cy="351717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buClr>
                <a:schemeClr val="accent2"/>
              </a:buClr>
              <a:buFont typeface="Arial" panose="020B0604020202020204" pitchFamily="34" charset="0"/>
              <a:buChar char="•"/>
            </a:pPr>
            <a:r>
              <a:rPr lang="en-US" sz="1800" kern="0" dirty="0"/>
              <a:t>Security Cameras</a:t>
            </a:r>
          </a:p>
          <a:p>
            <a:pPr>
              <a:buClr>
                <a:schemeClr val="accent2"/>
              </a:buClr>
              <a:buFont typeface="Arial" panose="020B0604020202020204" pitchFamily="34" charset="0"/>
              <a:buChar char="•"/>
            </a:pPr>
            <a:r>
              <a:rPr lang="en-US" sz="1800" kern="0" dirty="0"/>
              <a:t>Motion Sensors</a:t>
            </a:r>
          </a:p>
          <a:p>
            <a:pPr>
              <a:buClr>
                <a:schemeClr val="accent2"/>
              </a:buClr>
              <a:buFont typeface="Arial" panose="020B0604020202020204" pitchFamily="34" charset="0"/>
              <a:buChar char="•"/>
            </a:pPr>
            <a:r>
              <a:rPr lang="en-US" sz="1800" kern="0" dirty="0"/>
              <a:t>Logistics/GPS Tracking</a:t>
            </a:r>
          </a:p>
          <a:p>
            <a:pPr>
              <a:buClr>
                <a:schemeClr val="accent2"/>
              </a:buClr>
              <a:buFont typeface="Arial" panose="020B0604020202020204" pitchFamily="34" charset="0"/>
              <a:buChar char="•"/>
            </a:pPr>
            <a:r>
              <a:rPr lang="en-US" sz="1800" kern="0" dirty="0"/>
              <a:t>Print Vendors</a:t>
            </a:r>
          </a:p>
          <a:p>
            <a:pPr>
              <a:buClr>
                <a:schemeClr val="accent2"/>
              </a:buClr>
              <a:buFont typeface="Arial" panose="020B0604020202020204" pitchFamily="34" charset="0"/>
              <a:buChar char="•"/>
            </a:pPr>
            <a:r>
              <a:rPr lang="en-US" sz="1800" kern="0" dirty="0"/>
              <a:t>Smart TV Displays</a:t>
            </a:r>
          </a:p>
          <a:p>
            <a:pPr>
              <a:buClr>
                <a:schemeClr val="accent2"/>
              </a:buClr>
              <a:buFont typeface="Arial" panose="020B0604020202020204" pitchFamily="34" charset="0"/>
              <a:buChar char="•"/>
            </a:pPr>
            <a:r>
              <a:rPr lang="en-US" sz="1800" kern="0" dirty="0"/>
              <a:t>HVAC</a:t>
            </a:r>
          </a:p>
          <a:p>
            <a:pPr>
              <a:buClr>
                <a:schemeClr val="accent2"/>
              </a:buClr>
              <a:buFont typeface="Arial" panose="020B0604020202020204" pitchFamily="34" charset="0"/>
              <a:buChar char="•"/>
            </a:pPr>
            <a:r>
              <a:rPr lang="en-US" sz="1800" kern="0" dirty="0"/>
              <a:t>Digital Assistance</a:t>
            </a:r>
          </a:p>
          <a:p>
            <a:pPr>
              <a:buClr>
                <a:schemeClr val="accent2"/>
              </a:buClr>
              <a:buFont typeface="Arial" panose="020B0604020202020204" pitchFamily="34" charset="0"/>
              <a:buChar char="•"/>
            </a:pPr>
            <a:r>
              <a:rPr lang="en-US" sz="1800" kern="0" dirty="0"/>
              <a:t>Cloud Applications &amp; Analytics</a:t>
            </a:r>
          </a:p>
          <a:p>
            <a:pPr>
              <a:buClr>
                <a:schemeClr val="accent2"/>
              </a:buClr>
              <a:buFont typeface="Arial" panose="020B0604020202020204" pitchFamily="34" charset="0"/>
              <a:buChar char="•"/>
            </a:pPr>
            <a:r>
              <a:rPr lang="en-US" sz="1800" kern="0" dirty="0"/>
              <a:t>Bio-Medical Care &amp; Monitoring</a:t>
            </a:r>
          </a:p>
          <a:p>
            <a:pPr>
              <a:buClr>
                <a:schemeClr val="accent2"/>
              </a:buClr>
              <a:buFont typeface="Arial" panose="020B0604020202020204" pitchFamily="34" charset="0"/>
              <a:buChar char="•"/>
            </a:pPr>
            <a:r>
              <a:rPr lang="en-US" sz="1800" b="1" kern="0" dirty="0"/>
              <a:t>“Presence”</a:t>
            </a:r>
          </a:p>
        </p:txBody>
      </p:sp>
      <p:sp>
        <p:nvSpPr>
          <p:cNvPr id="6" name="Rectangle 3">
            <a:extLst>
              <a:ext uri="{FF2B5EF4-FFF2-40B4-BE49-F238E27FC236}">
                <a16:creationId xmlns:a16="http://schemas.microsoft.com/office/drawing/2014/main" id="{C7D5FFF1-7D48-C04A-8C38-BC113C920BE8}"/>
              </a:ext>
            </a:extLst>
          </p:cNvPr>
          <p:cNvSpPr txBox="1">
            <a:spLocks noChangeArrowheads="1"/>
          </p:cNvSpPr>
          <p:nvPr>
            <p:custDataLst>
              <p:tags r:id="rId3"/>
            </p:custDataLst>
          </p:nvPr>
        </p:nvSpPr>
        <p:spPr bwMode="auto">
          <a:xfrm>
            <a:off x="5838093" y="1187972"/>
            <a:ext cx="3088193" cy="33585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lgn="r">
              <a:buNone/>
            </a:pPr>
            <a:r>
              <a:rPr lang="en-US" sz="1800" kern="0" dirty="0"/>
              <a:t>Security cameras</a:t>
            </a:r>
          </a:p>
          <a:p>
            <a:pPr marL="0" indent="0" algn="r">
              <a:buNone/>
            </a:pPr>
            <a:r>
              <a:rPr lang="en-US" sz="1800" kern="0" dirty="0"/>
              <a:t>Garage door</a:t>
            </a:r>
          </a:p>
          <a:p>
            <a:pPr marL="0" indent="0" algn="r">
              <a:buNone/>
            </a:pPr>
            <a:r>
              <a:rPr lang="en-US" sz="1800" kern="0" dirty="0"/>
              <a:t>Home thermostat</a:t>
            </a:r>
          </a:p>
          <a:p>
            <a:pPr marL="0" indent="0" algn="r">
              <a:buNone/>
            </a:pPr>
            <a:r>
              <a:rPr lang="en-US" sz="1800" kern="0" dirty="0"/>
              <a:t>Cable TV remote</a:t>
            </a:r>
          </a:p>
          <a:p>
            <a:pPr marL="0" indent="0" algn="r">
              <a:buNone/>
            </a:pPr>
            <a:r>
              <a:rPr lang="en-US" sz="1800" kern="0" dirty="0"/>
              <a:t>Smart TV</a:t>
            </a:r>
          </a:p>
          <a:p>
            <a:pPr marL="0" indent="0" algn="r">
              <a:buNone/>
            </a:pPr>
            <a:r>
              <a:rPr lang="en-US" sz="1800" kern="0" dirty="0"/>
              <a:t>Sleep number bed</a:t>
            </a:r>
          </a:p>
          <a:p>
            <a:pPr marL="0" indent="0" algn="r">
              <a:buNone/>
            </a:pPr>
            <a:r>
              <a:rPr lang="en-US" sz="1800" kern="0" dirty="0"/>
              <a:t>Roomba</a:t>
            </a:r>
          </a:p>
          <a:p>
            <a:pPr marL="0" indent="0" algn="r">
              <a:buNone/>
            </a:pPr>
            <a:r>
              <a:rPr lang="en-US" sz="1800" kern="0" dirty="0"/>
              <a:t>“Hey Siri, what’s my balance?”</a:t>
            </a:r>
          </a:p>
          <a:p>
            <a:pPr marL="0" indent="0" algn="r">
              <a:buNone/>
            </a:pPr>
            <a:r>
              <a:rPr lang="en-US" sz="1800" kern="0" dirty="0"/>
              <a:t>Apple Watch or FitBit</a:t>
            </a:r>
          </a:p>
          <a:p>
            <a:pPr marL="0" indent="0" algn="r">
              <a:buNone/>
            </a:pPr>
            <a:r>
              <a:rPr lang="en-US" sz="1800" b="1" kern="0" dirty="0"/>
              <a:t>“Presence”</a:t>
            </a:r>
          </a:p>
        </p:txBody>
      </p:sp>
      <p:sp>
        <p:nvSpPr>
          <p:cNvPr id="7" name="Slide Number Placeholder 4">
            <a:extLst>
              <a:ext uri="{FF2B5EF4-FFF2-40B4-BE49-F238E27FC236}">
                <a16:creationId xmlns:a16="http://schemas.microsoft.com/office/drawing/2014/main" id="{B9512BDA-819A-E945-90FD-9B272FA1D428}"/>
              </a:ext>
            </a:extLst>
          </p:cNvPr>
          <p:cNvSpPr txBox="1">
            <a:spLocks/>
          </p:cNvSpPr>
          <p:nvPr/>
        </p:nvSpPr>
        <p:spPr>
          <a:xfrm>
            <a:off x="8686800" y="4773168"/>
            <a:ext cx="395782" cy="342900"/>
          </a:xfrm>
          <a:prstGeom prst="rect">
            <a:avLst/>
          </a:prstGeom>
        </p:spPr>
        <p:txBody>
          <a:bodyPr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a:pPr/>
              <a:t>7</a:t>
            </a:fld>
            <a:endParaRPr lang="en-US" sz="900" dirty="0"/>
          </a:p>
        </p:txBody>
      </p:sp>
      <p:sp>
        <p:nvSpPr>
          <p:cNvPr id="3" name="TextBox 2">
            <a:extLst>
              <a:ext uri="{FF2B5EF4-FFF2-40B4-BE49-F238E27FC236}">
                <a16:creationId xmlns:a16="http://schemas.microsoft.com/office/drawing/2014/main" id="{7F906062-5989-4836-23D2-4EAB5102314E}"/>
              </a:ext>
            </a:extLst>
          </p:cNvPr>
          <p:cNvSpPr txBox="1"/>
          <p:nvPr/>
        </p:nvSpPr>
        <p:spPr>
          <a:xfrm>
            <a:off x="3861095" y="4274355"/>
            <a:ext cx="1953740" cy="369332"/>
          </a:xfrm>
          <a:prstGeom prst="rect">
            <a:avLst/>
          </a:prstGeom>
          <a:noFill/>
          <a:ln w="38100">
            <a:solidFill>
              <a:schemeClr val="accent4"/>
            </a:solidFill>
          </a:ln>
        </p:spPr>
        <p:txBody>
          <a:bodyPr wrap="none" rtlCol="0">
            <a:spAutoFit/>
          </a:bodyPr>
          <a:lstStyle/>
          <a:p>
            <a:r>
              <a:rPr lang="en-US" b="1" i="1" dirty="0">
                <a:hlinkClick r:id="rId7"/>
              </a:rPr>
              <a:t>Are You Prepared?</a:t>
            </a:r>
            <a:endParaRPr lang="en-US" b="1" i="1" dirty="0"/>
          </a:p>
        </p:txBody>
      </p:sp>
      <p:sp>
        <p:nvSpPr>
          <p:cNvPr id="4" name="Slide Number Placeholder 3">
            <a:extLst>
              <a:ext uri="{FF2B5EF4-FFF2-40B4-BE49-F238E27FC236}">
                <a16:creationId xmlns:a16="http://schemas.microsoft.com/office/drawing/2014/main" id="{CB0F0351-E79D-A22D-9F59-41CD5412CCDA}"/>
              </a:ext>
            </a:extLst>
          </p:cNvPr>
          <p:cNvSpPr>
            <a:spLocks noGrp="1"/>
          </p:cNvSpPr>
          <p:nvPr>
            <p:ph type="sldNum" sz="quarter" idx="4"/>
          </p:nvPr>
        </p:nvSpPr>
        <p:spPr/>
        <p:txBody>
          <a:bodyPr/>
          <a:lstStyle/>
          <a:p>
            <a:fld id="{6DAB3F6F-6A30-410C-8DAB-3E7769D71CBC}" type="slidenum">
              <a:rPr lang="en-US" smtClean="0"/>
              <a:pPr/>
              <a:t>7</a:t>
            </a:fld>
            <a:endParaRPr lang="en-US" dirty="0"/>
          </a:p>
        </p:txBody>
      </p:sp>
    </p:spTree>
    <p:extLst>
      <p:ext uri="{BB962C8B-B14F-4D97-AF65-F5344CB8AC3E}">
        <p14:creationId xmlns:p14="http://schemas.microsoft.com/office/powerpoint/2010/main" val="151349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5740" y="18195"/>
            <a:ext cx="6629400" cy="685800"/>
          </a:xfrm>
        </p:spPr>
        <p:txBody>
          <a:bodyPr/>
          <a:lstStyle/>
          <a:p>
            <a:r>
              <a:rPr lang="en-US" sz="2800" dirty="0"/>
              <a:t>Cybercrime and Black-Market Economies</a:t>
            </a:r>
          </a:p>
        </p:txBody>
      </p:sp>
      <p:sp>
        <p:nvSpPr>
          <p:cNvPr id="11267" name="Content Placeholder 2"/>
          <p:cNvSpPr>
            <a:spLocks noGrp="1"/>
          </p:cNvSpPr>
          <p:nvPr>
            <p:ph idx="1"/>
          </p:nvPr>
        </p:nvSpPr>
        <p:spPr>
          <a:xfrm>
            <a:off x="502422" y="587733"/>
            <a:ext cx="5343257" cy="4173090"/>
          </a:xfrm>
        </p:spPr>
        <p:txBody>
          <a:bodyPr/>
          <a:lstStyle/>
          <a:p>
            <a:r>
              <a:rPr lang="en-US" sz="2000" dirty="0"/>
              <a:t>Black market economy to support cyber fraud</a:t>
            </a:r>
          </a:p>
          <a:p>
            <a:pPr lvl="1"/>
            <a:r>
              <a:rPr lang="en-US" sz="1800" dirty="0"/>
              <a:t>Business models and specialization</a:t>
            </a:r>
          </a:p>
          <a:p>
            <a:pPr lvl="1"/>
            <a:r>
              <a:rPr lang="en-US" sz="1800" dirty="0"/>
              <a:t>Underground Marketplace (The Dark Web)</a:t>
            </a:r>
            <a:endParaRPr lang="en-US" sz="2000" dirty="0"/>
          </a:p>
          <a:p>
            <a:r>
              <a:rPr lang="en-US" sz="2000" dirty="0"/>
              <a:t>Most common cyber fraud scenarios we see affecting our clients</a:t>
            </a:r>
          </a:p>
          <a:p>
            <a:pPr lvl="1"/>
            <a:r>
              <a:rPr lang="en-US" sz="1800" dirty="0"/>
              <a:t>Theft of information</a:t>
            </a:r>
          </a:p>
          <a:p>
            <a:pPr marL="1121569" lvl="1" indent="-279797"/>
            <a:r>
              <a:rPr lang="en-US" sz="1800" dirty="0">
                <a:solidFill>
                  <a:schemeClr val="tx1"/>
                </a:solidFill>
              </a:rPr>
              <a:t>Log-in Credentials</a:t>
            </a:r>
          </a:p>
          <a:p>
            <a:pPr marL="1121569" lvl="1" indent="-279797"/>
            <a:r>
              <a:rPr lang="en-US" sz="1800" dirty="0"/>
              <a:t>ePHI, PII, PFI, account profiles, etc.</a:t>
            </a:r>
          </a:p>
          <a:p>
            <a:pPr marL="1121569" lvl="1" indent="-279797"/>
            <a:r>
              <a:rPr lang="en-US" sz="1800" dirty="0"/>
              <a:t>Credit card information</a:t>
            </a:r>
          </a:p>
          <a:p>
            <a:pPr lvl="1"/>
            <a:r>
              <a:rPr lang="en-US" sz="1800" dirty="0"/>
              <a:t>Ransomware and interference </a:t>
            </a:r>
            <a:r>
              <a:rPr lang="en-US" dirty="0"/>
              <a:t>w/ operations</a:t>
            </a:r>
          </a:p>
          <a:p>
            <a:r>
              <a:rPr lang="en-US" sz="2000" dirty="0"/>
              <a:t>Monetization of access…</a:t>
            </a:r>
          </a:p>
          <a:p>
            <a:r>
              <a:rPr lang="en-US" sz="2000" b="1" i="1" dirty="0"/>
              <a:t>To the Hackers, we all look the same…</a:t>
            </a:r>
          </a:p>
        </p:txBody>
      </p:sp>
      <p:pic>
        <p:nvPicPr>
          <p:cNvPr id="6" name="Picture 2" descr="C:\Users\RRomes\AppData\Local\Microsoft\Windows\Temporary Internet Files\Content.IE5\9SHCSNLK\6870005158_9039b4a191_z[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92813" y="154770"/>
            <a:ext cx="1639616" cy="122971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4">
            <a:extLst>
              <a:ext uri="{FF2B5EF4-FFF2-40B4-BE49-F238E27FC236}">
                <a16:creationId xmlns:a16="http://schemas.microsoft.com/office/drawing/2014/main" id="{1A1EEADB-6770-EF46-9CA5-EA5F7CAB741D}"/>
              </a:ext>
            </a:extLst>
          </p:cNvPr>
          <p:cNvSpPr txBox="1">
            <a:spLocks/>
          </p:cNvSpPr>
          <p:nvPr/>
        </p:nvSpPr>
        <p:spPr>
          <a:xfrm>
            <a:off x="8686800" y="4773168"/>
            <a:ext cx="395782" cy="342900"/>
          </a:xfrm>
          <a:prstGeom prst="rect">
            <a:avLst/>
          </a:prstGeom>
        </p:spPr>
        <p:txBody>
          <a:bodyPr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E24598-D429-A34B-B4A6-5808099B37D3}" type="slidenum">
              <a:rPr lang="en-US" sz="900"/>
              <a:pPr/>
              <a:t>8</a:t>
            </a:fld>
            <a:endParaRPr lang="en-US" sz="900" dirty="0"/>
          </a:p>
        </p:txBody>
      </p:sp>
      <p:sp>
        <p:nvSpPr>
          <p:cNvPr id="7" name="Content Placeholder 2">
            <a:extLst>
              <a:ext uri="{FF2B5EF4-FFF2-40B4-BE49-F238E27FC236}">
                <a16:creationId xmlns:a16="http://schemas.microsoft.com/office/drawing/2014/main" id="{EA7AD8BE-EDD8-0C42-8B4E-C5A1C2943F3E}"/>
              </a:ext>
            </a:extLst>
          </p:cNvPr>
          <p:cNvSpPr txBox="1">
            <a:spLocks/>
          </p:cNvSpPr>
          <p:nvPr/>
        </p:nvSpPr>
        <p:spPr bwMode="auto">
          <a:xfrm>
            <a:off x="6292158" y="1495148"/>
            <a:ext cx="2525148" cy="2971799"/>
          </a:xfrm>
          <a:prstGeom prst="rect">
            <a:avLst/>
          </a:prstGeom>
          <a:noFill/>
          <a:ln w="38100">
            <a:solidFill>
              <a:schemeClr val="accent4"/>
            </a:solidFill>
            <a:miter lim="800000"/>
            <a:headEnd/>
            <a:tailEnd/>
          </a:ln>
        </p:spPr>
        <p:txBody>
          <a:bodyPr vert="horz" wrap="square" lIns="68580" tIns="34290" rIns="68580" bIns="34290" numCol="1" anchor="t" anchorCtr="0" compatLnSpc="1">
            <a:prstTxWarp prst="textNoShape">
              <a:avLst/>
            </a:prstTxWarp>
          </a:bodyPr>
          <a:lstStyle>
            <a:lvl1pPr marL="457189" indent="-457189" algn="l" rtl="0" eaLnBrk="1" fontAlgn="base" hangingPunct="1">
              <a:spcBef>
                <a:spcPct val="20000"/>
              </a:spcBef>
              <a:spcAft>
                <a:spcPct val="0"/>
              </a:spcAft>
              <a:buClr>
                <a:schemeClr val="accent2"/>
              </a:buClr>
              <a:buSzPct val="120000"/>
              <a:buFont typeface="Arial" panose="020B0604020202020204" pitchFamily="34" charset="0"/>
              <a:buChar char="•"/>
              <a:defRPr sz="3200">
                <a:solidFill>
                  <a:schemeClr val="tx2"/>
                </a:solidFill>
                <a:latin typeface="Calibri" pitchFamily="34" charset="0"/>
                <a:ea typeface="+mn-ea"/>
                <a:cs typeface="Calibri" pitchFamily="34" charset="0"/>
              </a:defRPr>
            </a:lvl1pPr>
            <a:lvl2pPr marL="990575" indent="-380990" algn="l" rtl="0" eaLnBrk="1" fontAlgn="base" hangingPunct="1">
              <a:spcBef>
                <a:spcPct val="20000"/>
              </a:spcBef>
              <a:spcAft>
                <a:spcPct val="0"/>
              </a:spcAft>
              <a:buClr>
                <a:schemeClr val="accent2"/>
              </a:buClr>
              <a:buFont typeface="Courier New" panose="02070309020205020404" pitchFamily="49" charset="0"/>
              <a:buChar char="o"/>
              <a:defRPr sz="2667">
                <a:solidFill>
                  <a:schemeClr val="tx2"/>
                </a:solidFill>
                <a:latin typeface="Calibri" pitchFamily="34" charset="0"/>
                <a:ea typeface="+mn-ea"/>
                <a:cs typeface="Calibri" pitchFamily="34" charset="0"/>
              </a:defRPr>
            </a:lvl2pPr>
            <a:lvl3pPr marL="1523962" indent="-304792" algn="l" rtl="0" eaLnBrk="1" fontAlgn="base" hangingPunct="1">
              <a:spcBef>
                <a:spcPct val="20000"/>
              </a:spcBef>
              <a:spcAft>
                <a:spcPct val="0"/>
              </a:spcAft>
              <a:buClr>
                <a:schemeClr val="accent2"/>
              </a:buClr>
              <a:buSzPct val="85000"/>
              <a:buFont typeface="Wingdings" panose="05000000000000000000" pitchFamily="2" charset="2"/>
              <a:buChar char="§"/>
              <a:defRPr sz="2400">
                <a:solidFill>
                  <a:schemeClr val="tx2"/>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Font typeface="Arial" charset="0"/>
              <a:buChar char="–"/>
              <a:defRPr>
                <a:solidFill>
                  <a:schemeClr val="tx1"/>
                </a:solidFill>
                <a:latin typeface="+mn-lt"/>
                <a:ea typeface="+mn-ea"/>
              </a:defRPr>
            </a:lvl6pPr>
            <a:lvl7pPr marL="3962301" indent="-304792" algn="l" rtl="0" eaLnBrk="1" fontAlgn="base" hangingPunct="1">
              <a:spcBef>
                <a:spcPct val="20000"/>
              </a:spcBef>
              <a:spcAft>
                <a:spcPct val="0"/>
              </a:spcAft>
              <a:buFont typeface="Arial" charset="0"/>
              <a:buChar char="–"/>
              <a:defRPr>
                <a:solidFill>
                  <a:schemeClr val="tx1"/>
                </a:solidFill>
                <a:latin typeface="+mn-lt"/>
                <a:ea typeface="+mn-ea"/>
              </a:defRPr>
            </a:lvl7pPr>
            <a:lvl8pPr marL="4571886" indent="-304792" algn="l" rtl="0" eaLnBrk="1" fontAlgn="base" hangingPunct="1">
              <a:spcBef>
                <a:spcPct val="20000"/>
              </a:spcBef>
              <a:spcAft>
                <a:spcPct val="0"/>
              </a:spcAft>
              <a:buFont typeface="Arial" charset="0"/>
              <a:buChar char="–"/>
              <a:defRPr>
                <a:solidFill>
                  <a:schemeClr val="tx1"/>
                </a:solidFill>
                <a:latin typeface="+mn-lt"/>
                <a:ea typeface="+mn-ea"/>
              </a:defRPr>
            </a:lvl8pPr>
            <a:lvl9pPr marL="5181470" indent="-304792"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None/>
            </a:pPr>
            <a:r>
              <a:rPr lang="en-US" sz="1350" kern="0" dirty="0">
                <a:solidFill>
                  <a:schemeClr val="tx1"/>
                </a:solidFill>
              </a:rPr>
              <a:t>They will hit you with any or all of the following:</a:t>
            </a:r>
          </a:p>
          <a:p>
            <a:pPr marL="257175" indent="-257175">
              <a:buFont typeface="+mj-lt"/>
              <a:buAutoNum type="arabicPeriod"/>
            </a:pPr>
            <a:r>
              <a:rPr lang="en-US" sz="1350" kern="0" dirty="0">
                <a:solidFill>
                  <a:schemeClr val="tx1"/>
                </a:solidFill>
              </a:rPr>
              <a:t>Email Spear Phishing Attacks</a:t>
            </a:r>
          </a:p>
          <a:p>
            <a:pPr marL="257175" indent="-257175">
              <a:buFont typeface="+mj-lt"/>
              <a:buAutoNum type="arabicPeriod"/>
            </a:pPr>
            <a:r>
              <a:rPr lang="en-US" sz="1350" kern="0" dirty="0">
                <a:solidFill>
                  <a:schemeClr val="tx1"/>
                </a:solidFill>
              </a:rPr>
              <a:t>Password Guessing and Business Email Account Takeovers</a:t>
            </a:r>
          </a:p>
          <a:p>
            <a:pPr marL="257175" indent="-257175">
              <a:buFont typeface="+mj-lt"/>
              <a:buAutoNum type="arabicPeriod"/>
            </a:pPr>
            <a:r>
              <a:rPr lang="en-US" sz="1350" kern="0" dirty="0">
                <a:solidFill>
                  <a:schemeClr val="tx1"/>
                </a:solidFill>
              </a:rPr>
              <a:t>Payment and Funds Disbursement Transfer Fraud</a:t>
            </a:r>
          </a:p>
          <a:p>
            <a:pPr marL="257175" indent="-257175">
              <a:buFont typeface="+mj-lt"/>
              <a:buAutoNum type="arabicPeriod"/>
            </a:pPr>
            <a:r>
              <a:rPr lang="en-US" sz="1350" kern="0" dirty="0">
                <a:solidFill>
                  <a:schemeClr val="tx1"/>
                </a:solidFill>
              </a:rPr>
              <a:t>Data exfiltration</a:t>
            </a:r>
          </a:p>
          <a:p>
            <a:pPr marL="257175" indent="-257175">
              <a:buFont typeface="+mj-lt"/>
              <a:buAutoNum type="arabicPeriod"/>
            </a:pPr>
            <a:r>
              <a:rPr lang="en-US" sz="1350" kern="0" dirty="0">
                <a:solidFill>
                  <a:schemeClr val="tx1"/>
                </a:solidFill>
              </a:rPr>
              <a:t>Ransomware</a:t>
            </a:r>
          </a:p>
          <a:p>
            <a:pPr marL="257175" indent="-257175">
              <a:buFont typeface="+mj-lt"/>
              <a:buAutoNum type="arabicPeriod"/>
            </a:pPr>
            <a:r>
              <a:rPr lang="en-US" sz="1350" kern="0" dirty="0">
                <a:solidFill>
                  <a:schemeClr val="tx1"/>
                </a:solidFill>
              </a:rPr>
              <a:t>Extortion to avoid breach disclosure</a:t>
            </a:r>
            <a:endParaRPr lang="en-US" sz="1200" kern="0" dirty="0">
              <a:solidFill>
                <a:schemeClr val="tx1"/>
              </a:solidFill>
            </a:endParaRPr>
          </a:p>
        </p:txBody>
      </p:sp>
      <p:sp>
        <p:nvSpPr>
          <p:cNvPr id="2" name="Slide Number Placeholder 1">
            <a:extLst>
              <a:ext uri="{FF2B5EF4-FFF2-40B4-BE49-F238E27FC236}">
                <a16:creationId xmlns:a16="http://schemas.microsoft.com/office/drawing/2014/main" id="{5AF0AB04-F16B-6DCB-2D5F-244599211F16}"/>
              </a:ext>
            </a:extLst>
          </p:cNvPr>
          <p:cNvSpPr>
            <a:spLocks noGrp="1"/>
          </p:cNvSpPr>
          <p:nvPr>
            <p:ph type="sldNum" sz="quarter" idx="4"/>
          </p:nvPr>
        </p:nvSpPr>
        <p:spPr/>
        <p:txBody>
          <a:bodyPr/>
          <a:lstStyle/>
          <a:p>
            <a:fld id="{6DAB3F6F-6A30-410C-8DAB-3E7769D71CBC}" type="slidenum">
              <a:rPr lang="en-US" smtClean="0"/>
              <a:pPr/>
              <a:t>8</a:t>
            </a:fld>
            <a:endParaRPr lang="en-US" dirty="0"/>
          </a:p>
        </p:txBody>
      </p:sp>
    </p:spTree>
    <p:extLst>
      <p:ext uri="{BB962C8B-B14F-4D97-AF65-F5344CB8AC3E}">
        <p14:creationId xmlns:p14="http://schemas.microsoft.com/office/powerpoint/2010/main" val="131563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4091C-77C3-4978-992D-B4A1D9018449}"/>
              </a:ext>
            </a:extLst>
          </p:cNvPr>
          <p:cNvSpPr>
            <a:spLocks noGrp="1"/>
          </p:cNvSpPr>
          <p:nvPr>
            <p:ph type="title"/>
          </p:nvPr>
        </p:nvSpPr>
        <p:spPr>
          <a:xfrm>
            <a:off x="174307" y="116683"/>
            <a:ext cx="8795385" cy="557600"/>
          </a:xfrm>
        </p:spPr>
        <p:txBody>
          <a:bodyPr/>
          <a:lstStyle/>
          <a:p>
            <a:r>
              <a:rPr lang="en-US" sz="2800" dirty="0"/>
              <a:t>Average Days to Identify and Contain a Data Breach</a:t>
            </a:r>
          </a:p>
        </p:txBody>
      </p:sp>
      <p:sp>
        <p:nvSpPr>
          <p:cNvPr id="5" name="Slide Number Placeholder 4">
            <a:extLst>
              <a:ext uri="{FF2B5EF4-FFF2-40B4-BE49-F238E27FC236}">
                <a16:creationId xmlns:a16="http://schemas.microsoft.com/office/drawing/2014/main" id="{CDCE278A-635E-4E63-9392-CF7D3BE7F410}"/>
              </a:ext>
            </a:extLst>
          </p:cNvPr>
          <p:cNvSpPr>
            <a:spLocks noGrp="1"/>
          </p:cNvSpPr>
          <p:nvPr>
            <p:ph type="sldNum" sz="quarter" idx="4"/>
          </p:nvPr>
        </p:nvSpPr>
        <p:spPr/>
        <p:txBody>
          <a:bodyPr/>
          <a:lstStyle/>
          <a:p>
            <a:fld id="{6DAB3F6F-6A30-410C-8DAB-3E7769D71CBC}" type="slidenum">
              <a:rPr lang="en-US" smtClean="0"/>
              <a:pPr/>
              <a:t>9</a:t>
            </a:fld>
            <a:endParaRPr lang="en-US" dirty="0"/>
          </a:p>
        </p:txBody>
      </p:sp>
      <p:sp>
        <p:nvSpPr>
          <p:cNvPr id="9" name="TextBox 8">
            <a:extLst>
              <a:ext uri="{FF2B5EF4-FFF2-40B4-BE49-F238E27FC236}">
                <a16:creationId xmlns:a16="http://schemas.microsoft.com/office/drawing/2014/main" id="{11EADFC4-60A6-4D73-94C8-8E96517F6594}"/>
              </a:ext>
            </a:extLst>
          </p:cNvPr>
          <p:cNvSpPr txBox="1"/>
          <p:nvPr/>
        </p:nvSpPr>
        <p:spPr>
          <a:xfrm>
            <a:off x="3448373" y="4566478"/>
            <a:ext cx="2836189" cy="230832"/>
          </a:xfrm>
          <a:prstGeom prst="rect">
            <a:avLst/>
          </a:prstGeom>
          <a:noFill/>
        </p:spPr>
        <p:txBody>
          <a:bodyPr wrap="square" rtlCol="0">
            <a:spAutoFit/>
          </a:bodyPr>
          <a:lstStyle/>
          <a:p>
            <a:r>
              <a:rPr lang="en-US" sz="900" dirty="0"/>
              <a:t>Source: IBM Security Cost of a Data Breach Report 2023</a:t>
            </a:r>
          </a:p>
        </p:txBody>
      </p:sp>
      <p:sp>
        <p:nvSpPr>
          <p:cNvPr id="2" name="Content Placeholder 1">
            <a:extLst>
              <a:ext uri="{FF2B5EF4-FFF2-40B4-BE49-F238E27FC236}">
                <a16:creationId xmlns:a16="http://schemas.microsoft.com/office/drawing/2014/main" id="{7A2023DD-3E5A-46CD-A65D-14A1D654556F}"/>
              </a:ext>
            </a:extLst>
          </p:cNvPr>
          <p:cNvSpPr>
            <a:spLocks noGrp="1"/>
          </p:cNvSpPr>
          <p:nvPr>
            <p:ph sz="half" idx="1"/>
          </p:nvPr>
        </p:nvSpPr>
        <p:spPr>
          <a:xfrm>
            <a:off x="6347842" y="769480"/>
            <a:ext cx="2786496" cy="2370535"/>
          </a:xfrm>
        </p:spPr>
        <p:txBody>
          <a:bodyPr/>
          <a:lstStyle/>
          <a:p>
            <a:pPr marL="0" indent="0">
              <a:buNone/>
            </a:pPr>
            <a:r>
              <a:rPr lang="en-US" sz="2000" dirty="0">
                <a:solidFill>
                  <a:schemeClr val="tx1"/>
                </a:solidFill>
              </a:rPr>
              <a:t>Global average is </a:t>
            </a:r>
          </a:p>
          <a:p>
            <a:pPr marL="0" indent="0">
              <a:buNone/>
            </a:pPr>
            <a:r>
              <a:rPr lang="en-US" sz="2000" dirty="0">
                <a:solidFill>
                  <a:schemeClr val="tx1"/>
                </a:solidFill>
              </a:rPr>
              <a:t>277 days</a:t>
            </a:r>
          </a:p>
          <a:p>
            <a:r>
              <a:rPr lang="en-US" sz="1600" dirty="0">
                <a:solidFill>
                  <a:schemeClr val="tx1"/>
                </a:solidFill>
              </a:rPr>
              <a:t>204 days to identify a breach</a:t>
            </a:r>
          </a:p>
          <a:p>
            <a:r>
              <a:rPr lang="en-US" sz="1600" dirty="0">
                <a:solidFill>
                  <a:schemeClr val="tx1"/>
                </a:solidFill>
              </a:rPr>
              <a:t>73 days to contain the attack</a:t>
            </a:r>
          </a:p>
          <a:p>
            <a:endParaRPr lang="en-US" sz="1600" dirty="0">
              <a:solidFill>
                <a:schemeClr val="tx1"/>
              </a:solidFill>
            </a:endParaRPr>
          </a:p>
          <a:p>
            <a:pPr marL="0" indent="0">
              <a:buNone/>
            </a:pPr>
            <a:r>
              <a:rPr lang="en-US" sz="2000" dirty="0">
                <a:solidFill>
                  <a:schemeClr val="tx1"/>
                </a:solidFill>
              </a:rPr>
              <a:t>What are the bad guys doing for 204 days?</a:t>
            </a:r>
          </a:p>
          <a:p>
            <a:pPr marL="0" indent="0">
              <a:buNone/>
            </a:pPr>
            <a:endParaRPr lang="en-US" sz="1800" dirty="0">
              <a:solidFill>
                <a:schemeClr val="tx1"/>
              </a:solidFill>
            </a:endParaRPr>
          </a:p>
        </p:txBody>
      </p:sp>
      <p:pic>
        <p:nvPicPr>
          <p:cNvPr id="12" name="Picture 11" descr="A graph with numbers and a number&#10;&#10;Description automatically generated with medium confidence">
            <a:extLst>
              <a:ext uri="{FF2B5EF4-FFF2-40B4-BE49-F238E27FC236}">
                <a16:creationId xmlns:a16="http://schemas.microsoft.com/office/drawing/2014/main" id="{2938835D-785C-3F9F-F0E8-AE11D177F8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262" y="770770"/>
            <a:ext cx="5871925" cy="3780209"/>
          </a:xfrm>
          <a:prstGeom prst="rect">
            <a:avLst/>
          </a:prstGeom>
          <a:ln>
            <a:solidFill>
              <a:schemeClr val="bg2">
                <a:lumMod val="10000"/>
              </a:schemeClr>
            </a:solidFill>
          </a:ln>
        </p:spPr>
      </p:pic>
      <p:sp>
        <p:nvSpPr>
          <p:cNvPr id="3" name="Rectangle 2">
            <a:extLst>
              <a:ext uri="{FF2B5EF4-FFF2-40B4-BE49-F238E27FC236}">
                <a16:creationId xmlns:a16="http://schemas.microsoft.com/office/drawing/2014/main" id="{C43A4119-C633-F6E4-72D5-8CC92B892C77}"/>
              </a:ext>
            </a:extLst>
          </p:cNvPr>
          <p:cNvSpPr/>
          <p:nvPr/>
        </p:nvSpPr>
        <p:spPr bwMode="auto">
          <a:xfrm>
            <a:off x="281281" y="1373936"/>
            <a:ext cx="5871923" cy="460905"/>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a:latin typeface="Arial" charset="0"/>
              <a:ea typeface="ヒラギノ角ゴ Pro W3" pitchFamily="1" charset="-128"/>
            </a:endParaRPr>
          </a:p>
        </p:txBody>
      </p:sp>
      <p:pic>
        <p:nvPicPr>
          <p:cNvPr id="13" name="Picture 10" descr="C:\Users\rromes\AppData\Local\Microsoft\Windows\Temporary Internet Files\Content.IE5\C91URO7G\MC900441314[1].png">
            <a:extLst>
              <a:ext uri="{FF2B5EF4-FFF2-40B4-BE49-F238E27FC236}">
                <a16:creationId xmlns:a16="http://schemas.microsoft.com/office/drawing/2014/main" id="{E68D3C63-4E56-ACD0-F7A2-08CAB86075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2998" y="3578079"/>
            <a:ext cx="972900" cy="972900"/>
          </a:xfrm>
          <a:prstGeom prst="rect">
            <a:avLst/>
          </a:prstGeom>
          <a:noFill/>
          <a:ln w="9525">
            <a:noFill/>
            <a:miter lim="800000"/>
            <a:headEnd/>
            <a:tailEnd/>
          </a:ln>
        </p:spPr>
      </p:pic>
    </p:spTree>
    <p:extLst>
      <p:ext uri="{BB962C8B-B14F-4D97-AF65-F5344CB8AC3E}">
        <p14:creationId xmlns:p14="http://schemas.microsoft.com/office/powerpoint/2010/main" val="3822510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A8838444-B0E8-4B1A-B52F-7806EF4D824D}_6.png&quot;/&gt;&lt;left val=&quot;15&quot;/&gt;&lt;top val=&quot;26&quot;/&gt;&lt;width val=&quot;497&quot;/&gt;&lt;height val=&quot;63&quot;/&gt;&lt;hasText val=&quot;1&quot;/&gt;&lt;/Image&gt;&lt;/ThreeDShapeInfo&gt;"/>
  <p:tag name="PRESENTER_SHAPETEXTINFO" val="&lt;ShapeTextInfo&gt;&lt;TableIndex row=&quot;-1&quot; col=&quot;-1&quot;&gt;&lt;linesCount val=&quot;1&quot;/&gt;&lt;lineCharCount val=&quot;3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3A198E28-7390-4009-9B57-C0A9BFC5A8E3}_38.png&quot;/&gt;&lt;left val=&quot;504&quot;/&gt;&lt;top val=&quot;378&quot;/&gt;&lt;width val=&quot;31&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80DAFBC4-D473-4259-A86E-F9A3B1398665}_38.png&quot;/&gt;&lt;left val=&quot;14&quot;/&gt;&lt;top val=&quot;24&quot;/&gt;&lt;width val=&quot;498&quot;/&gt;&lt;height val=&quot;68&quot;/&gt;&lt;hasText val=&quot;1&quot;/&gt;&lt;/Image&gt;&lt;/ThreeDShapeInfo&gt;"/>
  <p:tag name="PRESENTER_SHAPETEXTINFO" val="&lt;ShapeTextInfo&gt;&lt;TableIndex row=&quot;-1&quot; col=&quot;-1&quot;&gt;&lt;linesCount val=&quot;1&quot;/&gt;&lt;lineCharCount val=&quot;2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FDCADE6E-39CF-4D9E-9A47-F8F07CC68D35}_38.png&quot;/&gt;&lt;left val=&quot;20&quot;/&gt;&lt;top val=&quot;81&quot;/&gt;&lt;width val=&quot;445&quot;/&gt;&lt;height val=&quot;274&quot;/&gt;&lt;hasText val=&quot;1&quot;/&gt;&lt;/Image&gt;&lt;/ThreeDShapeInfo&gt;"/>
  <p:tag name="PRESENTER_SHAPETEXTINFO" val="&lt;ShapeTextInfo&gt;&lt;TableIndex row=&quot;-1&quot; col=&quot;-1&quot;&gt;&lt;linesCount val=&quot;7&quot;/&gt;&lt;lineCharCount val=&quot;30&quot;/&gt;&lt;lineCharCount val=&quot;30&quot;/&gt;&lt;lineCharCount val=&quot;18&quot;/&gt;&lt;lineCharCount val=&quot;32&quot;/&gt;&lt;lineCharCount val=&quot;23&quot;/&gt;&lt;lineCharCount val=&quot;27&quot;/&gt;&lt;lineCharCount val=&quot;4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3A198E28-7390-4009-9B57-C0A9BFC5A8E3}_38.png&quot;/&gt;&lt;left val=&quot;504&quot;/&gt;&lt;top val=&quot;378&quot;/&gt;&lt;width val=&quot;31&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9AC23232-D73F-4470-903C-4105B3271C0F}_41.png&quot;/&gt;&lt;left val=&quot;14&quot;/&gt;&lt;top val=&quot;5&quot;/&gt;&lt;width val=&quot;498&quot;/&gt;&lt;height val=&quot;106&quot;/&gt;&lt;hasText val=&quot;1&quot;/&gt;&lt;/Image&gt;&lt;/ThreeDShapeInfo&gt;"/>
  <p:tag name="PRESENTER_SHAPETEXTINFO" val="&lt;ShapeTextInfo&gt;&lt;TableIndex row=&quot;-1&quot; col=&quot;-1&quot;&gt;&lt;linesCount val=&quot;2&quot;/&gt;&lt;lineCharCount val=&quot;21&quot;/&gt;&lt;lineCharCount val=&quot;1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F58D744D-4749-4038-A422-8C6DD1812A49}_41.png&quot;/&gt;&lt;left val=&quot;21&quot;/&gt;&lt;top val=&quot;98&quot;/&gt;&lt;width val=&quot;483&quot;/&gt;&lt;height val=&quot;291&quot;/&gt;&lt;hasText val=&quot;1&quot;/&gt;&lt;/Image&gt;&lt;/ThreeDShapeInfo&gt;"/>
  <p:tag name="PRESENTER_SHAPETEXTINFO" val="&lt;ShapeTextInfo&gt;&lt;TableIndex row=&quot;-1&quot; col=&quot;-1&quot;&gt;&lt;linesCount val=&quot;10&quot;/&gt;&lt;lineCharCount val=&quot;52&quot;/&gt;&lt;lineCharCount val=&quot;12&quot;/&gt;&lt;lineCharCount val=&quot;22&quot;/&gt;&lt;lineCharCount val=&quot;44&quot;/&gt;&lt;lineCharCount val=&quot;28&quot;/&gt;&lt;lineCharCount val=&quot;54&quot;/&gt;&lt;lineCharCount val=&quot;17&quot;/&gt;&lt;lineCharCount val=&quot;33&quot;/&gt;&lt;lineCharCount val=&quot;44&quot;/&gt;&lt;lineCharCount val=&quot;4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93760E21-B43E-4203-9F84-7392D565815A}_41.png&quot;/&gt;&lt;left val=&quot;504&quot;/&gt;&lt;top val=&quot;378&quot;/&gt;&lt;width val=&quot;31&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A9DD391-D66F-468E-8E80-9AA1E52AB19B}_6.png&quot;/&gt;&lt;left val=&quot;23&quot;/&gt;&lt;top val=&quot;93&quot;/&gt;&lt;width val=&quot;193&quot;/&gt;&lt;height val=&quot;242&quot;/&gt;&lt;hasText val=&quot;1&quot;/&gt;&lt;/Image&gt;&lt;/ThreeDShapeInfo&gt;"/>
  <p:tag name="PRESENTER_SHAPETEXTINFO" val="&lt;ShapeTextInfo&gt;&lt;TableIndex row=&quot;-1&quot; col=&quot;-1&quot;&gt;&lt;linesCount val=&quot;8&quot;/&gt;&lt;lineCharCount val=&quot;14&quot;/&gt;&lt;lineCharCount val=&quot;16&quot;/&gt;&lt;lineCharCount val=&quot;10&quot;/&gt;&lt;lineCharCount val=&quot;1&quot;/&gt;&lt;lineCharCount val=&quot;15&quot;/&gt;&lt;lineCharCount val=&quot;1&quot;/&gt;&lt;lineCharCount val=&quot;10&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BA9DD391-D66F-468E-8E80-9AA1E52AB19B}_6.png&quot;/&gt;&lt;left val=&quot;23&quot;/&gt;&lt;top val=&quot;93&quot;/&gt;&lt;width val=&quot;193&quot;/&gt;&lt;height val=&quot;242&quot;/&gt;&lt;hasText val=&quot;1&quot;/&gt;&lt;/Image&gt;&lt;/ThreeDShapeInfo&gt;"/>
  <p:tag name="PRESENTER_SHAPETEXTINFO" val="&lt;ShapeTextInfo&gt;&lt;TableIndex row=&quot;-1&quot; col=&quot;-1&quot;&gt;&lt;linesCount val=&quot;8&quot;/&gt;&lt;lineCharCount val=&quot;14&quot;/&gt;&lt;lineCharCount val=&quot;16&quot;/&gt;&lt;lineCharCount val=&quot;10&quot;/&gt;&lt;lineCharCount val=&quot;1&quot;/&gt;&lt;lineCharCount val=&quot;15&quot;/&gt;&lt;lineCharCount val=&quot;1&quot;/&gt;&lt;lineCharCount val=&quot;10&quot;/&gt;&lt;lineCharCount val=&quot;1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345E9D71-989D-42C5-8443-DA971DB91BEE}_40.png&quot;/&gt;&lt;left val=&quot;-9&quot;/&gt;&lt;top val=&quot;20&quot;/&gt;&lt;width val=&quot;577&quot;/&gt;&lt;height val=&quot;68&quot;/&gt;&lt;hasText val=&quot;1&quot;/&gt;&lt;/Image&gt;&lt;/ThreeDShapeInfo&gt;"/>
  <p:tag name="PRESENTER_SHAPETEXTINFO" val="&lt;ShapeTextInfo&gt;&lt;TableIndex row=&quot;-1&quot; col=&quot;-1&quot;&gt;&lt;linesCount val=&quot;1&quot;/&gt;&lt;lineCharCount val=&quot;3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093C195D-57DB-4161-8950-472CDE56F917}_40.png&quot;/&gt;&lt;left val=&quot;504&quot;/&gt;&lt;top val=&quot;378&quot;/&gt;&lt;width val=&quot;31&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25951D6B-EDBB-48CB-8FC6-30DE63A086D8}&quot;/&gt;&lt;isInvalidForFieldText val=&quot;0&quot;/&gt;&lt;Image&gt;&lt;filename val=&quot;C:\Users\Jan\AppData\Local\Temp\PR\data\asimages\{25951D6B-EDBB-48CB-8FC6-30DE63A086D8}.png&quot;/&gt;&lt;left val=&quot;374&quot;/&gt;&lt;top val=&quot;122&quot;/&gt;&lt;width val=&quot;125&quot;/&gt;&lt;height val=&quot;12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80DAFBC4-D473-4259-A86E-F9A3B1398665}_38.png&quot;/&gt;&lt;left val=&quot;14&quot;/&gt;&lt;top val=&quot;24&quot;/&gt;&lt;width val=&quot;498&quot;/&gt;&lt;height val=&quot;68&quot;/&gt;&lt;hasText val=&quot;1&quot;/&gt;&lt;/Image&gt;&lt;/ThreeDShapeInfo&gt;"/>
  <p:tag name="PRESENTER_SHAPETEXTINFO" val="&lt;ShapeTextInfo&gt;&lt;TableIndex row=&quot;-1&quot; col=&quot;-1&quot;&gt;&lt;linesCount val=&quot;1&quot;/&gt;&lt;lineCharCount val=&quot;2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an\AppData\Local\Temp\PR\data\asimages\{FDCADE6E-39CF-4D9E-9A47-F8F07CC68D35}_38.png&quot;/&gt;&lt;left val=&quot;20&quot;/&gt;&lt;top val=&quot;81&quot;/&gt;&lt;width val=&quot;445&quot;/&gt;&lt;height val=&quot;274&quot;/&gt;&lt;hasText val=&quot;1&quot;/&gt;&lt;/Image&gt;&lt;/ThreeDShapeInfo&gt;"/>
  <p:tag name="PRESENTER_SHAPETEXTINFO" val="&lt;ShapeTextInfo&gt;&lt;TableIndex row=&quot;-1&quot; col=&quot;-1&quot;&gt;&lt;linesCount val=&quot;7&quot;/&gt;&lt;lineCharCount val=&quot;30&quot;/&gt;&lt;lineCharCount val=&quot;30&quot;/&gt;&lt;lineCharCount val=&quot;18&quot;/&gt;&lt;lineCharCount val=&quot;32&quot;/&gt;&lt;lineCharCount val=&quot;23&quot;/&gt;&lt;lineCharCount val=&quot;27&quot;/&gt;&lt;lineCharCount val=&quot;4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25951D6B-EDBB-48CB-8FC6-30DE63A086D8}&quot;/&gt;&lt;isInvalidForFieldText val=&quot;0&quot;/&gt;&lt;Image&gt;&lt;filename val=&quot;C:\Users\Jan\AppData\Local\Temp\PR\data\asimages\{25951D6B-EDBB-48CB-8FC6-30DE63A086D8}.png&quot;/&gt;&lt;left val=&quot;374&quot;/&gt;&lt;top val=&quot;122&quot;/&gt;&lt;width val=&quot;125&quot;/&gt;&lt;height val=&quot;125&quot;/&gt;&lt;hasText val=&quot;1&quot;/&gt;&lt;/Image&gt;&lt;/ThreeDShapeInfo&gt;"/>
</p:tagLst>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8418996166783419","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398088573561834","enableDocumentContentUpdater":false,"version":"2.0"}]]></TemplafySlideTemplateConfiguration>
</file>

<file path=customXml/item4.xml><?xml version="1.0" encoding="utf-8"?>
<TemplafyTemplateConfiguration><![CDATA[{"elementsMetadata":[],"transformationConfigurations":[],"templateName":"CLA-Widescreen Template Perpetual","templateDescription":"","enableDocumentContentUpdater":false,"version":"2.0"}]]></TemplafyTemplateConfiguration>
</file>

<file path=customXml/item5.xml><?xml version="1.0" encoding="utf-8"?>
<TemplafySlideTemplateConfiguration><![CDATA[{"slideVersion":1,"isValidatorEnabled":false,"isLocked":false,"elementsMetadata":[],"slideId":"638398088573544620","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FormConfiguration><![CDATA[{"formFields":[],"formDataEntries":[]}]]></TemplafyFormConfiguration>
</file>

<file path=customXml/item8.xml><?xml version="1.0" encoding="utf-8"?>
<TemplafySlideTemplateConfiguration><![CDATA[{"slideVersion":1,"isValidatorEnabled":false,"isLocked":false,"elementsMetadata":[],"slideId":"638398088573503516","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EB1BA00-8413-44C2-B1B4-6F5DF21AB24D}">
  <ds:schemaRefs/>
</ds:datastoreItem>
</file>

<file path=customXml/itemProps10.xml><?xml version="1.0" encoding="utf-8"?>
<ds:datastoreItem xmlns:ds="http://schemas.openxmlformats.org/officeDocument/2006/customXml" ds:itemID="{7AB87793-82B9-4C2C-BE3F-F3A6DF23ABBF}">
  <ds:schemaRefs/>
</ds:datastoreItem>
</file>

<file path=customXml/itemProps2.xml><?xml version="1.0" encoding="utf-8"?>
<ds:datastoreItem xmlns:ds="http://schemas.openxmlformats.org/officeDocument/2006/customXml" ds:itemID="{885BECC3-88D3-4E22-BED5-7F098662304B}">
  <ds:schemaRefs/>
</ds:datastoreItem>
</file>

<file path=customXml/itemProps3.xml><?xml version="1.0" encoding="utf-8"?>
<ds:datastoreItem xmlns:ds="http://schemas.openxmlformats.org/officeDocument/2006/customXml" ds:itemID="{25C483C1-87FB-45A7-B9DE-5E793CEF420C}">
  <ds:schemaRefs/>
</ds:datastoreItem>
</file>

<file path=customXml/itemProps4.xml><?xml version="1.0" encoding="utf-8"?>
<ds:datastoreItem xmlns:ds="http://schemas.openxmlformats.org/officeDocument/2006/customXml" ds:itemID="{48629B0E-4000-4622-8484-7F376574E746}">
  <ds:schemaRefs/>
</ds:datastoreItem>
</file>

<file path=customXml/itemProps5.xml><?xml version="1.0" encoding="utf-8"?>
<ds:datastoreItem xmlns:ds="http://schemas.openxmlformats.org/officeDocument/2006/customXml" ds:itemID="{2D958E6B-6357-457A-A911-F8A8B759F0B2}">
  <ds:schemaRefs/>
</ds:datastoreItem>
</file>

<file path=customXml/itemProps6.xml><?xml version="1.0" encoding="utf-8"?>
<ds:datastoreItem xmlns:ds="http://schemas.openxmlformats.org/officeDocument/2006/customXml" ds:itemID="{A62F0F6A-22DB-47CF-ADBD-4AB180A4A79F}">
  <ds:schemaRefs/>
</ds:datastoreItem>
</file>

<file path=customXml/itemProps7.xml><?xml version="1.0" encoding="utf-8"?>
<ds:datastoreItem xmlns:ds="http://schemas.openxmlformats.org/officeDocument/2006/customXml" ds:itemID="{129CA411-0D23-4362-AB27-1329CD4003FA}">
  <ds:schemaRefs/>
</ds:datastoreItem>
</file>

<file path=customXml/itemProps8.xml><?xml version="1.0" encoding="utf-8"?>
<ds:datastoreItem xmlns:ds="http://schemas.openxmlformats.org/officeDocument/2006/customXml" ds:itemID="{4FAED201-5BEC-404D-8807-3D041712D121}">
  <ds:schemaRefs/>
</ds:datastoreItem>
</file>

<file path=customXml/itemProps9.xml><?xml version="1.0" encoding="utf-8"?>
<ds:datastoreItem xmlns:ds="http://schemas.openxmlformats.org/officeDocument/2006/customXml" ds:itemID="{25F06DB0-9500-485C-AF27-5EC04C6F109E}">
  <ds:schemaRefs/>
</ds:datastoreItem>
</file>

<file path=docProps/app.xml><?xml version="1.0" encoding="utf-8"?>
<Properties xmlns="http://schemas.openxmlformats.org/officeDocument/2006/extended-properties" xmlns:vt="http://schemas.openxmlformats.org/officeDocument/2006/docPropsVTypes">
  <Template>CLA-Widescreen</Template>
  <TotalTime>1183</TotalTime>
  <Words>2017</Words>
  <Application>Microsoft Macintosh PowerPoint</Application>
  <PresentationFormat>On-screen Show (16:9)</PresentationFormat>
  <Paragraphs>398</Paragraphs>
  <Slides>36</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Arial</vt:lpstr>
      <vt:lpstr>Arial Narrow</vt:lpstr>
      <vt:lpstr>Calibri</vt:lpstr>
      <vt:lpstr>Courier New</vt:lpstr>
      <vt:lpstr>Exo</vt:lpstr>
      <vt:lpstr>Georgia</vt:lpstr>
      <vt:lpstr>Helvetica</vt:lpstr>
      <vt:lpstr>Times New Roman</vt:lpstr>
      <vt:lpstr>Wingdings</vt:lpstr>
      <vt:lpstr>1_CLA-Widescreen</vt:lpstr>
      <vt:lpstr>Visio</vt:lpstr>
      <vt:lpstr>Modern Cyber Risks  Focusing Your Risk Mitigation Strategies</vt:lpstr>
      <vt:lpstr>PowerPoint Presentation</vt:lpstr>
      <vt:lpstr>CLA – A Professional Services Firm</vt:lpstr>
      <vt:lpstr>Cyber Security Services at CLA</vt:lpstr>
      <vt:lpstr>C:\whoami &gt; m0th_man</vt:lpstr>
      <vt:lpstr>Sun Tzu: “Know Your Enemy”  The Current Threat Landscape</vt:lpstr>
      <vt:lpstr>Raise Your Hand if You Work for a Tech Company</vt:lpstr>
      <vt:lpstr>Cybercrime and Black-Market Economies</vt:lpstr>
      <vt:lpstr>Average Days to Identify and Contain a Data Breach</vt:lpstr>
      <vt:lpstr>Email Spear Phishing  The Root Cause For More Than 85% of Breaches</vt:lpstr>
      <vt:lpstr>Microsoft 2022 Digital Defense Report: Attackers are Targeting Businesses</vt:lpstr>
      <vt:lpstr>Spear Phishing</vt:lpstr>
      <vt:lpstr> Credential Harvesting and Password Guessing: </vt:lpstr>
      <vt:lpstr>Business Email Compromise</vt:lpstr>
      <vt:lpstr>Secure Office 365</vt:lpstr>
      <vt:lpstr>Does Your Organization Already Use a Phishing Service?</vt:lpstr>
      <vt:lpstr>Attacking the Supply Chain:</vt:lpstr>
      <vt:lpstr>Software Vendor/Supply Chain Risk Management</vt:lpstr>
      <vt:lpstr>Software Vendor/Supply Chain Risk Management</vt:lpstr>
      <vt:lpstr>Java Software and Log4j</vt:lpstr>
      <vt:lpstr>Take-Aways and To-Dos (i.e., IR)</vt:lpstr>
      <vt:lpstr>Interference With Operations and Extortion</vt:lpstr>
      <vt:lpstr>Ransomware</vt:lpstr>
      <vt:lpstr>PowerPoint Presentation</vt:lpstr>
      <vt:lpstr>Ransomware Attacks Continue to Evolve</vt:lpstr>
      <vt:lpstr>Standards Based Operations  “People, Rules, and Tools”</vt:lpstr>
      <vt:lpstr>Peace of Mind - It Starts with Policies and Standards</vt:lpstr>
      <vt:lpstr>Standards Based IT and Cyber Operations</vt:lpstr>
      <vt:lpstr>CIS Benchmarks &amp; Hardening Guides</vt:lpstr>
      <vt:lpstr>Operational Discipline</vt:lpstr>
      <vt:lpstr>Independent Security Testing</vt:lpstr>
      <vt:lpstr>Disaster Recovery &amp; Business Continuity</vt:lpstr>
      <vt:lpstr>Practice the Plan</vt:lpstr>
      <vt:lpstr>Incident Preparedness Cost Savings</vt:lpstr>
      <vt:lpstr>Boy Scouts Motto: Be Prepared…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Romes, Randall J.</cp:lastModifiedBy>
  <cp:revision>20</cp:revision>
  <dcterms:created xsi:type="dcterms:W3CDTF">2024-01-03T16:05:05Z</dcterms:created>
  <dcterms:modified xsi:type="dcterms:W3CDTF">2024-05-07T15:22:47Z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2024-01-02T16:14:17</vt:lpwstr>
  </property>
  <property fmtid="{D5CDD505-2E9C-101B-9397-08002B2CF9AE}" pid="3" name="TemplafyTenantId">
    <vt:lpwstr>claconnect</vt:lpwstr>
  </property>
  <property fmtid="{D5CDD505-2E9C-101B-9397-08002B2CF9AE}" pid="4" name="TemplafyTemplateId">
    <vt:lpwstr>813920835963453496</vt:lpwstr>
  </property>
  <property fmtid="{D5CDD505-2E9C-101B-9397-08002B2CF9AE}" pid="5" name="TemplafyUserProfileId">
    <vt:lpwstr>638128019214744467</vt:lpwstr>
  </property>
  <property fmtid="{D5CDD505-2E9C-101B-9397-08002B2CF9AE}" pid="6" name="TemplafyLanguageCode">
    <vt:lpwstr>en-US</vt:lpwstr>
  </property>
  <property fmtid="{D5CDD505-2E9C-101B-9397-08002B2CF9AE}" pid="7" name="TemplafyFromBlank">
    <vt:bool>true</vt:bool>
  </property>
</Properties>
</file>