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4"/>
  </p:sldMasterIdLst>
  <p:notesMasterIdLst>
    <p:notesMasterId r:id="rId47"/>
  </p:notesMasterIdLst>
  <p:handoutMasterIdLst>
    <p:handoutMasterId r:id="rId48"/>
  </p:handoutMasterIdLst>
  <p:sldIdLst>
    <p:sldId id="256" r:id="rId5"/>
    <p:sldId id="360" r:id="rId6"/>
    <p:sldId id="361" r:id="rId7"/>
    <p:sldId id="364" r:id="rId8"/>
    <p:sldId id="312" r:id="rId9"/>
    <p:sldId id="362" r:id="rId10"/>
    <p:sldId id="276" r:id="rId11"/>
    <p:sldId id="278" r:id="rId12"/>
    <p:sldId id="279" r:id="rId13"/>
    <p:sldId id="308" r:id="rId14"/>
    <p:sldId id="281" r:id="rId15"/>
    <p:sldId id="282" r:id="rId16"/>
    <p:sldId id="303" r:id="rId17"/>
    <p:sldId id="260" r:id="rId18"/>
    <p:sldId id="348" r:id="rId19"/>
    <p:sldId id="259" r:id="rId20"/>
    <p:sldId id="355" r:id="rId21"/>
    <p:sldId id="288" r:id="rId22"/>
    <p:sldId id="307" r:id="rId23"/>
    <p:sldId id="367" r:id="rId24"/>
    <p:sldId id="304" r:id="rId25"/>
    <p:sldId id="329" r:id="rId26"/>
    <p:sldId id="330" r:id="rId27"/>
    <p:sldId id="331" r:id="rId28"/>
    <p:sldId id="332" r:id="rId29"/>
    <p:sldId id="333" r:id="rId30"/>
    <p:sldId id="336" r:id="rId31"/>
    <p:sldId id="334" r:id="rId32"/>
    <p:sldId id="357" r:id="rId33"/>
    <p:sldId id="363" r:id="rId34"/>
    <p:sldId id="338" r:id="rId35"/>
    <p:sldId id="365" r:id="rId36"/>
    <p:sldId id="341" r:id="rId37"/>
    <p:sldId id="353" r:id="rId38"/>
    <p:sldId id="343" r:id="rId39"/>
    <p:sldId id="368" r:id="rId40"/>
    <p:sldId id="345" r:id="rId41"/>
    <p:sldId id="359" r:id="rId42"/>
    <p:sldId id="354" r:id="rId43"/>
    <p:sldId id="351" r:id="rId44"/>
    <p:sldId id="350" r:id="rId45"/>
    <p:sldId id="366" r:id="rId46"/>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A96"/>
    <a:srgbClr val="364854"/>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3" autoAdjust="0"/>
    <p:restoredTop sz="92745" autoAdjust="0"/>
  </p:normalViewPr>
  <p:slideViewPr>
    <p:cSldViewPr>
      <p:cViewPr varScale="1">
        <p:scale>
          <a:sx n="74" d="100"/>
          <a:sy n="74" d="100"/>
        </p:scale>
        <p:origin x="332" y="52"/>
      </p:cViewPr>
      <p:guideLst>
        <p:guide orient="horz" pos="2160"/>
        <p:guide pos="3840"/>
      </p:guideLst>
    </p:cSldViewPr>
  </p:slideViewPr>
  <p:notesTextViewPr>
    <p:cViewPr>
      <p:scale>
        <a:sx n="1" d="1"/>
        <a:sy n="1" d="1"/>
      </p:scale>
      <p:origin x="0" y="0"/>
    </p:cViewPr>
  </p:notesTextViewPr>
  <p:notesViewPr>
    <p:cSldViewPr>
      <p:cViewPr varScale="1">
        <p:scale>
          <a:sx n="66" d="100"/>
          <a:sy n="66" d="100"/>
        </p:scale>
        <p:origin x="-3106" y="-91"/>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469424"/>
          </a:xfrm>
          <a:prstGeom prst="rect">
            <a:avLst/>
          </a:prstGeom>
        </p:spPr>
        <p:txBody>
          <a:bodyPr vert="horz" lIns="94231" tIns="47115" rIns="94231" bIns="47115" rtlCol="0"/>
          <a:lstStyle>
            <a:lvl1pPr algn="l">
              <a:defRPr sz="1200"/>
            </a:lvl1pPr>
          </a:lstStyle>
          <a:p>
            <a:endParaRPr lang="en-US"/>
          </a:p>
        </p:txBody>
      </p:sp>
      <p:sp>
        <p:nvSpPr>
          <p:cNvPr id="3" name="Date Placeholder 2"/>
          <p:cNvSpPr>
            <a:spLocks noGrp="1"/>
          </p:cNvSpPr>
          <p:nvPr>
            <p:ph type="dt" sz="quarter" idx="1"/>
          </p:nvPr>
        </p:nvSpPr>
        <p:spPr>
          <a:xfrm>
            <a:off x="4023093" y="0"/>
            <a:ext cx="3077739" cy="469424"/>
          </a:xfrm>
          <a:prstGeom prst="rect">
            <a:avLst/>
          </a:prstGeom>
        </p:spPr>
        <p:txBody>
          <a:bodyPr vert="horz" lIns="94231" tIns="47115" rIns="94231" bIns="47115" rtlCol="0"/>
          <a:lstStyle>
            <a:lvl1pPr algn="r">
              <a:defRPr sz="1200"/>
            </a:lvl1pPr>
          </a:lstStyle>
          <a:p>
            <a:fld id="{A85EBC6A-EE78-4007-8928-7939864CCDEF}" type="datetimeFigureOut">
              <a:rPr lang="en-US" smtClean="0"/>
              <a:pPr/>
              <a:t>5/14/2023</a:t>
            </a:fld>
            <a:endParaRPr lang="en-US"/>
          </a:p>
        </p:txBody>
      </p:sp>
      <p:sp>
        <p:nvSpPr>
          <p:cNvPr id="4" name="Footer Placeholder 3"/>
          <p:cNvSpPr>
            <a:spLocks noGrp="1"/>
          </p:cNvSpPr>
          <p:nvPr>
            <p:ph type="ftr" sz="quarter" idx="2"/>
          </p:nvPr>
        </p:nvSpPr>
        <p:spPr>
          <a:xfrm>
            <a:off x="1" y="8917422"/>
            <a:ext cx="3077739" cy="469424"/>
          </a:xfrm>
          <a:prstGeom prst="rect">
            <a:avLst/>
          </a:prstGeom>
        </p:spPr>
        <p:txBody>
          <a:bodyPr vert="horz" lIns="94231" tIns="47115" rIns="94231" bIns="47115" rtlCol="0" anchor="b"/>
          <a:lstStyle>
            <a:lvl1pPr algn="l">
              <a:defRPr sz="1200"/>
            </a:lvl1pPr>
          </a:lstStyle>
          <a:p>
            <a:endParaRPr lang="en-US"/>
          </a:p>
        </p:txBody>
      </p:sp>
      <p:sp>
        <p:nvSpPr>
          <p:cNvPr id="5" name="Slide Number Placeholder 4"/>
          <p:cNvSpPr>
            <a:spLocks noGrp="1"/>
          </p:cNvSpPr>
          <p:nvPr>
            <p:ph type="sldNum" sz="quarter" idx="3"/>
          </p:nvPr>
        </p:nvSpPr>
        <p:spPr>
          <a:xfrm>
            <a:off x="4023093" y="8917422"/>
            <a:ext cx="3077739" cy="469424"/>
          </a:xfrm>
          <a:prstGeom prst="rect">
            <a:avLst/>
          </a:prstGeom>
        </p:spPr>
        <p:txBody>
          <a:bodyPr vert="horz" lIns="94231" tIns="47115" rIns="94231" bIns="47115" rtlCol="0" anchor="b"/>
          <a:lstStyle>
            <a:lvl1pPr algn="r">
              <a:defRPr sz="1200"/>
            </a:lvl1pPr>
          </a:lstStyle>
          <a:p>
            <a:fld id="{09D178C1-BA9F-4C50-B713-60943B4718BE}" type="slidenum">
              <a:rPr lang="en-US" smtClean="0"/>
              <a:pPr/>
              <a:t>‹#›</a:t>
            </a:fld>
            <a:endParaRPr lang="en-US"/>
          </a:p>
        </p:txBody>
      </p:sp>
    </p:spTree>
    <p:extLst>
      <p:ext uri="{BB962C8B-B14F-4D97-AF65-F5344CB8AC3E}">
        <p14:creationId xmlns:p14="http://schemas.microsoft.com/office/powerpoint/2010/main" val="40829718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469424"/>
          </a:xfrm>
          <a:prstGeom prst="rect">
            <a:avLst/>
          </a:prstGeom>
        </p:spPr>
        <p:txBody>
          <a:bodyPr vert="horz" lIns="94231" tIns="47115" rIns="94231" bIns="47115" rtlCol="0"/>
          <a:lstStyle>
            <a:lvl1pPr algn="l">
              <a:defRPr sz="1200"/>
            </a:lvl1pPr>
          </a:lstStyle>
          <a:p>
            <a:endParaRPr lang="en-US"/>
          </a:p>
        </p:txBody>
      </p:sp>
      <p:sp>
        <p:nvSpPr>
          <p:cNvPr id="3" name="Date Placeholder 2"/>
          <p:cNvSpPr>
            <a:spLocks noGrp="1"/>
          </p:cNvSpPr>
          <p:nvPr>
            <p:ph type="dt" idx="1"/>
          </p:nvPr>
        </p:nvSpPr>
        <p:spPr>
          <a:xfrm>
            <a:off x="4023093" y="0"/>
            <a:ext cx="3077739" cy="469424"/>
          </a:xfrm>
          <a:prstGeom prst="rect">
            <a:avLst/>
          </a:prstGeom>
        </p:spPr>
        <p:txBody>
          <a:bodyPr vert="horz" lIns="94231" tIns="47115" rIns="94231" bIns="47115" rtlCol="0"/>
          <a:lstStyle>
            <a:lvl1pPr algn="r">
              <a:defRPr sz="1200"/>
            </a:lvl1pPr>
          </a:lstStyle>
          <a:p>
            <a:fld id="{FE3D7438-343D-4339-BCB2-871F415162E7}" type="datetimeFigureOut">
              <a:rPr lang="en-US" smtClean="0"/>
              <a:pPr/>
              <a:t>5/14/2023</a:t>
            </a:fld>
            <a:endParaRPr lang="en-US"/>
          </a:p>
        </p:txBody>
      </p:sp>
      <p:sp>
        <p:nvSpPr>
          <p:cNvPr id="4" name="Slide Image Placeholder 3"/>
          <p:cNvSpPr>
            <a:spLocks noGrp="1" noRot="1" noChangeAspect="1"/>
          </p:cNvSpPr>
          <p:nvPr>
            <p:ph type="sldImg" idx="2"/>
          </p:nvPr>
        </p:nvSpPr>
        <p:spPr>
          <a:xfrm>
            <a:off x="422275" y="703263"/>
            <a:ext cx="6257925" cy="3521075"/>
          </a:xfrm>
          <a:prstGeom prst="rect">
            <a:avLst/>
          </a:prstGeom>
          <a:noFill/>
          <a:ln w="12700">
            <a:solidFill>
              <a:prstClr val="black"/>
            </a:solidFill>
          </a:ln>
        </p:spPr>
        <p:txBody>
          <a:bodyPr vert="horz" lIns="94231" tIns="47115" rIns="94231" bIns="47115"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31" tIns="47115" rIns="94231" bIns="471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917422"/>
            <a:ext cx="3077739" cy="469424"/>
          </a:xfrm>
          <a:prstGeom prst="rect">
            <a:avLst/>
          </a:prstGeom>
        </p:spPr>
        <p:txBody>
          <a:bodyPr vert="horz" lIns="94231" tIns="47115" rIns="94231" bIns="47115"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2"/>
            <a:ext cx="3077739" cy="469424"/>
          </a:xfrm>
          <a:prstGeom prst="rect">
            <a:avLst/>
          </a:prstGeom>
        </p:spPr>
        <p:txBody>
          <a:bodyPr vert="horz" lIns="94231" tIns="47115" rIns="94231" bIns="47115" rtlCol="0" anchor="b"/>
          <a:lstStyle>
            <a:lvl1pPr algn="r">
              <a:defRPr sz="1200"/>
            </a:lvl1pPr>
          </a:lstStyle>
          <a:p>
            <a:fld id="{367AD58A-EF47-4C8C-B275-AF6E9BBAB319}" type="slidenum">
              <a:rPr lang="en-US" smtClean="0"/>
              <a:pPr/>
              <a:t>‹#›</a:t>
            </a:fld>
            <a:endParaRPr lang="en-US"/>
          </a:p>
        </p:txBody>
      </p:sp>
    </p:spTree>
    <p:extLst>
      <p:ext uri="{BB962C8B-B14F-4D97-AF65-F5344CB8AC3E}">
        <p14:creationId xmlns:p14="http://schemas.microsoft.com/office/powerpoint/2010/main" val="132492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r>
              <a:rPr lang="en-US" dirty="0" smtClean="0"/>
              <a:t>I’ve got a pretty rebellious</a:t>
            </a:r>
            <a:r>
              <a:rPr lang="en-US" baseline="0" dirty="0" smtClean="0"/>
              <a:t> spirit and I’ve always known that elders deserve better than what our current systems provide.  So </a:t>
            </a:r>
            <a:r>
              <a:rPr lang="en-US" dirty="0" smtClean="0"/>
              <a:t>I’ve been trying to create change in the</a:t>
            </a:r>
            <a:r>
              <a:rPr lang="en-US" baseline="0" dirty="0" smtClean="0"/>
              <a:t> communities I’ve worked in </a:t>
            </a:r>
            <a:r>
              <a:rPr lang="en-US" dirty="0" smtClean="0"/>
              <a:t>for about 15 years</a:t>
            </a:r>
            <a:r>
              <a:rPr lang="en-US" baseline="0" dirty="0" smtClean="0"/>
              <a:t>.  It’s only in the past 3-4 years that I have gotten good at it.  What I am going to share with you are some of the things that I wish I had known years ago.  Things that will help you understand how change affects individuals, and organizations.</a:t>
            </a:r>
            <a:endParaRPr lang="en-US" dirty="0"/>
          </a:p>
        </p:txBody>
      </p:sp>
      <p:sp>
        <p:nvSpPr>
          <p:cNvPr id="4" name="Slide Number Placeholder 3"/>
          <p:cNvSpPr>
            <a:spLocks noGrp="1"/>
          </p:cNvSpPr>
          <p:nvPr>
            <p:ph type="sldNum" sz="quarter" idx="10"/>
          </p:nvPr>
        </p:nvSpPr>
        <p:spPr/>
        <p:txBody>
          <a:bodyPr/>
          <a:lstStyle/>
          <a:p>
            <a:fld id="{367AD58A-EF47-4C8C-B275-AF6E9BBAB319}" type="slidenum">
              <a:rPr lang="en-US" smtClean="0"/>
              <a:pPr/>
              <a:t>1</a:t>
            </a:fld>
            <a:endParaRPr lang="en-US"/>
          </a:p>
        </p:txBody>
      </p:sp>
    </p:spTree>
    <p:extLst>
      <p:ext uri="{BB962C8B-B14F-4D97-AF65-F5344CB8AC3E}">
        <p14:creationId xmlns:p14="http://schemas.microsoft.com/office/powerpoint/2010/main" val="814761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7AD58A-EF47-4C8C-B275-AF6E9BBAB319}" type="slidenum">
              <a:rPr lang="en-US" smtClean="0"/>
              <a:pPr/>
              <a:t>14</a:t>
            </a:fld>
            <a:endParaRPr lang="en-US"/>
          </a:p>
        </p:txBody>
      </p:sp>
    </p:spTree>
    <p:extLst>
      <p:ext uri="{BB962C8B-B14F-4D97-AF65-F5344CB8AC3E}">
        <p14:creationId xmlns:p14="http://schemas.microsoft.com/office/powerpoint/2010/main" val="2742506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7AD58A-EF47-4C8C-B275-AF6E9BBAB319}" type="slidenum">
              <a:rPr lang="en-US" smtClean="0"/>
              <a:pPr/>
              <a:t>15</a:t>
            </a:fld>
            <a:endParaRPr lang="en-US"/>
          </a:p>
        </p:txBody>
      </p:sp>
    </p:spTree>
    <p:extLst>
      <p:ext uri="{BB962C8B-B14F-4D97-AF65-F5344CB8AC3E}">
        <p14:creationId xmlns:p14="http://schemas.microsoft.com/office/powerpoint/2010/main" val="968680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7AD58A-EF47-4C8C-B275-AF6E9BBAB319}" type="slidenum">
              <a:rPr lang="en-US" smtClean="0"/>
              <a:pPr/>
              <a:t>16</a:t>
            </a:fld>
            <a:endParaRPr lang="en-US"/>
          </a:p>
        </p:txBody>
      </p:sp>
    </p:spTree>
    <p:extLst>
      <p:ext uri="{BB962C8B-B14F-4D97-AF65-F5344CB8AC3E}">
        <p14:creationId xmlns:p14="http://schemas.microsoft.com/office/powerpoint/2010/main" val="2271515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7AD58A-EF47-4C8C-B275-AF6E9BBAB319}" type="slidenum">
              <a:rPr lang="en-US" smtClean="0"/>
              <a:pPr/>
              <a:t>18</a:t>
            </a:fld>
            <a:endParaRPr lang="en-US"/>
          </a:p>
        </p:txBody>
      </p:sp>
    </p:spTree>
    <p:extLst>
      <p:ext uri="{BB962C8B-B14F-4D97-AF65-F5344CB8AC3E}">
        <p14:creationId xmlns:p14="http://schemas.microsoft.com/office/powerpoint/2010/main" val="1508967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7AD58A-EF47-4C8C-B275-AF6E9BBAB319}" type="slidenum">
              <a:rPr lang="en-US" smtClean="0"/>
              <a:pPr/>
              <a:t>19</a:t>
            </a:fld>
            <a:endParaRPr lang="en-US"/>
          </a:p>
        </p:txBody>
      </p:sp>
    </p:spTree>
    <p:extLst>
      <p:ext uri="{BB962C8B-B14F-4D97-AF65-F5344CB8AC3E}">
        <p14:creationId xmlns:p14="http://schemas.microsoft.com/office/powerpoint/2010/main" val="1147397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7AD58A-EF47-4C8C-B275-AF6E9BBAB319}" type="slidenum">
              <a:rPr lang="en-US" smtClean="0"/>
              <a:pPr/>
              <a:t>21</a:t>
            </a:fld>
            <a:endParaRPr lang="en-US"/>
          </a:p>
        </p:txBody>
      </p:sp>
    </p:spTree>
    <p:extLst>
      <p:ext uri="{BB962C8B-B14F-4D97-AF65-F5344CB8AC3E}">
        <p14:creationId xmlns:p14="http://schemas.microsoft.com/office/powerpoint/2010/main" val="2742506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367AD58A-EF47-4C8C-B275-AF6E9BBAB319}" type="slidenum">
              <a:rPr lang="en-US" smtClean="0"/>
              <a:pPr/>
              <a:t>22</a:t>
            </a:fld>
            <a:endParaRPr lang="en-US"/>
          </a:p>
        </p:txBody>
      </p:sp>
    </p:spTree>
    <p:extLst>
      <p:ext uri="{BB962C8B-B14F-4D97-AF65-F5344CB8AC3E}">
        <p14:creationId xmlns:p14="http://schemas.microsoft.com/office/powerpoint/2010/main" val="1987579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7AD58A-EF47-4C8C-B275-AF6E9BBAB319}" type="slidenum">
              <a:rPr lang="en-US" smtClean="0"/>
              <a:pPr/>
              <a:t>23</a:t>
            </a:fld>
            <a:endParaRPr lang="en-US"/>
          </a:p>
        </p:txBody>
      </p:sp>
    </p:spTree>
    <p:extLst>
      <p:ext uri="{BB962C8B-B14F-4D97-AF65-F5344CB8AC3E}">
        <p14:creationId xmlns:p14="http://schemas.microsoft.com/office/powerpoint/2010/main" val="3665303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7AD58A-EF47-4C8C-B275-AF6E9BBAB319}" type="slidenum">
              <a:rPr lang="en-US" smtClean="0"/>
              <a:pPr/>
              <a:t>24</a:t>
            </a:fld>
            <a:endParaRPr lang="en-US"/>
          </a:p>
        </p:txBody>
      </p:sp>
    </p:spTree>
    <p:extLst>
      <p:ext uri="{BB962C8B-B14F-4D97-AF65-F5344CB8AC3E}">
        <p14:creationId xmlns:p14="http://schemas.microsoft.com/office/powerpoint/2010/main" val="1311041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7AD58A-EF47-4C8C-B275-AF6E9BBAB319}" type="slidenum">
              <a:rPr lang="en-US" smtClean="0"/>
              <a:pPr/>
              <a:t>25</a:t>
            </a:fld>
            <a:endParaRPr lang="en-US"/>
          </a:p>
        </p:txBody>
      </p:sp>
    </p:spTree>
    <p:extLst>
      <p:ext uri="{BB962C8B-B14F-4D97-AF65-F5344CB8AC3E}">
        <p14:creationId xmlns:p14="http://schemas.microsoft.com/office/powerpoint/2010/main" val="18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7AD58A-EF47-4C8C-B275-AF6E9BBAB319}" type="slidenum">
              <a:rPr lang="en-US" smtClean="0"/>
              <a:pPr/>
              <a:t>5</a:t>
            </a:fld>
            <a:endParaRPr lang="en-US"/>
          </a:p>
        </p:txBody>
      </p:sp>
    </p:spTree>
    <p:extLst>
      <p:ext uri="{BB962C8B-B14F-4D97-AF65-F5344CB8AC3E}">
        <p14:creationId xmlns:p14="http://schemas.microsoft.com/office/powerpoint/2010/main" val="103229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7AD58A-EF47-4C8C-B275-AF6E9BBAB319}" type="slidenum">
              <a:rPr lang="en-US" smtClean="0"/>
              <a:pPr/>
              <a:t>26</a:t>
            </a:fld>
            <a:endParaRPr lang="en-US"/>
          </a:p>
        </p:txBody>
      </p:sp>
    </p:spTree>
    <p:extLst>
      <p:ext uri="{BB962C8B-B14F-4D97-AF65-F5344CB8AC3E}">
        <p14:creationId xmlns:p14="http://schemas.microsoft.com/office/powerpoint/2010/main" val="3401786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7AD58A-EF47-4C8C-B275-AF6E9BBAB319}" type="slidenum">
              <a:rPr lang="en-US" smtClean="0"/>
              <a:pPr/>
              <a:t>27</a:t>
            </a:fld>
            <a:endParaRPr lang="en-US"/>
          </a:p>
        </p:txBody>
      </p:sp>
    </p:spTree>
    <p:extLst>
      <p:ext uri="{BB962C8B-B14F-4D97-AF65-F5344CB8AC3E}">
        <p14:creationId xmlns:p14="http://schemas.microsoft.com/office/powerpoint/2010/main" val="108306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r>
              <a:rPr lang="en-US" dirty="0" smtClean="0"/>
              <a:t>Constantly</a:t>
            </a:r>
            <a:r>
              <a:rPr lang="en-US" baseline="0" dirty="0" smtClean="0"/>
              <a:t> scanning for things that may hurt us or scare us..  Thinking power disrupted.  </a:t>
            </a:r>
            <a:endParaRPr lang="en-US" dirty="0"/>
          </a:p>
        </p:txBody>
      </p:sp>
      <p:sp>
        <p:nvSpPr>
          <p:cNvPr id="4" name="Slide Number Placeholder 3"/>
          <p:cNvSpPr>
            <a:spLocks noGrp="1"/>
          </p:cNvSpPr>
          <p:nvPr>
            <p:ph type="sldNum" sz="quarter" idx="10"/>
          </p:nvPr>
        </p:nvSpPr>
        <p:spPr/>
        <p:txBody>
          <a:bodyPr/>
          <a:lstStyle/>
          <a:p>
            <a:fld id="{367AD58A-EF47-4C8C-B275-AF6E9BBAB319}" type="slidenum">
              <a:rPr lang="en-US" smtClean="0"/>
              <a:pPr/>
              <a:t>28</a:t>
            </a:fld>
            <a:endParaRPr lang="en-US"/>
          </a:p>
        </p:txBody>
      </p:sp>
    </p:spTree>
    <p:extLst>
      <p:ext uri="{BB962C8B-B14F-4D97-AF65-F5344CB8AC3E}">
        <p14:creationId xmlns:p14="http://schemas.microsoft.com/office/powerpoint/2010/main" val="68622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7AD58A-EF47-4C8C-B275-AF6E9BBAB319}" type="slidenum">
              <a:rPr lang="en-US" smtClean="0"/>
              <a:pPr/>
              <a:t>31</a:t>
            </a:fld>
            <a:endParaRPr lang="en-US"/>
          </a:p>
        </p:txBody>
      </p:sp>
    </p:spTree>
    <p:extLst>
      <p:ext uri="{BB962C8B-B14F-4D97-AF65-F5344CB8AC3E}">
        <p14:creationId xmlns:p14="http://schemas.microsoft.com/office/powerpoint/2010/main" val="2624438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r>
              <a:rPr lang="en-US" dirty="0" smtClean="0"/>
              <a:t>On a typical day (or day off from work for those who are employed), 65 percent of American adults say they often or constantly check personal email, 52 percent and 44 percent say the same about texts and social media, respectively, and 28 percent (of those employed) report the same about their work email. For some, constant checking itself can be a stressful act. Constant checkers are more likely to say that constantly checking devices is a stressful aspect of technology, compared to non-constant checkers (29 percent vs. 24 percent, respectively). For employed Americans who check their work email constantly on non-work days, this jumps to 41 percent. </a:t>
            </a:r>
            <a:endParaRPr lang="en-US" dirty="0"/>
          </a:p>
        </p:txBody>
      </p:sp>
      <p:sp>
        <p:nvSpPr>
          <p:cNvPr id="4" name="Slide Number Placeholder 3"/>
          <p:cNvSpPr>
            <a:spLocks noGrp="1"/>
          </p:cNvSpPr>
          <p:nvPr>
            <p:ph type="sldNum" sz="quarter" idx="10"/>
          </p:nvPr>
        </p:nvSpPr>
        <p:spPr/>
        <p:txBody>
          <a:bodyPr/>
          <a:lstStyle/>
          <a:p>
            <a:fld id="{367AD58A-EF47-4C8C-B275-AF6E9BBAB319}" type="slidenum">
              <a:rPr lang="en-US" smtClean="0"/>
              <a:pPr/>
              <a:t>33</a:t>
            </a:fld>
            <a:endParaRPr lang="en-US"/>
          </a:p>
        </p:txBody>
      </p:sp>
    </p:spTree>
    <p:extLst>
      <p:ext uri="{BB962C8B-B14F-4D97-AF65-F5344CB8AC3E}">
        <p14:creationId xmlns:p14="http://schemas.microsoft.com/office/powerpoint/2010/main" val="19264444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7AD58A-EF47-4C8C-B275-AF6E9BBAB319}" type="slidenum">
              <a:rPr lang="en-US" smtClean="0"/>
              <a:pPr/>
              <a:t>35</a:t>
            </a:fld>
            <a:endParaRPr lang="en-US"/>
          </a:p>
        </p:txBody>
      </p:sp>
    </p:spTree>
    <p:extLst>
      <p:ext uri="{BB962C8B-B14F-4D97-AF65-F5344CB8AC3E}">
        <p14:creationId xmlns:p14="http://schemas.microsoft.com/office/powerpoint/2010/main" val="3429210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r>
              <a:rPr lang="en-US" dirty="0" smtClean="0"/>
              <a:t>I strongly believe that many culture</a:t>
            </a:r>
            <a:r>
              <a:rPr lang="en-US" baseline="0" dirty="0" smtClean="0"/>
              <a:t> change initiatives in health care fail because we fail to see the difference between a technical problem and an adaptive challenge.  Ronald Heifetz pioneered this theory and it makes a lot of sense.</a:t>
            </a:r>
            <a:endParaRPr lang="en-US" dirty="0"/>
          </a:p>
        </p:txBody>
      </p:sp>
      <p:sp>
        <p:nvSpPr>
          <p:cNvPr id="4" name="Slide Number Placeholder 3"/>
          <p:cNvSpPr>
            <a:spLocks noGrp="1"/>
          </p:cNvSpPr>
          <p:nvPr>
            <p:ph type="sldNum" sz="quarter" idx="10"/>
          </p:nvPr>
        </p:nvSpPr>
        <p:spPr/>
        <p:txBody>
          <a:bodyPr/>
          <a:lstStyle/>
          <a:p>
            <a:fld id="{367AD58A-EF47-4C8C-B275-AF6E9BBAB319}" type="slidenum">
              <a:rPr lang="en-US" smtClean="0"/>
              <a:pPr/>
              <a:t>7</a:t>
            </a:fld>
            <a:endParaRPr lang="en-US"/>
          </a:p>
        </p:txBody>
      </p:sp>
    </p:spTree>
    <p:extLst>
      <p:ext uri="{BB962C8B-B14F-4D97-AF65-F5344CB8AC3E}">
        <p14:creationId xmlns:p14="http://schemas.microsoft.com/office/powerpoint/2010/main" val="2508033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r>
              <a:rPr lang="en-US" dirty="0" smtClean="0"/>
              <a:t>We are really good at technical</a:t>
            </a:r>
            <a:r>
              <a:rPr lang="en-US" baseline="0" dirty="0" smtClean="0"/>
              <a:t> problems in our field.  We’re great at implementing new checklists.</a:t>
            </a:r>
          </a:p>
          <a:p>
            <a:r>
              <a:rPr lang="en-US" dirty="0" smtClean="0"/>
              <a:t>We need to get really good at identifying technical challenge or adaptive challenge.</a:t>
            </a:r>
          </a:p>
          <a:p>
            <a:endParaRPr lang="en-US" dirty="0"/>
          </a:p>
          <a:p>
            <a:r>
              <a:rPr lang="en-US" baseline="0" dirty="0" smtClean="0"/>
              <a:t>Building a new building. </a:t>
            </a:r>
          </a:p>
          <a:p>
            <a:r>
              <a:rPr lang="en-US" dirty="0" smtClean="0"/>
              <a:t>Calling a unit a neighborhood</a:t>
            </a:r>
            <a:endParaRPr lang="en-US" baseline="0" dirty="0" smtClean="0"/>
          </a:p>
          <a:p>
            <a:r>
              <a:rPr lang="en-US" dirty="0" smtClean="0"/>
              <a:t>Getting dogs and cats and plants</a:t>
            </a:r>
          </a:p>
          <a:p>
            <a:endParaRPr lang="en-US" baseline="0" dirty="0"/>
          </a:p>
          <a:p>
            <a:r>
              <a:rPr lang="en-US" baseline="0" dirty="0" smtClean="0"/>
              <a:t> </a:t>
            </a:r>
            <a:r>
              <a:rPr lang="en-US" dirty="0" smtClean="0"/>
              <a:t>People using cell phones</a:t>
            </a:r>
          </a:p>
          <a:p>
            <a:r>
              <a:rPr lang="en-US" baseline="0" dirty="0" smtClean="0"/>
              <a:t>guardian angel program,</a:t>
            </a:r>
          </a:p>
          <a:p>
            <a:r>
              <a:rPr lang="en-US" dirty="0" smtClean="0"/>
              <a:t>If you throw all the technical fixes you can at the problem and the problem persists, it’s a pretty clear signal that an underlying adaptive challenge still needs to be met.</a:t>
            </a:r>
          </a:p>
          <a:p>
            <a:endParaRPr lang="en-US" dirty="0"/>
          </a:p>
          <a:p>
            <a:r>
              <a:rPr lang="en-US" dirty="0" smtClean="0"/>
              <a:t> Adaptive challenges are often harder to pin down, and less clearly visible, than technical ones, and certainly tougher to work on.”</a:t>
            </a:r>
            <a:endParaRPr lang="en-US" dirty="0"/>
          </a:p>
        </p:txBody>
      </p:sp>
      <p:sp>
        <p:nvSpPr>
          <p:cNvPr id="4" name="Slide Number Placeholder 3"/>
          <p:cNvSpPr>
            <a:spLocks noGrp="1"/>
          </p:cNvSpPr>
          <p:nvPr>
            <p:ph type="sldNum" sz="quarter" idx="10"/>
          </p:nvPr>
        </p:nvSpPr>
        <p:spPr/>
        <p:txBody>
          <a:bodyPr/>
          <a:lstStyle/>
          <a:p>
            <a:fld id="{367AD58A-EF47-4C8C-B275-AF6E9BBAB319}" type="slidenum">
              <a:rPr lang="en-US" smtClean="0"/>
              <a:pPr/>
              <a:t>8</a:t>
            </a:fld>
            <a:endParaRPr lang="en-US"/>
          </a:p>
        </p:txBody>
      </p:sp>
    </p:spTree>
    <p:extLst>
      <p:ext uri="{BB962C8B-B14F-4D97-AF65-F5344CB8AC3E}">
        <p14:creationId xmlns:p14="http://schemas.microsoft.com/office/powerpoint/2010/main" val="2806045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r>
              <a:rPr lang="en-US" dirty="0" smtClean="0"/>
              <a:t>Adaptive change stimulates resistance because it challenges people’s habits, beliefs, and values. It asks them to take a loss, experience uncertainty, and even express disloyalty to people and cultures. Because adaptive change asks people to question and perhaps refine aspects of their identity, it also challenges their sense of competence. </a:t>
            </a:r>
          </a:p>
          <a:p>
            <a:r>
              <a:rPr lang="en-US" dirty="0" smtClean="0"/>
              <a:t>Years ago, I was the administrator of a large nursing home in </a:t>
            </a:r>
            <a:r>
              <a:rPr lang="en-US" dirty="0" err="1" smtClean="0"/>
              <a:t>colorado</a:t>
            </a:r>
            <a:r>
              <a:rPr lang="en-US" dirty="0" smtClean="0"/>
              <a:t>.  I knew things were broken in our system and that the community was very institutional.  Our ombudsman kept telling me I needed to go to Certified Eden Associate training.  I was very interested but still a bit resistant.  Looking back, I now understand that by going to this class I would be admitting that many of the things I had been doing all of these years weren’t the right way to do things.  And I was pretty good at doing things in the institutional model – I had a lot invested in becoming a good administrator in the traditional setting.  So it was scary to think about learning things that would make me feel incompetent.</a:t>
            </a:r>
            <a:endParaRPr lang="en-US" dirty="0"/>
          </a:p>
          <a:p>
            <a:r>
              <a:rPr lang="en-US" dirty="0" smtClean="0"/>
              <a:t>Loss, disloyalty, and feeling incompetent. That’s a lot to ask. No wonder people resist.  It wasn’t until I went to the class.  And </a:t>
            </a:r>
            <a:r>
              <a:rPr lang="en-US" dirty="0" err="1" smtClean="0"/>
              <a:t>susan</a:t>
            </a:r>
            <a:r>
              <a:rPr lang="en-US" dirty="0" smtClean="0"/>
              <a:t> black, the instructor and an experienced </a:t>
            </a:r>
            <a:r>
              <a:rPr lang="en-US" dirty="0" err="1" smtClean="0"/>
              <a:t>admistrator</a:t>
            </a:r>
            <a:r>
              <a:rPr lang="en-US" dirty="0" smtClean="0"/>
              <a:t> talked about the normal feelings of incompetence that come with it that I was able to relax a bit, open up and move ahead.</a:t>
            </a:r>
          </a:p>
          <a:p>
            <a:r>
              <a:rPr lang="en-US" dirty="0" smtClean="0"/>
              <a:t>Think about the people in your organization who are the most resistant to change….many times it’s the people who have worked there the longest and who have the most time invested in their careers.  They have the most to lose.</a:t>
            </a:r>
            <a:endParaRPr lang="en-US" dirty="0"/>
          </a:p>
        </p:txBody>
      </p:sp>
      <p:sp>
        <p:nvSpPr>
          <p:cNvPr id="4" name="Slide Number Placeholder 3"/>
          <p:cNvSpPr>
            <a:spLocks noGrp="1"/>
          </p:cNvSpPr>
          <p:nvPr>
            <p:ph type="sldNum" sz="quarter" idx="10"/>
          </p:nvPr>
        </p:nvSpPr>
        <p:spPr/>
        <p:txBody>
          <a:bodyPr/>
          <a:lstStyle/>
          <a:p>
            <a:fld id="{367AD58A-EF47-4C8C-B275-AF6E9BBAB319}" type="slidenum">
              <a:rPr lang="en-US" smtClean="0"/>
              <a:pPr/>
              <a:t>9</a:t>
            </a:fld>
            <a:endParaRPr lang="en-US"/>
          </a:p>
        </p:txBody>
      </p:sp>
    </p:spTree>
    <p:extLst>
      <p:ext uri="{BB962C8B-B14F-4D97-AF65-F5344CB8AC3E}">
        <p14:creationId xmlns:p14="http://schemas.microsoft.com/office/powerpoint/2010/main" val="375548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7AD58A-EF47-4C8C-B275-AF6E9BBAB319}" type="slidenum">
              <a:rPr lang="en-US" smtClean="0"/>
              <a:pPr/>
              <a:t>10</a:t>
            </a:fld>
            <a:endParaRPr lang="en-US"/>
          </a:p>
        </p:txBody>
      </p:sp>
    </p:spTree>
    <p:extLst>
      <p:ext uri="{BB962C8B-B14F-4D97-AF65-F5344CB8AC3E}">
        <p14:creationId xmlns:p14="http://schemas.microsoft.com/office/powerpoint/2010/main" val="2742506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r>
              <a:rPr lang="en-US" dirty="0" smtClean="0"/>
              <a:t>Here are some ways to do that….And these methods come from </a:t>
            </a:r>
            <a:r>
              <a:rPr lang="en-US" dirty="0"/>
              <a:t>t</a:t>
            </a:r>
            <a:r>
              <a:rPr lang="en-US" dirty="0" smtClean="0"/>
              <a:t>hree books really impacted me as I started to educate myself about effective change leadership.  Start with Why, Switch and Leadership without easy answers (really great principles but a tough read – suggest finding summaries or articles on line – much easier to digest.</a:t>
            </a:r>
          </a:p>
          <a:p>
            <a:endParaRPr lang="en-US" dirty="0"/>
          </a:p>
          <a:p>
            <a:r>
              <a:rPr lang="en-US" dirty="0" smtClean="0"/>
              <a:t>Acknowledge the loss –  like Susan black did</a:t>
            </a:r>
          </a:p>
          <a:p>
            <a:r>
              <a:rPr lang="en-US" dirty="0" smtClean="0"/>
              <a:t>Appeal to emotion – this goes back to the elephant and the rider that </a:t>
            </a:r>
            <a:r>
              <a:rPr lang="en-US" dirty="0" err="1" smtClean="0"/>
              <a:t>nancy</a:t>
            </a:r>
            <a:r>
              <a:rPr lang="en-US" dirty="0" smtClean="0"/>
              <a:t> talked about.  We have to get that elephant – the emotional side of things.  People have to understand in their gut and in their hearts that culture change is worth it.  Perfect example – made my boss cry.  </a:t>
            </a:r>
          </a:p>
          <a:p>
            <a:r>
              <a:rPr lang="en-US" dirty="0" smtClean="0"/>
              <a:t>Appeal to intellect -   the rider – steps to get things moving in the right direction.  Next steps.</a:t>
            </a:r>
          </a:p>
          <a:p>
            <a:r>
              <a:rPr lang="en-US" dirty="0" smtClean="0"/>
              <a:t>Eden alternative – open people’s hearts before you can open their minds.</a:t>
            </a:r>
          </a:p>
          <a:p>
            <a:r>
              <a:rPr lang="en-US" dirty="0" smtClean="0"/>
              <a:t>Give the work back to the people – the people who are living with the problem need to be the ones working on the solution.   Bringing decision making  to elders or those closest to them.  </a:t>
            </a:r>
          </a:p>
          <a:p>
            <a:r>
              <a:rPr lang="en-US" dirty="0" smtClean="0"/>
              <a:t>Huge mistake years ago – people sleep in, open dining.  Managers got together and worked on this.  I came in early and residents were up sleeping in the hallway.  We hadn’t involved the team members in solving the problem.  Once we did that, it stuck.</a:t>
            </a:r>
          </a:p>
          <a:p>
            <a:endParaRPr lang="en-US" dirty="0"/>
          </a:p>
        </p:txBody>
      </p:sp>
      <p:sp>
        <p:nvSpPr>
          <p:cNvPr id="4" name="Slide Number Placeholder 3"/>
          <p:cNvSpPr>
            <a:spLocks noGrp="1"/>
          </p:cNvSpPr>
          <p:nvPr>
            <p:ph type="sldNum" sz="quarter" idx="10"/>
          </p:nvPr>
        </p:nvSpPr>
        <p:spPr/>
        <p:txBody>
          <a:bodyPr/>
          <a:lstStyle/>
          <a:p>
            <a:fld id="{367AD58A-EF47-4C8C-B275-AF6E9BBAB319}" type="slidenum">
              <a:rPr lang="en-US" smtClean="0"/>
              <a:pPr/>
              <a:t>11</a:t>
            </a:fld>
            <a:endParaRPr lang="en-US"/>
          </a:p>
        </p:txBody>
      </p:sp>
    </p:spTree>
    <p:extLst>
      <p:ext uri="{BB962C8B-B14F-4D97-AF65-F5344CB8AC3E}">
        <p14:creationId xmlns:p14="http://schemas.microsoft.com/office/powerpoint/2010/main" val="1298862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r>
              <a:rPr lang="en-US" dirty="0" smtClean="0"/>
              <a:t>People get paralyzed.  Don’t know where to start.  It’s ambiguous and scary.  </a:t>
            </a:r>
            <a:endParaRPr lang="en-US" dirty="0"/>
          </a:p>
        </p:txBody>
      </p:sp>
      <p:sp>
        <p:nvSpPr>
          <p:cNvPr id="4" name="Slide Number Placeholder 3"/>
          <p:cNvSpPr>
            <a:spLocks noGrp="1"/>
          </p:cNvSpPr>
          <p:nvPr>
            <p:ph type="sldNum" sz="quarter" idx="10"/>
          </p:nvPr>
        </p:nvSpPr>
        <p:spPr/>
        <p:txBody>
          <a:bodyPr/>
          <a:lstStyle/>
          <a:p>
            <a:fld id="{367AD58A-EF47-4C8C-B275-AF6E9BBAB319}" type="slidenum">
              <a:rPr lang="en-US" smtClean="0"/>
              <a:pPr/>
              <a:t>12</a:t>
            </a:fld>
            <a:endParaRPr lang="en-US"/>
          </a:p>
        </p:txBody>
      </p:sp>
    </p:spTree>
    <p:extLst>
      <p:ext uri="{BB962C8B-B14F-4D97-AF65-F5344CB8AC3E}">
        <p14:creationId xmlns:p14="http://schemas.microsoft.com/office/powerpoint/2010/main" val="3396892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7AD58A-EF47-4C8C-B275-AF6E9BBAB319}" type="slidenum">
              <a:rPr lang="en-US" smtClean="0"/>
              <a:pPr/>
              <a:t>13</a:t>
            </a:fld>
            <a:endParaRPr lang="en-US"/>
          </a:p>
        </p:txBody>
      </p:sp>
    </p:spTree>
    <p:extLst>
      <p:ext uri="{BB962C8B-B14F-4D97-AF65-F5344CB8AC3E}">
        <p14:creationId xmlns:p14="http://schemas.microsoft.com/office/powerpoint/2010/main" val="34117013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BBA99C-3927-46E0-AB13-DF8AF72779E1}" type="datetimeFigureOut">
              <a:rPr lang="en-US" smtClean="0"/>
              <a:pPr/>
              <a:t>5/14/2023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23BAE-4B02-4458-8A37-97728A429EBC}"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1057" y="0"/>
            <a:ext cx="12193057" cy="1243692"/>
          </a:xfrm>
          <a:prstGeom prst="rect">
            <a:avLst/>
          </a:prstGeom>
        </p:spPr>
      </p:pic>
      <p:pic>
        <p:nvPicPr>
          <p:cNvPr id="9" name="Picture 8">
            <a:extLst>
              <a:ext uri="{FF2B5EF4-FFF2-40B4-BE49-F238E27FC236}">
                <a16:creationId xmlns:a16="http://schemas.microsoft.com/office/drawing/2014/main" id="{F73613C6-2D73-4257-2F23-E2A36A89BA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207853"/>
            <a:ext cx="12192000" cy="650146"/>
          </a:xfrm>
          <a:prstGeom prst="rect">
            <a:avLst/>
          </a:prstGeom>
        </p:spPr>
      </p:pic>
    </p:spTree>
    <p:extLst>
      <p:ext uri="{BB962C8B-B14F-4D97-AF65-F5344CB8AC3E}">
        <p14:creationId xmlns:p14="http://schemas.microsoft.com/office/powerpoint/2010/main" val="3438968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BBA99C-3927-46E0-AB13-DF8AF72779E1}" type="datetimeFigureOut">
              <a:rPr lang="en-US" smtClean="0"/>
              <a:pPr/>
              <a:t>5/14/2023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23BAE-4B02-4458-8A37-97728A429EBC}" type="slidenum">
              <a:rPr lang="en-US" smtClean="0"/>
              <a:pPr/>
              <a:t>‹#›</a:t>
            </a:fld>
            <a:endParaRPr lang="en-US"/>
          </a:p>
        </p:txBody>
      </p:sp>
    </p:spTree>
    <p:extLst>
      <p:ext uri="{BB962C8B-B14F-4D97-AF65-F5344CB8AC3E}">
        <p14:creationId xmlns:p14="http://schemas.microsoft.com/office/powerpoint/2010/main" val="3402086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BBA99C-3927-46E0-AB13-DF8AF72779E1}" type="datetimeFigureOut">
              <a:rPr lang="en-US" smtClean="0"/>
              <a:pPr/>
              <a:t>5/14/2023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23BAE-4B02-4458-8A37-97728A429EBC}" type="slidenum">
              <a:rPr lang="en-US" smtClean="0"/>
              <a:pPr/>
              <a:t>‹#›</a:t>
            </a:fld>
            <a:endParaRPr lang="en-US"/>
          </a:p>
        </p:txBody>
      </p:sp>
    </p:spTree>
    <p:extLst>
      <p:ext uri="{BB962C8B-B14F-4D97-AF65-F5344CB8AC3E}">
        <p14:creationId xmlns:p14="http://schemas.microsoft.com/office/powerpoint/2010/main" val="1830045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yriad Pro" panose="020B0503030403020204" pitchFamily="34" charset="0"/>
                <a:ea typeface="Microsoft JhengHei" panose="020B0604030504040204" pitchFamily="34" charset="-120"/>
                <a:cs typeface="Myriad Pro" panose="020B0503030403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Myriad Pro" panose="020B0503030403020204" pitchFamily="34" charset="0"/>
                <a:cs typeface="Times New Roman" panose="02020603050405020304" pitchFamily="18" charset="0"/>
              </a:defRPr>
            </a:lvl1pPr>
            <a:lvl2pPr>
              <a:defRPr>
                <a:latin typeface="Myriad Pro" panose="020B0503030403020204" pitchFamily="34" charset="0"/>
                <a:cs typeface="Times New Roman" panose="02020603050405020304" pitchFamily="18" charset="0"/>
              </a:defRPr>
            </a:lvl2pPr>
            <a:lvl3pPr>
              <a:defRPr>
                <a:latin typeface="Myriad Pro" panose="020B0503030403020204" pitchFamily="34" charset="0"/>
                <a:cs typeface="Times New Roman" panose="02020603050405020304" pitchFamily="18" charset="0"/>
              </a:defRPr>
            </a:lvl3pPr>
            <a:lvl4pPr>
              <a:defRPr>
                <a:latin typeface="Myriad Pro" panose="020B0503030403020204" pitchFamily="34" charset="0"/>
                <a:cs typeface="Times New Roman" panose="02020603050405020304" pitchFamily="18" charset="0"/>
              </a:defRPr>
            </a:lvl4pPr>
            <a:lvl5pPr>
              <a:defRPr>
                <a:latin typeface="Myriad Pro" panose="020B0503030403020204" pitchFamily="34" charset="0"/>
                <a:cs typeface="Times New Roman" panose="020206030504050203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7BBA99C-3927-46E0-AB13-DF8AF72779E1}" type="datetimeFigureOut">
              <a:rPr lang="en-US" smtClean="0"/>
              <a:pPr/>
              <a:t>5/14/2023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23BAE-4B02-4458-8A37-97728A429EBC}"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0" y="0"/>
            <a:ext cx="12193057" cy="1243692"/>
          </a:xfrm>
          <a:prstGeom prst="rect">
            <a:avLst/>
          </a:prstGeom>
        </p:spPr>
      </p:pic>
      <p:pic>
        <p:nvPicPr>
          <p:cNvPr id="9" name="Picture 8">
            <a:extLst>
              <a:ext uri="{FF2B5EF4-FFF2-40B4-BE49-F238E27FC236}">
                <a16:creationId xmlns:a16="http://schemas.microsoft.com/office/drawing/2014/main" id="{F73613C6-2D73-4257-2F23-E2A36A89BA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207853"/>
            <a:ext cx="12192000" cy="650146"/>
          </a:xfrm>
          <a:prstGeom prst="rect">
            <a:avLst/>
          </a:prstGeom>
        </p:spPr>
      </p:pic>
    </p:spTree>
    <p:extLst>
      <p:ext uri="{BB962C8B-B14F-4D97-AF65-F5344CB8AC3E}">
        <p14:creationId xmlns:p14="http://schemas.microsoft.com/office/powerpoint/2010/main" val="3812899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BBA99C-3927-46E0-AB13-DF8AF72779E1}" type="datetimeFigureOut">
              <a:rPr lang="en-US" smtClean="0"/>
              <a:pPr/>
              <a:t>5/14/2023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23BAE-4B02-4458-8A37-97728A429EBC}" type="slidenum">
              <a:rPr lang="en-US" smtClean="0"/>
              <a:pPr/>
              <a:t>‹#›</a:t>
            </a:fld>
            <a:endParaRPr lang="en-US"/>
          </a:p>
        </p:txBody>
      </p:sp>
    </p:spTree>
    <p:extLst>
      <p:ext uri="{BB962C8B-B14F-4D97-AF65-F5344CB8AC3E}">
        <p14:creationId xmlns:p14="http://schemas.microsoft.com/office/powerpoint/2010/main" val="2145342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BBA99C-3927-46E0-AB13-DF8AF72779E1}" type="datetimeFigureOut">
              <a:rPr lang="en-US" smtClean="0"/>
              <a:pPr/>
              <a:t>5/14/2023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823BAE-4B02-4458-8A37-97728A429EBC}" type="slidenum">
              <a:rPr lang="en-US" smtClean="0"/>
              <a:pPr/>
              <a:t>‹#›</a:t>
            </a:fld>
            <a:endParaRPr lang="en-US"/>
          </a:p>
        </p:txBody>
      </p:sp>
    </p:spTree>
    <p:extLst>
      <p:ext uri="{BB962C8B-B14F-4D97-AF65-F5344CB8AC3E}">
        <p14:creationId xmlns:p14="http://schemas.microsoft.com/office/powerpoint/2010/main" val="4148217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BBA99C-3927-46E0-AB13-DF8AF72779E1}" type="datetimeFigureOut">
              <a:rPr lang="en-US" smtClean="0"/>
              <a:pPr/>
              <a:t>5/14/2023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823BAE-4B02-4458-8A37-97728A429EBC}" type="slidenum">
              <a:rPr lang="en-US" smtClean="0"/>
              <a:pPr/>
              <a:t>‹#›</a:t>
            </a:fld>
            <a:endParaRPr lang="en-US"/>
          </a:p>
        </p:txBody>
      </p:sp>
    </p:spTree>
    <p:extLst>
      <p:ext uri="{BB962C8B-B14F-4D97-AF65-F5344CB8AC3E}">
        <p14:creationId xmlns:p14="http://schemas.microsoft.com/office/powerpoint/2010/main" val="3626932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BBA99C-3927-46E0-AB13-DF8AF72779E1}" type="datetimeFigureOut">
              <a:rPr lang="en-US" smtClean="0"/>
              <a:pPr/>
              <a:t>5/14/2023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823BAE-4B02-4458-8A37-97728A429EBC}" type="slidenum">
              <a:rPr lang="en-US" smtClean="0"/>
              <a:pPr/>
              <a:t>‹#›</a:t>
            </a:fld>
            <a:endParaRPr lang="en-US"/>
          </a:p>
        </p:txBody>
      </p:sp>
    </p:spTree>
    <p:extLst>
      <p:ext uri="{BB962C8B-B14F-4D97-AF65-F5344CB8AC3E}">
        <p14:creationId xmlns:p14="http://schemas.microsoft.com/office/powerpoint/2010/main" val="2620882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BBA99C-3927-46E0-AB13-DF8AF72779E1}" type="datetimeFigureOut">
              <a:rPr lang="en-US" smtClean="0"/>
              <a:pPr/>
              <a:t>5/14/2023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823BAE-4B02-4458-8A37-97728A429EBC}" type="slidenum">
              <a:rPr lang="en-US" smtClean="0"/>
              <a:pPr/>
              <a:t>‹#›</a:t>
            </a:fld>
            <a:endParaRPr lang="en-US"/>
          </a:p>
        </p:txBody>
      </p:sp>
    </p:spTree>
    <p:extLst>
      <p:ext uri="{BB962C8B-B14F-4D97-AF65-F5344CB8AC3E}">
        <p14:creationId xmlns:p14="http://schemas.microsoft.com/office/powerpoint/2010/main" val="2340477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BBA99C-3927-46E0-AB13-DF8AF72779E1}" type="datetimeFigureOut">
              <a:rPr lang="en-US" smtClean="0"/>
              <a:pPr/>
              <a:t>5/14/2023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823BAE-4B02-4458-8A37-97728A429EBC}" type="slidenum">
              <a:rPr lang="en-US" smtClean="0"/>
              <a:pPr/>
              <a:t>‹#›</a:t>
            </a:fld>
            <a:endParaRPr lang="en-US"/>
          </a:p>
        </p:txBody>
      </p:sp>
    </p:spTree>
    <p:extLst>
      <p:ext uri="{BB962C8B-B14F-4D97-AF65-F5344CB8AC3E}">
        <p14:creationId xmlns:p14="http://schemas.microsoft.com/office/powerpoint/2010/main" val="735330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BBA99C-3927-46E0-AB13-DF8AF72779E1}" type="datetimeFigureOut">
              <a:rPr lang="en-US" smtClean="0"/>
              <a:pPr/>
              <a:t>5/14/2023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823BAE-4B02-4458-8A37-97728A429EBC}" type="slidenum">
              <a:rPr lang="en-US" smtClean="0"/>
              <a:pPr/>
              <a:t>‹#›</a:t>
            </a:fld>
            <a:endParaRPr lang="en-US"/>
          </a:p>
        </p:txBody>
      </p:sp>
    </p:spTree>
    <p:extLst>
      <p:ext uri="{BB962C8B-B14F-4D97-AF65-F5344CB8AC3E}">
        <p14:creationId xmlns:p14="http://schemas.microsoft.com/office/powerpoint/2010/main" val="2936825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BBA99C-3927-46E0-AB13-DF8AF72779E1}" type="datetimeFigureOut">
              <a:rPr lang="en-US" smtClean="0"/>
              <a:pPr/>
              <a:t>5/14/2023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23BAE-4B02-4458-8A37-97728A429EBC}" type="slidenum">
              <a:rPr lang="en-US" smtClean="0"/>
              <a:pPr/>
              <a:t>‹#›</a:t>
            </a:fld>
            <a:endParaRPr lang="en-US"/>
          </a:p>
        </p:txBody>
      </p:sp>
    </p:spTree>
    <p:extLst>
      <p:ext uri="{BB962C8B-B14F-4D97-AF65-F5344CB8AC3E}">
        <p14:creationId xmlns:p14="http://schemas.microsoft.com/office/powerpoint/2010/main" val="71838938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Change Leader Must Do These 4 Things to Be Successfu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23934"/>
            <a:ext cx="5333963" cy="314828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991082" y="1722169"/>
            <a:ext cx="7315200" cy="2308324"/>
          </a:xfrm>
          <a:prstGeom prst="rect">
            <a:avLst/>
          </a:prstGeom>
        </p:spPr>
        <p:txBody>
          <a:bodyPr wrap="square">
            <a:spAutoFit/>
          </a:bodyPr>
          <a:lstStyle/>
          <a:p>
            <a:pPr algn="ctr"/>
            <a:r>
              <a:rPr lang="en-US" sz="4800" b="1" dirty="0">
                <a:latin typeface="Myriad Pro" panose="020B0503030403020204" pitchFamily="34" charset="0"/>
                <a:ea typeface="Ebrima" panose="02000000000000000000" pitchFamily="2" charset="0"/>
                <a:cs typeface="Ebrima" panose="02000000000000000000" pitchFamily="2" charset="0"/>
              </a:rPr>
              <a:t>Making it Happen: Lessons in Change Leadership</a:t>
            </a:r>
            <a:endParaRPr lang="en-US" sz="4800" dirty="0">
              <a:latin typeface="Myriad Pro" panose="020B0503030403020204" pitchFamily="34" charset="0"/>
              <a:ea typeface="Ebrima" panose="02000000000000000000" pitchFamily="2" charset="0"/>
              <a:cs typeface="Ebrima" panose="02000000000000000000" pitchFamily="2" charset="0"/>
            </a:endParaRPr>
          </a:p>
        </p:txBody>
      </p:sp>
      <p:sp>
        <p:nvSpPr>
          <p:cNvPr id="6" name="TextBox 5"/>
          <p:cNvSpPr txBox="1"/>
          <p:nvPr/>
        </p:nvSpPr>
        <p:spPr>
          <a:xfrm>
            <a:off x="5524482" y="4034546"/>
            <a:ext cx="6248400" cy="923330"/>
          </a:xfrm>
          <a:prstGeom prst="rect">
            <a:avLst/>
          </a:prstGeom>
          <a:noFill/>
        </p:spPr>
        <p:txBody>
          <a:bodyPr wrap="square" rtlCol="0">
            <a:spAutoFit/>
          </a:bodyPr>
          <a:lstStyle/>
          <a:p>
            <a:pPr algn="ctr"/>
            <a:r>
              <a:rPr lang="en-US" i="1" dirty="0">
                <a:latin typeface="Myriad Pro" panose="020B0503030403020204" pitchFamily="34" charset="0"/>
              </a:rPr>
              <a:t>Jill Vitale-Aussem, President &amp; CEO</a:t>
            </a:r>
          </a:p>
          <a:p>
            <a:pPr algn="ctr"/>
            <a:r>
              <a:rPr lang="en-US" i="1" dirty="0">
                <a:latin typeface="Myriad Pro" panose="020B0503030403020204" pitchFamily="34" charset="0"/>
              </a:rPr>
              <a:t>Christian Living Communities</a:t>
            </a:r>
          </a:p>
          <a:p>
            <a:endParaRPr lang="en-US" dirty="0"/>
          </a:p>
        </p:txBody>
      </p:sp>
      <p:pic>
        <p:nvPicPr>
          <p:cNvPr id="2" name="Picture 1"/>
          <p:cNvPicPr>
            <a:picLocks noChangeAspect="1"/>
          </p:cNvPicPr>
          <p:nvPr/>
        </p:nvPicPr>
        <p:blipFill>
          <a:blip r:embed="rId4"/>
          <a:stretch>
            <a:fillRect/>
          </a:stretch>
        </p:blipFill>
        <p:spPr>
          <a:xfrm>
            <a:off x="-1057" y="6239590"/>
            <a:ext cx="12193057" cy="65232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7275" y="4995331"/>
            <a:ext cx="3136392" cy="1281966"/>
          </a:xfrm>
          <a:prstGeom prst="rect">
            <a:avLst/>
          </a:prstGeom>
        </p:spPr>
      </p:pic>
    </p:spTree>
    <p:extLst>
      <p:ext uri="{BB962C8B-B14F-4D97-AF65-F5344CB8AC3E}">
        <p14:creationId xmlns:p14="http://schemas.microsoft.com/office/powerpoint/2010/main" val="28433897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09800" y="1219200"/>
            <a:ext cx="8229600" cy="609600"/>
          </a:xfrm>
        </p:spPr>
        <p:txBody>
          <a:bodyPr>
            <a:noAutofit/>
          </a:bodyPr>
          <a:lstStyle/>
          <a:p>
            <a:pPr marL="0" indent="0" algn="ctr">
              <a:buNone/>
            </a:pPr>
            <a:r>
              <a:rPr lang="en-US" sz="4000" b="1" dirty="0">
                <a:solidFill>
                  <a:srgbClr val="447A96"/>
                </a:solidFill>
              </a:rPr>
              <a:t>Reframing Incompetence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900" y="1798163"/>
            <a:ext cx="7391400" cy="4735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05764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1" y="1455159"/>
            <a:ext cx="8229600" cy="4525963"/>
          </a:xfrm>
        </p:spPr>
        <p:txBody>
          <a:bodyPr>
            <a:normAutofit/>
          </a:bodyPr>
          <a:lstStyle/>
          <a:p>
            <a:pPr marL="0" indent="0" algn="ctr">
              <a:buNone/>
            </a:pPr>
            <a:endParaRPr lang="en-US" b="1" dirty="0">
              <a:solidFill>
                <a:srgbClr val="447A96"/>
              </a:solidFill>
              <a:ea typeface="Ebrima" panose="02000000000000000000" pitchFamily="2" charset="0"/>
              <a:cs typeface="Ebrima" panose="02000000000000000000" pitchFamily="2" charset="0"/>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4296" y="2170522"/>
            <a:ext cx="2310105" cy="3159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4" name="Picture 2" descr="http://ts1.mm.bing.net/th?&amp;id=HN.608042553416944915&amp;w=300&amp;h=300&amp;c=0&amp;pid=1.9&amp;rs=0&amp;p=0"/>
          <p:cNvPicPr>
            <a:picLocks noChangeAspect="1" noChangeArrowheads="1"/>
          </p:cNvPicPr>
          <p:nvPr/>
        </p:nvPicPr>
        <p:blipFill>
          <a:blip r:embed="rId4" cstate="print"/>
          <a:srcRect/>
          <a:stretch>
            <a:fillRect/>
          </a:stretch>
        </p:blipFill>
        <p:spPr bwMode="auto">
          <a:xfrm>
            <a:off x="7696199" y="2286000"/>
            <a:ext cx="1906671" cy="2845777"/>
          </a:xfrm>
          <a:prstGeom prst="rect">
            <a:avLst/>
          </a:prstGeom>
          <a:noFill/>
        </p:spPr>
      </p:pic>
      <p:pic>
        <p:nvPicPr>
          <p:cNvPr id="4098" name="Picture 2" descr="Switch (How to Change Things When Change Is Hard) by Chip Heath, Dan Heath, 97803855287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7496" y="2327192"/>
            <a:ext cx="1980661" cy="2845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5429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You don't have to see the whole staircase, just take the first step&quot; -  Martin Luther King (Black Version)&quot; Laptop Skin for Sale by Sonof-Deair |  Redbubble"/>
          <p:cNvPicPr>
            <a:picLocks noChangeAspect="1" noChangeArrowheads="1"/>
          </p:cNvPicPr>
          <p:nvPr/>
        </p:nvPicPr>
        <p:blipFill rotWithShape="1">
          <a:blip r:embed="rId3">
            <a:extLst>
              <a:ext uri="{28A0092B-C50C-407E-A947-70E740481C1C}">
                <a14:useLocalDpi xmlns:a14="http://schemas.microsoft.com/office/drawing/2010/main" val="0"/>
              </a:ext>
            </a:extLst>
          </a:blip>
          <a:srcRect l="12000" t="24717" r="12000" b="25683"/>
          <a:stretch/>
        </p:blipFill>
        <p:spPr bwMode="auto">
          <a:xfrm>
            <a:off x="2514600" y="1447800"/>
            <a:ext cx="7239000" cy="4724400"/>
          </a:xfrm>
          <a:prstGeom prst="rect">
            <a:avLst/>
          </a:prstGeom>
          <a:noFill/>
          <a:ln w="57150">
            <a:solidFill>
              <a:srgbClr val="447A96"/>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0454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image.slidesharecdn.com/adaptiveleadershipfinal2-120910141429-phpapp02/95/clergy-conference-2012-presentation-by-archbishop-colin-johnson-17-728.jpg?cb=1347286624"/>
          <p:cNvPicPr>
            <a:picLocks noChangeAspect="1" noChangeArrowheads="1"/>
          </p:cNvPicPr>
          <p:nvPr/>
        </p:nvPicPr>
        <p:blipFill rotWithShape="1">
          <a:blip r:embed="rId3">
            <a:extLst>
              <a:ext uri="{28A0092B-C50C-407E-A947-70E740481C1C}">
                <a14:useLocalDpi xmlns:a14="http://schemas.microsoft.com/office/drawing/2010/main" val="0"/>
              </a:ext>
            </a:extLst>
          </a:blip>
          <a:srcRect l="-1" t="19231" r="-1098"/>
          <a:stretch/>
        </p:blipFill>
        <p:spPr bwMode="auto">
          <a:xfrm>
            <a:off x="2667000" y="1998482"/>
            <a:ext cx="7010400" cy="420052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1981200" y="1371600"/>
            <a:ext cx="8229600" cy="609600"/>
          </a:xfrm>
        </p:spPr>
        <p:txBody>
          <a:bodyPr/>
          <a:lstStyle/>
          <a:p>
            <a:pPr marL="0" indent="0" algn="ctr">
              <a:buNone/>
            </a:pPr>
            <a:r>
              <a:rPr lang="en-US" b="1" dirty="0" smtClean="0">
                <a:solidFill>
                  <a:srgbClr val="447A96"/>
                </a:solidFill>
                <a:ea typeface="Ebrima" panose="02000000000000000000" pitchFamily="2" charset="0"/>
                <a:cs typeface="Ebrima" panose="02000000000000000000" pitchFamily="2" charset="0"/>
              </a:rPr>
              <a:t>The Dance Floor &amp; Balcony</a:t>
            </a:r>
            <a:endParaRPr lang="en-US" b="1" dirty="0">
              <a:solidFill>
                <a:srgbClr val="447A96"/>
              </a:solidFill>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32134636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981200" y="1447800"/>
            <a:ext cx="8229600" cy="609600"/>
          </a:xfrm>
        </p:spPr>
        <p:txBody>
          <a:bodyPr/>
          <a:lstStyle/>
          <a:p>
            <a:pPr marL="0" indent="0" algn="ctr">
              <a:buNone/>
            </a:pPr>
            <a:r>
              <a:rPr lang="en-US" b="1" dirty="0" smtClean="0">
                <a:solidFill>
                  <a:srgbClr val="447A96"/>
                </a:solidFill>
                <a:ea typeface="Ebrima" panose="02000000000000000000" pitchFamily="2" charset="0"/>
                <a:cs typeface="Ebrima" panose="02000000000000000000" pitchFamily="2" charset="0"/>
              </a:rPr>
              <a:t>Manage the Pressure Cooker</a:t>
            </a:r>
            <a:endParaRPr lang="en-US" b="1" dirty="0">
              <a:solidFill>
                <a:srgbClr val="447A96"/>
              </a:solidFill>
              <a:ea typeface="Ebrima" panose="02000000000000000000" pitchFamily="2" charset="0"/>
              <a:cs typeface="Ebrima" panose="02000000000000000000" pitchFamily="2" charset="0"/>
            </a:endParaRPr>
          </a:p>
        </p:txBody>
      </p:sp>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0300" y="2286000"/>
            <a:ext cx="7391400" cy="3714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68344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828800"/>
            <a:ext cx="9829800" cy="2438400"/>
          </a:xfrm>
          <a:solidFill>
            <a:srgbClr val="447A96"/>
          </a:solidFill>
        </p:spPr>
        <p:txBody>
          <a:bodyPr>
            <a:normAutofit fontScale="92500" lnSpcReduction="20000"/>
          </a:bodyPr>
          <a:lstStyle/>
          <a:p>
            <a:pPr marL="0" indent="0" algn="ctr">
              <a:buNone/>
            </a:pPr>
            <a:endParaRPr lang="en-US" sz="1600" dirty="0">
              <a:solidFill>
                <a:schemeClr val="bg1"/>
              </a:solidFill>
              <a:latin typeface="Arial" panose="020B0604020202020204" pitchFamily="34" charset="0"/>
              <a:ea typeface="Ebrima" panose="02000000000000000000" pitchFamily="2" charset="0"/>
              <a:cs typeface="Arial" panose="020B0604020202020204" pitchFamily="34" charset="0"/>
            </a:endParaRPr>
          </a:p>
          <a:p>
            <a:pPr marL="0" indent="0" algn="ctr">
              <a:buNone/>
            </a:pPr>
            <a:r>
              <a:rPr lang="en-US" sz="4800" b="1" dirty="0">
                <a:solidFill>
                  <a:schemeClr val="bg1"/>
                </a:solidFill>
                <a:ea typeface="Ebrima" panose="02000000000000000000" pitchFamily="2" charset="0"/>
                <a:cs typeface="Arial" panose="020B0604020202020204" pitchFamily="34" charset="0"/>
              </a:rPr>
              <a:t>“It </a:t>
            </a:r>
            <a:r>
              <a:rPr lang="en-US" sz="4800" b="1" dirty="0" smtClean="0">
                <a:solidFill>
                  <a:schemeClr val="bg1"/>
                </a:solidFill>
                <a:ea typeface="Ebrima" panose="02000000000000000000" pitchFamily="2" charset="0"/>
                <a:cs typeface="Arial" panose="020B0604020202020204" pitchFamily="34" charset="0"/>
              </a:rPr>
              <a:t>shouldn’t be </a:t>
            </a:r>
            <a:r>
              <a:rPr lang="en-US" sz="4800" b="1" dirty="0">
                <a:solidFill>
                  <a:schemeClr val="bg1"/>
                </a:solidFill>
                <a:ea typeface="Ebrima" panose="02000000000000000000" pitchFamily="2" charset="0"/>
                <a:cs typeface="Arial" panose="020B0604020202020204" pitchFamily="34" charset="0"/>
              </a:rPr>
              <a:t>lonely </a:t>
            </a:r>
            <a:endParaRPr lang="en-US" sz="4800" b="1" dirty="0" smtClean="0">
              <a:solidFill>
                <a:schemeClr val="bg1"/>
              </a:solidFill>
              <a:ea typeface="Ebrima" panose="02000000000000000000" pitchFamily="2" charset="0"/>
              <a:cs typeface="Arial" panose="020B0604020202020204" pitchFamily="34" charset="0"/>
            </a:endParaRPr>
          </a:p>
          <a:p>
            <a:pPr marL="0" indent="0" algn="ctr">
              <a:buNone/>
            </a:pPr>
            <a:r>
              <a:rPr lang="en-US" sz="4800" b="1" dirty="0" smtClean="0">
                <a:solidFill>
                  <a:schemeClr val="bg1"/>
                </a:solidFill>
                <a:ea typeface="Ebrima" panose="02000000000000000000" pitchFamily="2" charset="0"/>
                <a:cs typeface="Arial" panose="020B0604020202020204" pitchFamily="34" charset="0"/>
              </a:rPr>
              <a:t>at </a:t>
            </a:r>
            <a:r>
              <a:rPr lang="en-US" sz="4800" b="1" dirty="0">
                <a:solidFill>
                  <a:schemeClr val="bg1"/>
                </a:solidFill>
                <a:ea typeface="Ebrima" panose="02000000000000000000" pitchFamily="2" charset="0"/>
                <a:cs typeface="Arial" panose="020B0604020202020204" pitchFamily="34" charset="0"/>
              </a:rPr>
              <a:t>the top.”</a:t>
            </a:r>
          </a:p>
          <a:p>
            <a:pPr marL="0" indent="0">
              <a:buNone/>
            </a:pPr>
            <a:r>
              <a:rPr lang="en-US" dirty="0">
                <a:solidFill>
                  <a:schemeClr val="bg1"/>
                </a:solidFill>
                <a:ea typeface="Ebrima" panose="02000000000000000000" pitchFamily="2" charset="0"/>
                <a:cs typeface="Ebrima" panose="02000000000000000000" pitchFamily="2" charset="0"/>
              </a:rPr>
              <a:t>	</a:t>
            </a:r>
            <a:r>
              <a:rPr lang="en-US" dirty="0" smtClean="0">
                <a:solidFill>
                  <a:schemeClr val="bg1"/>
                </a:solidFill>
                <a:ea typeface="Ebrima" panose="02000000000000000000" pitchFamily="2" charset="0"/>
                <a:cs typeface="Ebrima" panose="02000000000000000000" pitchFamily="2" charset="0"/>
              </a:rPr>
              <a:t>				</a:t>
            </a:r>
            <a:r>
              <a:rPr lang="en-US" sz="1600" dirty="0" smtClean="0">
                <a:solidFill>
                  <a:schemeClr val="bg1"/>
                </a:solidFill>
                <a:ea typeface="Ebrima" panose="02000000000000000000" pitchFamily="2" charset="0"/>
                <a:cs typeface="Ebrima" panose="02000000000000000000" pitchFamily="2" charset="0"/>
              </a:rPr>
              <a:t>Suellen </a:t>
            </a:r>
            <a:r>
              <a:rPr lang="en-US" sz="1600" dirty="0">
                <a:solidFill>
                  <a:schemeClr val="bg1"/>
                </a:solidFill>
                <a:ea typeface="Ebrima" panose="02000000000000000000" pitchFamily="2" charset="0"/>
                <a:cs typeface="Ebrima" panose="02000000000000000000" pitchFamily="2" charset="0"/>
              </a:rPr>
              <a:t>Beatty</a:t>
            </a:r>
          </a:p>
          <a:p>
            <a:pPr marL="0" indent="0">
              <a:buNone/>
            </a:pPr>
            <a:r>
              <a:rPr lang="en-US" sz="1600" dirty="0">
                <a:solidFill>
                  <a:schemeClr val="bg1"/>
                </a:solidFill>
                <a:ea typeface="Ebrima" panose="02000000000000000000" pitchFamily="2" charset="0"/>
                <a:cs typeface="Ebrima" panose="02000000000000000000" pitchFamily="2" charset="0"/>
              </a:rPr>
              <a:t>					</a:t>
            </a:r>
            <a:r>
              <a:rPr lang="en-US" sz="1600" dirty="0" err="1" smtClean="0">
                <a:solidFill>
                  <a:schemeClr val="bg1"/>
                </a:solidFill>
                <a:ea typeface="Ebrima" panose="02000000000000000000" pitchFamily="2" charset="0"/>
                <a:cs typeface="Ebrima" panose="02000000000000000000" pitchFamily="2" charset="0"/>
              </a:rPr>
              <a:t>Sherbrooke</a:t>
            </a:r>
            <a:r>
              <a:rPr lang="en-US" sz="1600" dirty="0" smtClean="0">
                <a:solidFill>
                  <a:schemeClr val="bg1"/>
                </a:solidFill>
                <a:ea typeface="Ebrima" panose="02000000000000000000" pitchFamily="2" charset="0"/>
                <a:cs typeface="Ebrima" panose="02000000000000000000" pitchFamily="2" charset="0"/>
              </a:rPr>
              <a:t> </a:t>
            </a:r>
            <a:r>
              <a:rPr lang="en-US" sz="1600" dirty="0">
                <a:solidFill>
                  <a:schemeClr val="bg1"/>
                </a:solidFill>
                <a:ea typeface="Ebrima" panose="02000000000000000000" pitchFamily="2" charset="0"/>
                <a:cs typeface="Ebrima" panose="02000000000000000000" pitchFamily="2" charset="0"/>
              </a:rPr>
              <a:t>Community Centre</a:t>
            </a:r>
          </a:p>
        </p:txBody>
      </p:sp>
      <p:pic>
        <p:nvPicPr>
          <p:cNvPr id="4" name="Picture 3"/>
          <p:cNvPicPr>
            <a:picLocks noChangeAspect="1"/>
          </p:cNvPicPr>
          <p:nvPr/>
        </p:nvPicPr>
        <p:blipFill>
          <a:blip r:embed="rId3"/>
          <a:stretch>
            <a:fillRect/>
          </a:stretch>
        </p:blipFill>
        <p:spPr>
          <a:xfrm>
            <a:off x="9372600" y="3429000"/>
            <a:ext cx="1930400" cy="2895600"/>
          </a:xfrm>
          <a:prstGeom prst="rect">
            <a:avLst/>
          </a:prstGeom>
        </p:spPr>
      </p:pic>
    </p:spTree>
    <p:extLst>
      <p:ext uri="{BB962C8B-B14F-4D97-AF65-F5344CB8AC3E}">
        <p14:creationId xmlns:p14="http://schemas.microsoft.com/office/powerpoint/2010/main" val="278724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227528"/>
            <a:ext cx="7620000" cy="838200"/>
          </a:xfrm>
        </p:spPr>
        <p:txBody>
          <a:bodyPr>
            <a:normAutofit/>
          </a:bodyPr>
          <a:lstStyle/>
          <a:p>
            <a:r>
              <a:rPr lang="en-US" sz="3200" b="1" dirty="0">
                <a:solidFill>
                  <a:srgbClr val="447A96"/>
                </a:solidFill>
                <a:ea typeface="Ebrima" panose="02000000000000000000" pitchFamily="2" charset="0"/>
                <a:cs typeface="Ebrima" panose="02000000000000000000" pitchFamily="2" charset="0"/>
              </a:rPr>
              <a:t>Theory of Diffusion of Innovation</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286000"/>
            <a:ext cx="8569800" cy="303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Up Arrow 4"/>
          <p:cNvSpPr/>
          <p:nvPr/>
        </p:nvSpPr>
        <p:spPr>
          <a:xfrm>
            <a:off x="3048000" y="5181600"/>
            <a:ext cx="609600" cy="95103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81400" y="5764744"/>
            <a:ext cx="2209800" cy="369332"/>
          </a:xfrm>
          <a:prstGeom prst="rect">
            <a:avLst/>
          </a:prstGeom>
          <a:noFill/>
        </p:spPr>
        <p:txBody>
          <a:bodyPr wrap="square" rtlCol="0">
            <a:spAutoFit/>
          </a:bodyPr>
          <a:lstStyle/>
          <a:p>
            <a:r>
              <a:rPr lang="en-US" dirty="0"/>
              <a:t>The tipping point</a:t>
            </a:r>
          </a:p>
        </p:txBody>
      </p:sp>
      <p:pic>
        <p:nvPicPr>
          <p:cNvPr id="1026" name="Picture 2" descr="C:\Users\jvitale\AppData\Local\Microsoft\Windows\Temporary Internet Files\Content.Outlook\SOKSM1E5\FullSizeRender (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0997" y="1088248"/>
            <a:ext cx="1567206" cy="2395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descr="The Tipping Point by Malcolm Gladwell How Little Things Can Make a Bi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80997" y="3980719"/>
            <a:ext cx="1676400" cy="16764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6478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09800" y="1524000"/>
            <a:ext cx="7619999" cy="4286249"/>
          </a:xfrm>
          <a:prstGeom prst="rect">
            <a:avLst/>
          </a:prstGeom>
        </p:spPr>
      </p:pic>
    </p:spTree>
    <p:extLst>
      <p:ext uri="{BB962C8B-B14F-4D97-AF65-F5344CB8AC3E}">
        <p14:creationId xmlns:p14="http://schemas.microsoft.com/office/powerpoint/2010/main" val="3114448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909638"/>
            <a:ext cx="3798137" cy="33835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nvGrpSpPr>
          <p:cNvPr id="5" name="Group 10"/>
          <p:cNvGrpSpPr>
            <a:grpSpLocks/>
          </p:cNvGrpSpPr>
          <p:nvPr/>
        </p:nvGrpSpPr>
        <p:grpSpPr bwMode="auto">
          <a:xfrm>
            <a:off x="6172200" y="1828800"/>
            <a:ext cx="5105400" cy="3545250"/>
            <a:chOff x="276893" y="157957"/>
            <a:chExt cx="4503737" cy="2805112"/>
          </a:xfrm>
        </p:grpSpPr>
        <p:pic>
          <p:nvPicPr>
            <p:cNvPr id="6"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893" y="157957"/>
              <a:ext cx="4503737" cy="28051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761" y="617621"/>
              <a:ext cx="3810000" cy="2170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spTree>
    <p:extLst>
      <p:ext uri="{BB962C8B-B14F-4D97-AF65-F5344CB8AC3E}">
        <p14:creationId xmlns:p14="http://schemas.microsoft.com/office/powerpoint/2010/main" val="28697044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1166125"/>
            <a:ext cx="7391400" cy="762000"/>
          </a:xfrm>
        </p:spPr>
        <p:txBody>
          <a:bodyPr>
            <a:normAutofit/>
          </a:bodyPr>
          <a:lstStyle/>
          <a:p>
            <a:r>
              <a:rPr lang="en-US" sz="3600" b="1" dirty="0">
                <a:solidFill>
                  <a:srgbClr val="447A96"/>
                </a:solidFill>
                <a:cs typeface="Times New Roman" panose="02020603050405020304" pitchFamily="18" charset="0"/>
              </a:rPr>
              <a:t>Theory of Diffusion of Innovation</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2144303"/>
            <a:ext cx="9677400" cy="3429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Up Arrow 4"/>
          <p:cNvSpPr/>
          <p:nvPr/>
        </p:nvSpPr>
        <p:spPr>
          <a:xfrm>
            <a:off x="3810000" y="5468081"/>
            <a:ext cx="609600" cy="95103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343400" y="5779125"/>
            <a:ext cx="2209800" cy="369332"/>
          </a:xfrm>
          <a:prstGeom prst="rect">
            <a:avLst/>
          </a:prstGeom>
          <a:noFill/>
        </p:spPr>
        <p:txBody>
          <a:bodyPr wrap="square" rtlCol="0">
            <a:spAutoFit/>
          </a:bodyPr>
          <a:lstStyle/>
          <a:p>
            <a:r>
              <a:rPr lang="en-US" dirty="0"/>
              <a:t>The tipping point</a:t>
            </a:r>
          </a:p>
        </p:txBody>
      </p:sp>
    </p:spTree>
    <p:extLst>
      <p:ext uri="{BB962C8B-B14F-4D97-AF65-F5344CB8AC3E}">
        <p14:creationId xmlns:p14="http://schemas.microsoft.com/office/powerpoint/2010/main" val="28030762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5800" y="1447800"/>
            <a:ext cx="6705600" cy="4474224"/>
          </a:xfrm>
          <a:prstGeom prst="rect">
            <a:avLst/>
          </a:prstGeom>
          <a:ln w="76200">
            <a:solidFill>
              <a:srgbClr val="447A96"/>
            </a:solidFill>
          </a:ln>
        </p:spPr>
      </p:pic>
      <p:pic>
        <p:nvPicPr>
          <p:cNvPr id="2050" name="Picture 2" descr="If you do not change direction, you may end up where you're heading. |  Change quotes, Quotes about moving on, Lao tzu quo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1752600"/>
            <a:ext cx="36576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113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57400" y="1524000"/>
            <a:ext cx="8263467" cy="4648200"/>
          </a:xfrm>
          <a:prstGeom prst="rect">
            <a:avLst/>
          </a:prstGeom>
        </p:spPr>
      </p:pic>
    </p:spTree>
    <p:extLst>
      <p:ext uri="{BB962C8B-B14F-4D97-AF65-F5344CB8AC3E}">
        <p14:creationId xmlns:p14="http://schemas.microsoft.com/office/powerpoint/2010/main" val="1029880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981199" y="1219200"/>
            <a:ext cx="8229600" cy="609600"/>
          </a:xfrm>
        </p:spPr>
        <p:txBody>
          <a:bodyPr/>
          <a:lstStyle/>
          <a:p>
            <a:pPr marL="0" indent="0" algn="ctr">
              <a:buNone/>
            </a:pPr>
            <a:r>
              <a:rPr lang="en-US" b="1" dirty="0" smtClean="0">
                <a:solidFill>
                  <a:srgbClr val="447A96"/>
                </a:solidFill>
                <a:ea typeface="Ebrima" panose="02000000000000000000" pitchFamily="2" charset="0"/>
                <a:cs typeface="Ebrima" panose="02000000000000000000" pitchFamily="2" charset="0"/>
              </a:rPr>
              <a:t>A Leader’s Role in Times of Change</a:t>
            </a:r>
            <a:endParaRPr lang="en-US" b="1" dirty="0">
              <a:solidFill>
                <a:srgbClr val="447A96"/>
              </a:solidFill>
              <a:ea typeface="Ebrima" panose="02000000000000000000" pitchFamily="2" charset="0"/>
              <a:cs typeface="Ebrima" panose="02000000000000000000" pitchFamily="2" charset="0"/>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7684" y="1835989"/>
            <a:ext cx="6876629" cy="4297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97143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66800"/>
            <a:ext cx="10972800" cy="1143000"/>
          </a:xfrm>
        </p:spPr>
        <p:txBody>
          <a:bodyPr>
            <a:normAutofit/>
          </a:bodyPr>
          <a:lstStyle/>
          <a:p>
            <a:r>
              <a:rPr lang="en-US" b="1" dirty="0" smtClean="0">
                <a:solidFill>
                  <a:srgbClr val="447A96"/>
                </a:solidFill>
                <a:ea typeface="Ebrima" panose="02000000000000000000" pitchFamily="2" charset="0"/>
                <a:cs typeface="Ebrima" panose="02000000000000000000" pitchFamily="2" charset="0"/>
              </a:rPr>
              <a:t>Cognitive System-Neocortex</a:t>
            </a:r>
            <a:endParaRPr lang="en-US" b="1" dirty="0">
              <a:solidFill>
                <a:srgbClr val="447A96"/>
              </a:solidFill>
              <a:ea typeface="Ebrima" panose="02000000000000000000" pitchFamily="2" charset="0"/>
              <a:cs typeface="Ebrima" panose="02000000000000000000" pitchFamily="2" charset="0"/>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2590799"/>
            <a:ext cx="3987800" cy="361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828800" y="2264568"/>
            <a:ext cx="6489700" cy="4267200"/>
          </a:xfrm>
        </p:spPr>
        <p:txBody>
          <a:bodyPr/>
          <a:lstStyle/>
          <a:p>
            <a:r>
              <a:rPr lang="en-US" dirty="0" smtClean="0"/>
              <a:t>Planning, perspective, consequences</a:t>
            </a:r>
          </a:p>
          <a:p>
            <a:r>
              <a:rPr lang="en-US" dirty="0" smtClean="0"/>
              <a:t>Working memory</a:t>
            </a:r>
          </a:p>
          <a:p>
            <a:r>
              <a:rPr lang="en-US" dirty="0" smtClean="0"/>
              <a:t>Decision making</a:t>
            </a:r>
          </a:p>
          <a:p>
            <a:r>
              <a:rPr lang="en-US" dirty="0" smtClean="0"/>
              <a:t>Strategizing</a:t>
            </a:r>
          </a:p>
          <a:p>
            <a:r>
              <a:rPr lang="en-US" dirty="0" smtClean="0"/>
              <a:t>Prioritizing</a:t>
            </a:r>
          </a:p>
          <a:p>
            <a:r>
              <a:rPr lang="en-US" dirty="0" smtClean="0"/>
              <a:t>Impulse management</a:t>
            </a:r>
          </a:p>
        </p:txBody>
      </p:sp>
    </p:spTree>
    <p:extLst>
      <p:ext uri="{BB962C8B-B14F-4D97-AF65-F5344CB8AC3E}">
        <p14:creationId xmlns:p14="http://schemas.microsoft.com/office/powerpoint/2010/main" val="13834753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19200"/>
            <a:ext cx="10972800" cy="1143000"/>
          </a:xfrm>
        </p:spPr>
        <p:txBody>
          <a:bodyPr/>
          <a:lstStyle/>
          <a:p>
            <a:r>
              <a:rPr lang="en-US" b="1" dirty="0" smtClean="0">
                <a:solidFill>
                  <a:srgbClr val="447A96"/>
                </a:solidFill>
                <a:ea typeface="Ebrima" panose="02000000000000000000" pitchFamily="2" charset="0"/>
                <a:cs typeface="Ebrima" panose="02000000000000000000" pitchFamily="2" charset="0"/>
              </a:rPr>
              <a:t>Limbic System-Amygdala</a:t>
            </a:r>
            <a:endParaRPr lang="en-US" b="1" dirty="0">
              <a:solidFill>
                <a:srgbClr val="447A96"/>
              </a:solidFill>
              <a:ea typeface="Ebrima" panose="02000000000000000000" pitchFamily="2" charset="0"/>
              <a:cs typeface="Ebrima" panose="02000000000000000000" pitchFamily="2" charset="0"/>
            </a:endParaRPr>
          </a:p>
        </p:txBody>
      </p:sp>
      <p:sp>
        <p:nvSpPr>
          <p:cNvPr id="3" name="Content Placeholder 2"/>
          <p:cNvSpPr>
            <a:spLocks noGrp="1"/>
          </p:cNvSpPr>
          <p:nvPr>
            <p:ph idx="1"/>
          </p:nvPr>
        </p:nvSpPr>
        <p:spPr>
          <a:xfrm>
            <a:off x="1981200" y="2514600"/>
            <a:ext cx="3962400" cy="4495799"/>
          </a:xfrm>
        </p:spPr>
        <p:txBody>
          <a:bodyPr/>
          <a:lstStyle/>
          <a:p>
            <a:r>
              <a:rPr lang="en-US" dirty="0" smtClean="0"/>
              <a:t>Fight or flight</a:t>
            </a:r>
          </a:p>
          <a:p>
            <a:r>
              <a:rPr lang="en-US" dirty="0" smtClean="0"/>
              <a:t>Emotional learning</a:t>
            </a:r>
          </a:p>
          <a:p>
            <a:r>
              <a:rPr lang="en-US" dirty="0" smtClean="0"/>
              <a:t>100 times faster</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2286000"/>
            <a:ext cx="3810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27325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62000" y="2438400"/>
            <a:ext cx="4319215" cy="2266951"/>
          </a:xfrm>
          <a:prstGeom prst="rect">
            <a:avLst/>
          </a:prstGeom>
        </p:spPr>
      </p:pic>
      <p:pic>
        <p:nvPicPr>
          <p:cNvPr id="6" name="Picture 5"/>
          <p:cNvPicPr>
            <a:picLocks noChangeAspect="1"/>
          </p:cNvPicPr>
          <p:nvPr/>
        </p:nvPicPr>
        <p:blipFill>
          <a:blip r:embed="rId4"/>
          <a:stretch>
            <a:fillRect/>
          </a:stretch>
        </p:blipFill>
        <p:spPr>
          <a:xfrm>
            <a:off x="5410200" y="1752600"/>
            <a:ext cx="6096000" cy="4029075"/>
          </a:xfrm>
          <a:prstGeom prst="rect">
            <a:avLst/>
          </a:prstGeom>
        </p:spPr>
      </p:pic>
    </p:spTree>
    <p:extLst>
      <p:ext uri="{BB962C8B-B14F-4D97-AF65-F5344CB8AC3E}">
        <p14:creationId xmlns:p14="http://schemas.microsoft.com/office/powerpoint/2010/main" val="9922646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57400" y="1640412"/>
            <a:ext cx="2743200" cy="1940957"/>
          </a:xfrm>
          <a:prstGeom prst="roundRect">
            <a:avLst/>
          </a:prstGeom>
          <a:noFill/>
        </p:spPr>
        <p:txBody>
          <a:bodyPr wrap="square" rtlCol="0">
            <a:spAutoFit/>
          </a:bodyPr>
          <a:lstStyle/>
          <a:p>
            <a:pPr algn="ctr"/>
            <a:r>
              <a:rPr lang="en-US" b="1" dirty="0"/>
              <a:t>SAFETY</a:t>
            </a:r>
          </a:p>
          <a:p>
            <a:pPr algn="ctr"/>
            <a:r>
              <a:rPr lang="en-US" dirty="0"/>
              <a:t>Physical</a:t>
            </a:r>
          </a:p>
          <a:p>
            <a:pPr algn="ctr"/>
            <a:r>
              <a:rPr lang="en-US" dirty="0"/>
              <a:t>Emotional</a:t>
            </a:r>
          </a:p>
          <a:p>
            <a:pPr algn="ctr"/>
            <a:r>
              <a:rPr lang="en-US" dirty="0"/>
              <a:t>Environment</a:t>
            </a:r>
          </a:p>
          <a:p>
            <a:pPr algn="ctr"/>
            <a:r>
              <a:rPr lang="en-US" dirty="0"/>
              <a:t>Predictability</a:t>
            </a:r>
          </a:p>
          <a:p>
            <a:pPr algn="ctr"/>
            <a:r>
              <a:rPr lang="en-US" dirty="0"/>
              <a:t>Certainty</a:t>
            </a:r>
          </a:p>
        </p:txBody>
      </p:sp>
      <p:pic>
        <p:nvPicPr>
          <p:cNvPr id="9224"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0585" y="2464712"/>
            <a:ext cx="2523152" cy="3265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7543800" y="1524001"/>
            <a:ext cx="2133600" cy="1940957"/>
          </a:xfrm>
          <a:prstGeom prst="roundRect">
            <a:avLst/>
          </a:prstGeom>
          <a:noFill/>
        </p:spPr>
        <p:txBody>
          <a:bodyPr wrap="square" rtlCol="0">
            <a:spAutoFit/>
          </a:bodyPr>
          <a:lstStyle/>
          <a:p>
            <a:pPr algn="ctr"/>
            <a:r>
              <a:rPr lang="en-US" b="1" dirty="0"/>
              <a:t>VALUED</a:t>
            </a:r>
          </a:p>
          <a:p>
            <a:pPr algn="ctr"/>
            <a:r>
              <a:rPr lang="en-US" dirty="0"/>
              <a:t>Appreciated</a:t>
            </a:r>
          </a:p>
          <a:p>
            <a:pPr algn="ctr"/>
            <a:r>
              <a:rPr lang="en-US" dirty="0"/>
              <a:t>Significant</a:t>
            </a:r>
          </a:p>
          <a:p>
            <a:pPr algn="ctr"/>
            <a:r>
              <a:rPr lang="en-US" dirty="0"/>
              <a:t>Recognized </a:t>
            </a:r>
          </a:p>
          <a:p>
            <a:pPr algn="ctr"/>
            <a:r>
              <a:rPr lang="en-US" dirty="0"/>
              <a:t>Praised</a:t>
            </a:r>
          </a:p>
          <a:p>
            <a:pPr algn="ctr"/>
            <a:r>
              <a:rPr lang="en-US" dirty="0"/>
              <a:t>Heard</a:t>
            </a:r>
          </a:p>
        </p:txBody>
      </p:sp>
      <p:sp>
        <p:nvSpPr>
          <p:cNvPr id="16" name="TextBox 15"/>
          <p:cNvSpPr txBox="1"/>
          <p:nvPr/>
        </p:nvSpPr>
        <p:spPr>
          <a:xfrm>
            <a:off x="4995376" y="5257800"/>
            <a:ext cx="2133600" cy="1200329"/>
          </a:xfrm>
          <a:prstGeom prst="rect">
            <a:avLst/>
          </a:prstGeom>
          <a:noFill/>
        </p:spPr>
        <p:txBody>
          <a:bodyPr wrap="square" rtlCol="0">
            <a:spAutoFit/>
          </a:bodyPr>
          <a:lstStyle/>
          <a:p>
            <a:pPr algn="ctr"/>
            <a:r>
              <a:rPr lang="en-US" b="1" dirty="0"/>
              <a:t>RESPECTED</a:t>
            </a:r>
          </a:p>
          <a:p>
            <a:pPr algn="ctr"/>
            <a:r>
              <a:rPr lang="en-US" dirty="0"/>
              <a:t>Understood</a:t>
            </a:r>
          </a:p>
          <a:p>
            <a:pPr algn="ctr"/>
            <a:r>
              <a:rPr lang="en-US" dirty="0"/>
              <a:t>Treated fairly</a:t>
            </a:r>
          </a:p>
          <a:p>
            <a:pPr algn="ctr"/>
            <a:r>
              <a:rPr lang="en-US" dirty="0"/>
              <a:t>Dignity</a:t>
            </a:r>
          </a:p>
        </p:txBody>
      </p:sp>
      <p:sp>
        <p:nvSpPr>
          <p:cNvPr id="17" name="TextBox 16"/>
          <p:cNvSpPr txBox="1"/>
          <p:nvPr/>
        </p:nvSpPr>
        <p:spPr>
          <a:xfrm>
            <a:off x="2334491" y="4097340"/>
            <a:ext cx="2133600" cy="1477328"/>
          </a:xfrm>
          <a:prstGeom prst="rect">
            <a:avLst/>
          </a:prstGeom>
          <a:noFill/>
        </p:spPr>
        <p:txBody>
          <a:bodyPr wrap="square" rtlCol="0">
            <a:spAutoFit/>
          </a:bodyPr>
          <a:lstStyle/>
          <a:p>
            <a:pPr algn="ctr"/>
            <a:r>
              <a:rPr lang="en-US" b="1" dirty="0"/>
              <a:t>ACCEPTED</a:t>
            </a:r>
          </a:p>
          <a:p>
            <a:pPr algn="ctr"/>
            <a:r>
              <a:rPr lang="en-US" dirty="0"/>
              <a:t>Included</a:t>
            </a:r>
          </a:p>
          <a:p>
            <a:pPr algn="ctr"/>
            <a:r>
              <a:rPr lang="en-US" dirty="0"/>
              <a:t>Liked </a:t>
            </a:r>
          </a:p>
          <a:p>
            <a:pPr algn="ctr"/>
            <a:r>
              <a:rPr lang="en-US" dirty="0"/>
              <a:t>Needed</a:t>
            </a:r>
          </a:p>
          <a:p>
            <a:pPr algn="ctr"/>
            <a:r>
              <a:rPr lang="en-US" dirty="0"/>
              <a:t>Paid attention to</a:t>
            </a:r>
          </a:p>
        </p:txBody>
      </p:sp>
      <p:sp>
        <p:nvSpPr>
          <p:cNvPr id="18" name="TextBox 17"/>
          <p:cNvSpPr txBox="1"/>
          <p:nvPr/>
        </p:nvSpPr>
        <p:spPr>
          <a:xfrm>
            <a:off x="7543800" y="4021140"/>
            <a:ext cx="2133600" cy="1754326"/>
          </a:xfrm>
          <a:prstGeom prst="rect">
            <a:avLst/>
          </a:prstGeom>
          <a:noFill/>
        </p:spPr>
        <p:txBody>
          <a:bodyPr wrap="square" rtlCol="0">
            <a:spAutoFit/>
          </a:bodyPr>
          <a:lstStyle/>
          <a:p>
            <a:pPr algn="ctr"/>
            <a:r>
              <a:rPr lang="en-US" b="1" dirty="0"/>
              <a:t>AUTONOMY</a:t>
            </a:r>
          </a:p>
          <a:p>
            <a:pPr algn="ctr"/>
            <a:r>
              <a:rPr lang="en-US" dirty="0"/>
              <a:t>Sense of control</a:t>
            </a:r>
          </a:p>
          <a:p>
            <a:pPr algn="ctr"/>
            <a:r>
              <a:rPr lang="en-US" dirty="0"/>
              <a:t>Choice</a:t>
            </a:r>
          </a:p>
          <a:p>
            <a:pPr algn="ctr"/>
            <a:r>
              <a:rPr lang="en-US" dirty="0"/>
              <a:t>Power</a:t>
            </a:r>
          </a:p>
          <a:p>
            <a:pPr algn="ctr"/>
            <a:r>
              <a:rPr lang="en-US" dirty="0"/>
              <a:t>Has a say</a:t>
            </a:r>
          </a:p>
          <a:p>
            <a:pPr algn="ctr"/>
            <a:r>
              <a:rPr lang="en-US" dirty="0"/>
              <a:t>Able to act</a:t>
            </a:r>
          </a:p>
        </p:txBody>
      </p:sp>
      <p:sp>
        <p:nvSpPr>
          <p:cNvPr id="19" name="TextBox 18"/>
          <p:cNvSpPr txBox="1"/>
          <p:nvPr/>
        </p:nvSpPr>
        <p:spPr>
          <a:xfrm>
            <a:off x="4836048" y="1143000"/>
            <a:ext cx="2452255" cy="1634490"/>
          </a:xfrm>
          <a:prstGeom prst="roundRect">
            <a:avLst/>
          </a:prstGeom>
          <a:noFill/>
        </p:spPr>
        <p:txBody>
          <a:bodyPr wrap="square" rtlCol="0">
            <a:spAutoFit/>
          </a:bodyPr>
          <a:lstStyle/>
          <a:p>
            <a:pPr algn="ctr"/>
            <a:r>
              <a:rPr lang="en-US" b="1" dirty="0"/>
              <a:t>STATUS</a:t>
            </a:r>
          </a:p>
          <a:p>
            <a:pPr algn="ctr"/>
            <a:r>
              <a:rPr lang="en-US" dirty="0"/>
              <a:t>Success/Title</a:t>
            </a:r>
          </a:p>
          <a:p>
            <a:pPr algn="ctr"/>
            <a:r>
              <a:rPr lang="en-US" dirty="0"/>
              <a:t>Pay</a:t>
            </a:r>
          </a:p>
          <a:p>
            <a:pPr algn="ctr"/>
            <a:r>
              <a:rPr lang="en-US" dirty="0"/>
              <a:t>Reputation</a:t>
            </a:r>
          </a:p>
          <a:p>
            <a:pPr algn="ctr"/>
            <a:r>
              <a:rPr lang="en-US" dirty="0"/>
              <a:t>Competence</a:t>
            </a:r>
          </a:p>
        </p:txBody>
      </p:sp>
    </p:spTree>
    <p:extLst>
      <p:ext uri="{BB962C8B-B14F-4D97-AF65-F5344CB8AC3E}">
        <p14:creationId xmlns:p14="http://schemas.microsoft.com/office/powerpoint/2010/main" val="32670884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http://www.getentrepreneurial.com/images/workplace_meet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199" y="1752599"/>
            <a:ext cx="5357423" cy="3531028"/>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8" name="Picture 2" descr="What an awful thing. Angry stressed young indian lady sit at desk hold  cellphone disappointed with"/>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5000"/>
          <a:stretch/>
        </p:blipFill>
        <p:spPr bwMode="auto">
          <a:xfrm>
            <a:off x="6477000" y="1752600"/>
            <a:ext cx="5029200" cy="35310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692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19200"/>
            <a:ext cx="10972800" cy="1143000"/>
          </a:xfrm>
        </p:spPr>
        <p:txBody>
          <a:bodyPr>
            <a:normAutofit/>
          </a:bodyPr>
          <a:lstStyle/>
          <a:p>
            <a:r>
              <a:rPr lang="en-US" b="1" dirty="0" smtClean="0">
                <a:solidFill>
                  <a:srgbClr val="447A96"/>
                </a:solidFill>
                <a:ea typeface="Ebrima" panose="02000000000000000000" pitchFamily="2" charset="0"/>
                <a:cs typeface="Ebrima" panose="02000000000000000000" pitchFamily="2" charset="0"/>
              </a:rPr>
              <a:t>What happens in the brain?</a:t>
            </a:r>
            <a:endParaRPr lang="en-US" b="1" dirty="0">
              <a:solidFill>
                <a:srgbClr val="447A96"/>
              </a:solidFill>
              <a:ea typeface="Ebrima" panose="02000000000000000000" pitchFamily="2" charset="0"/>
              <a:cs typeface="Ebrima" panose="02000000000000000000" pitchFamily="2" charset="0"/>
            </a:endParaRPr>
          </a:p>
        </p:txBody>
      </p:sp>
      <p:pic>
        <p:nvPicPr>
          <p:cNvPr id="4" name="Picture 2" descr="The Amygdala Hijack: Re-learning Emotional Intelligence"/>
          <p:cNvPicPr>
            <a:picLocks noChangeAspect="1" noChangeArrowheads="1"/>
          </p:cNvPicPr>
          <p:nvPr/>
        </p:nvPicPr>
        <p:blipFill rotWithShape="1">
          <a:blip r:embed="rId3">
            <a:extLst>
              <a:ext uri="{28A0092B-C50C-407E-A947-70E740481C1C}">
                <a14:useLocalDpi xmlns:a14="http://schemas.microsoft.com/office/drawing/2010/main" val="0"/>
              </a:ext>
            </a:extLst>
          </a:blip>
          <a:srcRect b="11111"/>
          <a:stretch/>
        </p:blipFill>
        <p:spPr bwMode="auto">
          <a:xfrm>
            <a:off x="2667000" y="2350416"/>
            <a:ext cx="7934804" cy="3597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9659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09800" y="1734244"/>
            <a:ext cx="8083311" cy="4257876"/>
          </a:xfrm>
          <a:prstGeom prst="rect">
            <a:avLst/>
          </a:prstGeom>
        </p:spPr>
      </p:pic>
    </p:spTree>
    <p:extLst>
      <p:ext uri="{BB962C8B-B14F-4D97-AF65-F5344CB8AC3E}">
        <p14:creationId xmlns:p14="http://schemas.microsoft.com/office/powerpoint/2010/main" val="24893086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886200" y="1462882"/>
            <a:ext cx="4800600" cy="4800600"/>
          </a:xfrm>
          <a:prstGeom prst="rect">
            <a:avLst/>
          </a:prstGeom>
        </p:spPr>
      </p:pic>
    </p:spTree>
    <p:extLst>
      <p:ext uri="{BB962C8B-B14F-4D97-AF65-F5344CB8AC3E}">
        <p14:creationId xmlns:p14="http://schemas.microsoft.com/office/powerpoint/2010/main" val="968610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57800" y="1371600"/>
            <a:ext cx="6438900" cy="4857750"/>
          </a:xfrm>
          <a:prstGeom prst="rect">
            <a:avLst/>
          </a:prstGeom>
        </p:spPr>
      </p:pic>
      <p:sp>
        <p:nvSpPr>
          <p:cNvPr id="3" name="TextBox 2"/>
          <p:cNvSpPr txBox="1"/>
          <p:nvPr/>
        </p:nvSpPr>
        <p:spPr>
          <a:xfrm>
            <a:off x="838200" y="2209800"/>
            <a:ext cx="4800600" cy="2554545"/>
          </a:xfrm>
          <a:prstGeom prst="rect">
            <a:avLst/>
          </a:prstGeom>
          <a:noFill/>
        </p:spPr>
        <p:txBody>
          <a:bodyPr wrap="square" rtlCol="0">
            <a:spAutoFit/>
          </a:bodyPr>
          <a:lstStyle/>
          <a:p>
            <a:r>
              <a:rPr lang="en-US" sz="4000" b="1" dirty="0" smtClean="0">
                <a:solidFill>
                  <a:srgbClr val="447A96"/>
                </a:solidFill>
                <a:latin typeface="Myriad Pro" panose="020B0503030403020204" pitchFamily="34" charset="0"/>
              </a:rPr>
              <a:t>To be a leader you must be able to create positive change.</a:t>
            </a:r>
            <a:endParaRPr lang="en-US" sz="4000" b="1" dirty="0">
              <a:solidFill>
                <a:srgbClr val="447A96"/>
              </a:solidFill>
              <a:latin typeface="Myriad Pro" panose="020B0503030403020204" pitchFamily="34" charset="0"/>
            </a:endParaRPr>
          </a:p>
        </p:txBody>
      </p:sp>
    </p:spTree>
    <p:extLst>
      <p:ext uri="{BB962C8B-B14F-4D97-AF65-F5344CB8AC3E}">
        <p14:creationId xmlns:p14="http://schemas.microsoft.com/office/powerpoint/2010/main" val="1548904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19200" y="1235633"/>
            <a:ext cx="3352800" cy="4852099"/>
          </a:xfrm>
          <a:prstGeom prst="rect">
            <a:avLst/>
          </a:prstGeom>
        </p:spPr>
      </p:pic>
      <p:pic>
        <p:nvPicPr>
          <p:cNvPr id="4" name="Picture 3"/>
          <p:cNvPicPr>
            <a:picLocks noChangeAspect="1"/>
          </p:cNvPicPr>
          <p:nvPr/>
        </p:nvPicPr>
        <p:blipFill>
          <a:blip r:embed="rId3"/>
          <a:stretch>
            <a:fillRect/>
          </a:stretch>
        </p:blipFill>
        <p:spPr>
          <a:xfrm>
            <a:off x="5181600" y="1905000"/>
            <a:ext cx="6245984" cy="3513366"/>
          </a:xfrm>
          <a:prstGeom prst="rect">
            <a:avLst/>
          </a:prstGeom>
          <a:ln w="57150">
            <a:solidFill>
              <a:schemeClr val="bg1">
                <a:lumMod val="50000"/>
              </a:schemeClr>
            </a:solidFill>
          </a:ln>
        </p:spPr>
      </p:pic>
    </p:spTree>
    <p:extLst>
      <p:ext uri="{BB962C8B-B14F-4D97-AF65-F5344CB8AC3E}">
        <p14:creationId xmlns:p14="http://schemas.microsoft.com/office/powerpoint/2010/main" val="182375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G:\Clermont Park Campus\Professional Staff Portraits\_DSC15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371600"/>
            <a:ext cx="3185935" cy="47879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0248" y="2080630"/>
            <a:ext cx="3190099" cy="4128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280347" y="2971800"/>
            <a:ext cx="2899934" cy="1754326"/>
          </a:xfrm>
          <a:prstGeom prst="rect">
            <a:avLst/>
          </a:prstGeom>
          <a:noFill/>
        </p:spPr>
        <p:txBody>
          <a:bodyPr wrap="square" rtlCol="0">
            <a:spAutoFit/>
          </a:bodyPr>
          <a:lstStyle/>
          <a:p>
            <a:r>
              <a:rPr lang="en-US" dirty="0" smtClean="0"/>
              <a:t>Competence</a:t>
            </a:r>
          </a:p>
          <a:p>
            <a:r>
              <a:rPr lang="en-US" dirty="0" smtClean="0"/>
              <a:t>Certainty</a:t>
            </a:r>
          </a:p>
          <a:p>
            <a:r>
              <a:rPr lang="en-US" dirty="0" smtClean="0"/>
              <a:t>Sense of Control</a:t>
            </a:r>
          </a:p>
          <a:p>
            <a:r>
              <a:rPr lang="en-US" dirty="0" smtClean="0"/>
              <a:t>Reputation</a:t>
            </a:r>
          </a:p>
          <a:p>
            <a:r>
              <a:rPr lang="en-US" dirty="0" smtClean="0"/>
              <a:t>Respect</a:t>
            </a:r>
          </a:p>
          <a:p>
            <a:endParaRPr lang="en-US" dirty="0" smtClean="0"/>
          </a:p>
        </p:txBody>
      </p:sp>
    </p:spTree>
    <p:extLst>
      <p:ext uri="{BB962C8B-B14F-4D97-AF65-F5344CB8AC3E}">
        <p14:creationId xmlns:p14="http://schemas.microsoft.com/office/powerpoint/2010/main" val="1601032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1026" name="Picture 2" descr="Daydreaming Might Make You More Creative—But It Depends on What You  Daydream About - By Claire Zedelius Behavioral Scient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2426" y="1362596"/>
            <a:ext cx="9007147" cy="5001171"/>
          </a:xfrm>
          <a:prstGeom prst="rect">
            <a:avLst/>
          </a:prstGeom>
          <a:noFill/>
          <a:ln w="76200">
            <a:no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22871" y="2971800"/>
            <a:ext cx="3810000" cy="1446550"/>
          </a:xfrm>
          <a:prstGeom prst="rect">
            <a:avLst/>
          </a:prstGeom>
          <a:noFill/>
        </p:spPr>
        <p:txBody>
          <a:bodyPr wrap="square" rtlCol="0">
            <a:spAutoFit/>
          </a:bodyPr>
          <a:lstStyle/>
          <a:p>
            <a:r>
              <a:rPr lang="en-US" sz="4400" b="1" dirty="0" smtClean="0">
                <a:solidFill>
                  <a:srgbClr val="447A96"/>
                </a:solidFill>
                <a:latin typeface="Myriad Pro" panose="020B0503030403020204" pitchFamily="34" charset="0"/>
              </a:rPr>
              <a:t>Embracing Boredom</a:t>
            </a:r>
            <a:endParaRPr lang="en-US" sz="4400" b="1" dirty="0">
              <a:solidFill>
                <a:srgbClr val="447A96"/>
              </a:solidFill>
              <a:latin typeface="Myriad Pro" panose="020B0503030403020204" pitchFamily="34" charset="0"/>
            </a:endParaRPr>
          </a:p>
        </p:txBody>
      </p:sp>
    </p:spTree>
    <p:extLst>
      <p:ext uri="{BB962C8B-B14F-4D97-AF65-F5344CB8AC3E}">
        <p14:creationId xmlns:p14="http://schemas.microsoft.com/office/powerpoint/2010/main" val="233459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14600" y="1600201"/>
            <a:ext cx="7440056" cy="4456283"/>
          </a:xfrm>
          <a:prstGeom prst="rect">
            <a:avLst/>
          </a:prstGeom>
          <a:ln w="127000" cap="sq">
            <a:solidFill>
              <a:srgbClr val="447A96"/>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1449572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5051"/>
          <a:stretch/>
        </p:blipFill>
        <p:spPr>
          <a:xfrm>
            <a:off x="2284158" y="1828800"/>
            <a:ext cx="7819792" cy="4297364"/>
          </a:xfrm>
          <a:prstGeom prst="rect">
            <a:avLst/>
          </a:prstGeom>
          <a:ln w="228600" cap="sq" cmpd="thickThin">
            <a:solidFill>
              <a:srgbClr val="447A96"/>
            </a:solidFill>
            <a:prstDash val="solid"/>
            <a:miter lim="800000"/>
          </a:ln>
          <a:effectLst>
            <a:innerShdw blurRad="76200">
              <a:srgbClr val="000000"/>
            </a:innerShdw>
          </a:effectLst>
        </p:spPr>
      </p:pic>
    </p:spTree>
    <p:extLst>
      <p:ext uri="{BB962C8B-B14F-4D97-AF65-F5344CB8AC3E}">
        <p14:creationId xmlns:p14="http://schemas.microsoft.com/office/powerpoint/2010/main" val="2780903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04900"/>
            <a:ext cx="10972800" cy="1143000"/>
          </a:xfrm>
        </p:spPr>
        <p:txBody>
          <a:bodyPr>
            <a:normAutofit/>
          </a:bodyPr>
          <a:lstStyle/>
          <a:p>
            <a:r>
              <a:rPr lang="en-US" dirty="0" smtClean="0">
                <a:solidFill>
                  <a:srgbClr val="447A96"/>
                </a:solidFill>
                <a:latin typeface="Myriad Pro Black" panose="020B0803030403020204" pitchFamily="34" charset="0"/>
                <a:ea typeface="Ebrima" panose="02000000000000000000" pitchFamily="2" charset="0"/>
                <a:cs typeface="Ebrima" panose="02000000000000000000" pitchFamily="2" charset="0"/>
              </a:rPr>
              <a:t>We’ll do anything to avoid boredom…</a:t>
            </a:r>
            <a:endParaRPr lang="en-US" dirty="0">
              <a:solidFill>
                <a:srgbClr val="447A96"/>
              </a:solidFill>
              <a:latin typeface="Myriad Pro Black" panose="020B0803030403020204" pitchFamily="34" charset="0"/>
              <a:ea typeface="Ebrima" panose="02000000000000000000" pitchFamily="2" charset="0"/>
              <a:cs typeface="Ebrima" panose="02000000000000000000" pitchFamily="2"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9355" y="2133600"/>
            <a:ext cx="3130983" cy="3571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idx="1"/>
          </p:nvPr>
        </p:nvSpPr>
        <p:spPr>
          <a:xfrm>
            <a:off x="1752600" y="2514600"/>
            <a:ext cx="9220200" cy="3611564"/>
          </a:xfrm>
        </p:spPr>
        <p:txBody>
          <a:bodyPr/>
          <a:lstStyle/>
          <a:p>
            <a:r>
              <a:rPr lang="en-US" dirty="0" smtClean="0"/>
              <a:t>11 studies</a:t>
            </a:r>
          </a:p>
          <a:p>
            <a:r>
              <a:rPr lang="en-US" dirty="0" smtClean="0"/>
              <a:t>6-15 minutes</a:t>
            </a:r>
          </a:p>
          <a:p>
            <a:r>
              <a:rPr lang="en-US" dirty="0" smtClean="0"/>
              <a:t>67% of men</a:t>
            </a:r>
          </a:p>
          <a:p>
            <a:r>
              <a:rPr lang="en-US" dirty="0" smtClean="0"/>
              <a:t>25% of women</a:t>
            </a:r>
            <a:endParaRPr lang="en-US" dirty="0"/>
          </a:p>
        </p:txBody>
      </p:sp>
    </p:spTree>
    <p:extLst>
      <p:ext uri="{BB962C8B-B14F-4D97-AF65-F5344CB8AC3E}">
        <p14:creationId xmlns:p14="http://schemas.microsoft.com/office/powerpoint/2010/main" val="24816454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248400" y="1752600"/>
            <a:ext cx="4238625" cy="4238625"/>
          </a:xfrm>
          <a:prstGeom prst="rect">
            <a:avLst/>
          </a:prstGeom>
        </p:spPr>
      </p:pic>
      <p:sp>
        <p:nvSpPr>
          <p:cNvPr id="5" name="TextBox 4"/>
          <p:cNvSpPr txBox="1"/>
          <p:nvPr/>
        </p:nvSpPr>
        <p:spPr>
          <a:xfrm>
            <a:off x="1219200" y="2438400"/>
            <a:ext cx="5257800" cy="1754326"/>
          </a:xfrm>
          <a:prstGeom prst="rect">
            <a:avLst/>
          </a:prstGeom>
          <a:noFill/>
        </p:spPr>
        <p:txBody>
          <a:bodyPr wrap="square" rtlCol="0">
            <a:spAutoFit/>
          </a:bodyPr>
          <a:lstStyle/>
          <a:p>
            <a:pPr algn="ctr"/>
            <a:r>
              <a:rPr lang="en-US" sz="5400" b="1" dirty="0" smtClean="0">
                <a:solidFill>
                  <a:srgbClr val="447A96"/>
                </a:solidFill>
                <a:latin typeface="Myriad Pro" panose="020B0503030403020204" pitchFamily="34" charset="0"/>
              </a:rPr>
              <a:t>The Shower Effect</a:t>
            </a:r>
            <a:endParaRPr lang="en-US" sz="5400" b="1" dirty="0">
              <a:solidFill>
                <a:srgbClr val="447A96"/>
              </a:solidFill>
              <a:latin typeface="Myriad Pro" panose="020B0503030403020204" pitchFamily="34" charset="0"/>
            </a:endParaRPr>
          </a:p>
        </p:txBody>
      </p:sp>
    </p:spTree>
    <p:extLst>
      <p:ext uri="{BB962C8B-B14F-4D97-AF65-F5344CB8AC3E}">
        <p14:creationId xmlns:p14="http://schemas.microsoft.com/office/powerpoint/2010/main" val="2808010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981200"/>
            <a:ext cx="10972800" cy="4525963"/>
          </a:xfrm>
        </p:spPr>
        <p:txBody>
          <a:bodyPr/>
          <a:lstStyle/>
          <a:p>
            <a:r>
              <a:rPr lang="en-US" dirty="0" smtClean="0">
                <a:solidFill>
                  <a:srgbClr val="447A96"/>
                </a:solidFill>
                <a:ea typeface="Ebrima" panose="02000000000000000000" pitchFamily="2" charset="0"/>
                <a:cs typeface="Ebrima" panose="02000000000000000000" pitchFamily="2" charset="0"/>
              </a:rPr>
              <a:t>Practice deep work</a:t>
            </a:r>
          </a:p>
          <a:p>
            <a:r>
              <a:rPr lang="en-US" dirty="0" smtClean="0">
                <a:solidFill>
                  <a:srgbClr val="447A96"/>
                </a:solidFill>
                <a:ea typeface="Ebrima" panose="02000000000000000000" pitchFamily="2" charset="0"/>
                <a:cs typeface="Ebrima" panose="02000000000000000000" pitchFamily="2" charset="0"/>
              </a:rPr>
              <a:t>Embrace boredom</a:t>
            </a:r>
          </a:p>
          <a:p>
            <a:r>
              <a:rPr lang="en-US" dirty="0" smtClean="0">
                <a:solidFill>
                  <a:srgbClr val="447A96"/>
                </a:solidFill>
                <a:ea typeface="Ebrima" panose="02000000000000000000" pitchFamily="2" charset="0"/>
                <a:cs typeface="Ebrima" panose="02000000000000000000" pitchFamily="2" charset="0"/>
              </a:rPr>
              <a:t>Daily journaling practice</a:t>
            </a:r>
          </a:p>
          <a:p>
            <a:r>
              <a:rPr lang="en-US" dirty="0" smtClean="0">
                <a:solidFill>
                  <a:srgbClr val="447A96"/>
                </a:solidFill>
                <a:ea typeface="Ebrima" panose="02000000000000000000" pitchFamily="2" charset="0"/>
                <a:cs typeface="Ebrima" panose="02000000000000000000" pitchFamily="2" charset="0"/>
              </a:rPr>
              <a:t>Meditation</a:t>
            </a:r>
          </a:p>
          <a:p>
            <a:r>
              <a:rPr lang="en-US" dirty="0" smtClean="0">
                <a:solidFill>
                  <a:srgbClr val="447A96"/>
                </a:solidFill>
                <a:ea typeface="Ebrima" panose="02000000000000000000" pitchFamily="2" charset="0"/>
                <a:cs typeface="Ebrima" panose="02000000000000000000" pitchFamily="2" charset="0"/>
              </a:rPr>
              <a:t>Creative endeavors</a:t>
            </a:r>
          </a:p>
          <a:p>
            <a:endParaRPr lang="en-US" dirty="0" smtClean="0">
              <a:solidFill>
                <a:schemeClr val="accent3">
                  <a:lumMod val="50000"/>
                </a:schemeClr>
              </a:solidFill>
              <a:latin typeface="Ebrima" panose="02000000000000000000" pitchFamily="2" charset="0"/>
              <a:ea typeface="Ebrima" panose="02000000000000000000" pitchFamily="2" charset="0"/>
              <a:cs typeface="Ebrima" panose="02000000000000000000" pitchFamily="2" charset="0"/>
            </a:endParaRPr>
          </a:p>
          <a:p>
            <a:pPr marL="0" indent="0">
              <a:buNone/>
            </a:pPr>
            <a:endParaRPr lang="en-US" dirty="0" smtClean="0">
              <a:solidFill>
                <a:schemeClr val="accent3">
                  <a:lumMod val="50000"/>
                </a:schemeClr>
              </a:solidFill>
              <a:latin typeface="Ebrima" panose="02000000000000000000" pitchFamily="2" charset="0"/>
              <a:ea typeface="Ebrima" panose="02000000000000000000" pitchFamily="2" charset="0"/>
              <a:cs typeface="Ebrima" panose="02000000000000000000" pitchFamily="2" charset="0"/>
            </a:endParaRPr>
          </a:p>
          <a:p>
            <a:pPr marL="457200" lvl="1" indent="0">
              <a:buNone/>
            </a:pPr>
            <a:endParaRPr lang="en-US" dirty="0" smtClean="0"/>
          </a:p>
          <a:p>
            <a:endParaRPr lang="en-US" dirty="0"/>
          </a:p>
        </p:txBody>
      </p:sp>
      <p:pic>
        <p:nvPicPr>
          <p:cNvPr id="1026" name="Picture 2" descr="The Library: Deep Work by Cal Newport — ScienceFic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1905000"/>
            <a:ext cx="32766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8839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xkcd: Impostor Syndr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266166"/>
            <a:ext cx="4267200" cy="50857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90600" y="1752600"/>
            <a:ext cx="5410200" cy="646331"/>
          </a:xfrm>
          <a:prstGeom prst="rect">
            <a:avLst/>
          </a:prstGeom>
          <a:solidFill>
            <a:srgbClr val="447A96"/>
          </a:solidFill>
        </p:spPr>
        <p:txBody>
          <a:bodyPr wrap="square" rtlCol="0">
            <a:spAutoFit/>
          </a:bodyPr>
          <a:lstStyle/>
          <a:p>
            <a:pPr algn="ctr"/>
            <a:r>
              <a:rPr lang="en-US" sz="3600" b="1" dirty="0" smtClean="0">
                <a:solidFill>
                  <a:schemeClr val="bg1"/>
                </a:solidFill>
                <a:latin typeface="Myriad Pro" panose="020B0503030403020204" pitchFamily="34" charset="0"/>
              </a:rPr>
              <a:t>IMPOSTER SYNDROME</a:t>
            </a:r>
          </a:p>
        </p:txBody>
      </p:sp>
      <p:sp>
        <p:nvSpPr>
          <p:cNvPr id="2" name="TextBox 1"/>
          <p:cNvSpPr txBox="1"/>
          <p:nvPr/>
        </p:nvSpPr>
        <p:spPr>
          <a:xfrm>
            <a:off x="914400" y="3200400"/>
            <a:ext cx="5562600" cy="1661993"/>
          </a:xfrm>
          <a:prstGeom prst="rect">
            <a:avLst/>
          </a:prstGeom>
          <a:noFill/>
        </p:spPr>
        <p:txBody>
          <a:bodyPr wrap="square" rtlCol="0">
            <a:spAutoFit/>
          </a:bodyPr>
          <a:lstStyle/>
          <a:p>
            <a:r>
              <a:rPr lang="en-US" sz="2800" b="1" dirty="0">
                <a:solidFill>
                  <a:srgbClr val="447A96"/>
                </a:solidFill>
                <a:latin typeface="Myriad Pro" panose="020B0503030403020204" pitchFamily="34" charset="0"/>
              </a:rPr>
              <a:t>“It’s not who you are that holds you back, it’s who you think you are </a:t>
            </a:r>
            <a:r>
              <a:rPr lang="en-US" sz="2800" b="1" dirty="0" smtClean="0">
                <a:solidFill>
                  <a:srgbClr val="447A96"/>
                </a:solidFill>
                <a:latin typeface="Myriad Pro" panose="020B0503030403020204" pitchFamily="34" charset="0"/>
              </a:rPr>
              <a:t>not.” </a:t>
            </a:r>
            <a:endParaRPr lang="en-US" sz="2800" b="1" dirty="0">
              <a:solidFill>
                <a:srgbClr val="447A96"/>
              </a:solidFill>
              <a:latin typeface="Myriad Pro" panose="020B0503030403020204" pitchFamily="34" charset="0"/>
            </a:endParaRPr>
          </a:p>
          <a:p>
            <a:r>
              <a:rPr lang="en-US" b="1" dirty="0">
                <a:solidFill>
                  <a:srgbClr val="447A96"/>
                </a:solidFill>
                <a:latin typeface="Myriad Pro" panose="020B0503030403020204" pitchFamily="34" charset="0"/>
              </a:rPr>
              <a:t>			 Denis </a:t>
            </a:r>
            <a:r>
              <a:rPr lang="en-US" b="1" dirty="0" err="1">
                <a:solidFill>
                  <a:srgbClr val="447A96"/>
                </a:solidFill>
                <a:latin typeface="Myriad Pro" panose="020B0503030403020204" pitchFamily="34" charset="0"/>
              </a:rPr>
              <a:t>Waitley</a:t>
            </a:r>
            <a:endParaRPr lang="en-US" b="1" dirty="0">
              <a:solidFill>
                <a:srgbClr val="447A96"/>
              </a:solidFill>
              <a:latin typeface="Myriad Pro" panose="020B0503030403020204" pitchFamily="34" charset="0"/>
            </a:endParaRPr>
          </a:p>
        </p:txBody>
      </p:sp>
    </p:spTree>
    <p:extLst>
      <p:ext uri="{BB962C8B-B14F-4D97-AF65-F5344CB8AC3E}">
        <p14:creationId xmlns:p14="http://schemas.microsoft.com/office/powerpoint/2010/main" val="32445600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8652"/>
          <a:stretch/>
        </p:blipFill>
        <p:spPr>
          <a:xfrm>
            <a:off x="1828800" y="1417638"/>
            <a:ext cx="8382000" cy="4616914"/>
          </a:xfrm>
          <a:prstGeom prst="rect">
            <a:avLst/>
          </a:prstGeom>
        </p:spPr>
      </p:pic>
    </p:spTree>
    <p:extLst>
      <p:ext uri="{BB962C8B-B14F-4D97-AF65-F5344CB8AC3E}">
        <p14:creationId xmlns:p14="http://schemas.microsoft.com/office/powerpoint/2010/main" val="2781366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1600200"/>
            <a:ext cx="10972800" cy="4525963"/>
          </a:xfrm>
        </p:spPr>
        <p:txBody>
          <a:bodyPr/>
          <a:lstStyle/>
          <a:p>
            <a:r>
              <a:rPr lang="en-US" dirty="0" smtClean="0">
                <a:solidFill>
                  <a:srgbClr val="447A96"/>
                </a:solidFill>
              </a:rPr>
              <a:t>Expect resistance!</a:t>
            </a:r>
            <a:endParaRPr lang="en-US" dirty="0" smtClean="0">
              <a:solidFill>
                <a:srgbClr val="447A96"/>
              </a:solidFill>
            </a:endParaRPr>
          </a:p>
          <a:p>
            <a:r>
              <a:rPr lang="en-US" dirty="0" smtClean="0">
                <a:solidFill>
                  <a:srgbClr val="447A96"/>
                </a:solidFill>
              </a:rPr>
              <a:t>Diagnosing a situation</a:t>
            </a:r>
          </a:p>
          <a:p>
            <a:r>
              <a:rPr lang="en-US" dirty="0" smtClean="0">
                <a:solidFill>
                  <a:srgbClr val="447A96"/>
                </a:solidFill>
              </a:rPr>
              <a:t>Getting </a:t>
            </a:r>
            <a:r>
              <a:rPr lang="en-US" dirty="0" smtClean="0">
                <a:solidFill>
                  <a:srgbClr val="447A96"/>
                </a:solidFill>
              </a:rPr>
              <a:t>people on </a:t>
            </a:r>
            <a:r>
              <a:rPr lang="en-US" dirty="0" smtClean="0">
                <a:solidFill>
                  <a:srgbClr val="447A96"/>
                </a:solidFill>
              </a:rPr>
              <a:t>board with change</a:t>
            </a:r>
          </a:p>
          <a:p>
            <a:r>
              <a:rPr lang="en-US" dirty="0" smtClean="0">
                <a:solidFill>
                  <a:srgbClr val="447A96"/>
                </a:solidFill>
              </a:rPr>
              <a:t>Change leadership practices</a:t>
            </a:r>
          </a:p>
          <a:p>
            <a:r>
              <a:rPr lang="en-US" dirty="0" smtClean="0">
                <a:solidFill>
                  <a:srgbClr val="447A96"/>
                </a:solidFill>
              </a:rPr>
              <a:t>Being our best in times of stress</a:t>
            </a:r>
          </a:p>
          <a:p>
            <a:r>
              <a:rPr lang="en-US" dirty="0" smtClean="0">
                <a:solidFill>
                  <a:srgbClr val="447A96"/>
                </a:solidFill>
              </a:rPr>
              <a:t>Getting out of our own way</a:t>
            </a:r>
          </a:p>
          <a:p>
            <a:pPr marL="0" indent="0">
              <a:buNone/>
            </a:pPr>
            <a:endParaRPr lang="en-US" dirty="0"/>
          </a:p>
        </p:txBody>
      </p:sp>
    </p:spTree>
    <p:extLst>
      <p:ext uri="{BB962C8B-B14F-4D97-AF65-F5344CB8AC3E}">
        <p14:creationId xmlns:p14="http://schemas.microsoft.com/office/powerpoint/2010/main" val="19674576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38400" y="1371600"/>
            <a:ext cx="7661058" cy="4993368"/>
          </a:xfrm>
          <a:prstGeom prst="rect">
            <a:avLst/>
          </a:prstGeom>
        </p:spPr>
      </p:pic>
    </p:spTree>
    <p:extLst>
      <p:ext uri="{BB962C8B-B14F-4D97-AF65-F5344CB8AC3E}">
        <p14:creationId xmlns:p14="http://schemas.microsoft.com/office/powerpoint/2010/main" val="161287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81200" y="1805781"/>
            <a:ext cx="8229600" cy="4114800"/>
          </a:xfrm>
          <a:prstGeom prst="rect">
            <a:avLst/>
          </a:prstGeom>
        </p:spPr>
      </p:pic>
    </p:spTree>
    <p:extLst>
      <p:ext uri="{BB962C8B-B14F-4D97-AF65-F5344CB8AC3E}">
        <p14:creationId xmlns:p14="http://schemas.microsoft.com/office/powerpoint/2010/main" val="23087207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24256"/>
          <a:stretch/>
        </p:blipFill>
        <p:spPr>
          <a:xfrm>
            <a:off x="1866900" y="1393865"/>
            <a:ext cx="8458200" cy="4807922"/>
          </a:xfrm>
          <a:prstGeom prst="rect">
            <a:avLst/>
          </a:prstGeom>
        </p:spPr>
      </p:pic>
      <p:sp>
        <p:nvSpPr>
          <p:cNvPr id="5" name="TextBox 4"/>
          <p:cNvSpPr txBox="1"/>
          <p:nvPr/>
        </p:nvSpPr>
        <p:spPr>
          <a:xfrm>
            <a:off x="3200400" y="2209800"/>
            <a:ext cx="6248400" cy="3108543"/>
          </a:xfrm>
          <a:prstGeom prst="rect">
            <a:avLst/>
          </a:prstGeom>
          <a:noFill/>
        </p:spPr>
        <p:txBody>
          <a:bodyPr wrap="square" rtlCol="0">
            <a:spAutoFit/>
          </a:bodyPr>
          <a:lstStyle/>
          <a:p>
            <a:pPr algn="ctr"/>
            <a:r>
              <a:rPr lang="en-US" sz="4400" dirty="0" smtClean="0">
                <a:latin typeface="Bernard MT Condensed" panose="02050806060905020404" pitchFamily="18" charset="0"/>
              </a:rPr>
              <a:t>“The people who are crazy enough to think they can change the world are the ones who do.”</a:t>
            </a:r>
          </a:p>
          <a:p>
            <a:pPr algn="ctr"/>
            <a:r>
              <a:rPr lang="en-US" sz="2000" dirty="0" smtClean="0">
                <a:latin typeface="Bernard MT Condensed" panose="02050806060905020404" pitchFamily="18" charset="0"/>
              </a:rPr>
              <a:t>Steve Jobs</a:t>
            </a:r>
            <a:endParaRPr lang="en-US" sz="2000" dirty="0">
              <a:latin typeface="Bernard MT Condensed" panose="02050806060905020404" pitchFamily="18" charset="0"/>
            </a:endParaRPr>
          </a:p>
        </p:txBody>
      </p:sp>
    </p:spTree>
    <p:extLst>
      <p:ext uri="{BB962C8B-B14F-4D97-AF65-F5344CB8AC3E}">
        <p14:creationId xmlns:p14="http://schemas.microsoft.com/office/powerpoint/2010/main" val="3470412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imeast North America | New Jers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752600"/>
            <a:ext cx="6360736" cy="42404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14400" y="1981200"/>
            <a:ext cx="4724400" cy="3416320"/>
          </a:xfrm>
          <a:prstGeom prst="rect">
            <a:avLst/>
          </a:prstGeom>
          <a:noFill/>
        </p:spPr>
        <p:txBody>
          <a:bodyPr wrap="square" rtlCol="0">
            <a:spAutoFit/>
          </a:bodyPr>
          <a:lstStyle/>
          <a:p>
            <a:r>
              <a:rPr lang="en-US" sz="6600" dirty="0" smtClean="0">
                <a:latin typeface="Myriad Pro" panose="020B0503030403020204" pitchFamily="34" charset="0"/>
              </a:rPr>
              <a:t>Resistance is the first step to change</a:t>
            </a:r>
          </a:p>
          <a:p>
            <a:pPr algn="r"/>
            <a:r>
              <a:rPr lang="en-US" dirty="0" smtClean="0"/>
              <a:t>-Louise Hay</a:t>
            </a:r>
            <a:endParaRPr lang="en-US" dirty="0"/>
          </a:p>
        </p:txBody>
      </p:sp>
    </p:spTree>
    <p:extLst>
      <p:ext uri="{BB962C8B-B14F-4D97-AF65-F5344CB8AC3E}">
        <p14:creationId xmlns:p14="http://schemas.microsoft.com/office/powerpoint/2010/main" val="8122665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905000"/>
            <a:ext cx="10287000" cy="4525963"/>
          </a:xfrm>
        </p:spPr>
        <p:txBody>
          <a:bodyPr/>
          <a:lstStyle/>
          <a:p>
            <a:r>
              <a:rPr lang="en-US" dirty="0" smtClean="0"/>
              <a:t>Handwashing </a:t>
            </a:r>
          </a:p>
          <a:p>
            <a:r>
              <a:rPr lang="en-US" dirty="0" smtClean="0"/>
              <a:t>Light bulbs</a:t>
            </a:r>
          </a:p>
          <a:p>
            <a:r>
              <a:rPr lang="en-US" dirty="0" smtClean="0"/>
              <a:t>Personal Computers</a:t>
            </a:r>
          </a:p>
          <a:p>
            <a:r>
              <a:rPr lang="en-US" dirty="0" smtClean="0"/>
              <a:t>Bicycles</a:t>
            </a:r>
          </a:p>
          <a:p>
            <a:r>
              <a:rPr lang="en-US" dirty="0" smtClean="0"/>
              <a:t>“Talking” Pictures</a:t>
            </a:r>
            <a:endParaRPr lang="en-US" dirty="0"/>
          </a:p>
        </p:txBody>
      </p:sp>
      <p:pic>
        <p:nvPicPr>
          <p:cNvPr id="4" name="Picture 3"/>
          <p:cNvPicPr>
            <a:picLocks noChangeAspect="1"/>
          </p:cNvPicPr>
          <p:nvPr/>
        </p:nvPicPr>
        <p:blipFill>
          <a:blip r:embed="rId2"/>
          <a:stretch>
            <a:fillRect/>
          </a:stretch>
        </p:blipFill>
        <p:spPr>
          <a:xfrm>
            <a:off x="6553200" y="1752600"/>
            <a:ext cx="4115091" cy="4115091"/>
          </a:xfrm>
          <a:prstGeom prst="rect">
            <a:avLst/>
          </a:prstGeom>
          <a:ln w="228600" cap="sq" cmpd="thickThin">
            <a:solidFill>
              <a:srgbClr val="447A96"/>
            </a:solidFill>
            <a:prstDash val="solid"/>
            <a:miter lim="800000"/>
          </a:ln>
          <a:effectLst>
            <a:innerShdw blurRad="76200">
              <a:srgbClr val="000000"/>
            </a:innerShdw>
          </a:effectLst>
        </p:spPr>
      </p:pic>
    </p:spTree>
    <p:extLst>
      <p:ext uri="{BB962C8B-B14F-4D97-AF65-F5344CB8AC3E}">
        <p14:creationId xmlns:p14="http://schemas.microsoft.com/office/powerpoint/2010/main" val="34915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14450" y="1411279"/>
            <a:ext cx="9601200" cy="4608576"/>
          </a:xfrm>
          <a:prstGeom prst="rect">
            <a:avLst/>
          </a:prstGeom>
          <a:ln>
            <a:solidFill>
              <a:srgbClr val="447A96"/>
            </a:solidFill>
          </a:ln>
        </p:spPr>
      </p:pic>
      <p:sp>
        <p:nvSpPr>
          <p:cNvPr id="3" name="Content Placeholder 2"/>
          <p:cNvSpPr>
            <a:spLocks noGrp="1"/>
          </p:cNvSpPr>
          <p:nvPr>
            <p:ph idx="1"/>
          </p:nvPr>
        </p:nvSpPr>
        <p:spPr>
          <a:xfrm>
            <a:off x="2286000" y="3886200"/>
            <a:ext cx="7658100" cy="4602163"/>
          </a:xfrm>
        </p:spPr>
        <p:txBody>
          <a:bodyPr>
            <a:normAutofit/>
          </a:bodyPr>
          <a:lstStyle/>
          <a:p>
            <a:pPr marL="0" indent="0" algn="ctr">
              <a:buNone/>
            </a:pPr>
            <a:endParaRPr lang="en-US" sz="2800" dirty="0">
              <a:solidFill>
                <a:srgbClr val="00B0F0"/>
              </a:solidFill>
              <a:latin typeface="Impact" panose="020B0806030902050204" pitchFamily="34" charset="0"/>
            </a:endParaRPr>
          </a:p>
          <a:p>
            <a:pPr marL="0" indent="0" algn="ctr">
              <a:spcBef>
                <a:spcPts val="0"/>
              </a:spcBef>
              <a:buNone/>
            </a:pPr>
            <a:r>
              <a:rPr lang="en-US" sz="2800" b="1" dirty="0"/>
              <a:t>Technical Problem</a:t>
            </a:r>
          </a:p>
          <a:p>
            <a:pPr marL="0" indent="0" algn="ctr">
              <a:spcBef>
                <a:spcPts val="0"/>
              </a:spcBef>
              <a:buNone/>
            </a:pPr>
            <a:r>
              <a:rPr lang="en-US" sz="2800" b="1" dirty="0" smtClean="0"/>
              <a:t>or </a:t>
            </a:r>
            <a:endParaRPr lang="en-US" sz="2800" b="1" dirty="0"/>
          </a:p>
          <a:p>
            <a:pPr marL="0" indent="0" algn="ctr">
              <a:spcBef>
                <a:spcPts val="0"/>
              </a:spcBef>
              <a:buNone/>
            </a:pPr>
            <a:r>
              <a:rPr lang="en-US" sz="2800" b="1" dirty="0"/>
              <a:t>Adaptive Challenge?</a:t>
            </a:r>
          </a:p>
        </p:txBody>
      </p:sp>
    </p:spTree>
    <p:extLst>
      <p:ext uri="{BB962C8B-B14F-4D97-AF65-F5344CB8AC3E}">
        <p14:creationId xmlns:p14="http://schemas.microsoft.com/office/powerpoint/2010/main" val="20708347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724217093"/>
              </p:ext>
            </p:extLst>
          </p:nvPr>
        </p:nvGraphicFramePr>
        <p:xfrm>
          <a:off x="990601" y="1371600"/>
          <a:ext cx="10363200" cy="4637194"/>
        </p:xfrm>
        <a:graphic>
          <a:graphicData uri="http://schemas.openxmlformats.org/drawingml/2006/table">
            <a:tbl>
              <a:tblPr firstRow="1" bandRow="1">
                <a:tableStyleId>{EB344D84-9AFB-497E-A393-DC336BA19D2E}</a:tableStyleId>
              </a:tblPr>
              <a:tblGrid>
                <a:gridCol w="5257800">
                  <a:extLst>
                    <a:ext uri="{9D8B030D-6E8A-4147-A177-3AD203B41FA5}">
                      <a16:colId xmlns:a16="http://schemas.microsoft.com/office/drawing/2014/main" val="20000"/>
                    </a:ext>
                  </a:extLst>
                </a:gridCol>
                <a:gridCol w="5105400">
                  <a:extLst>
                    <a:ext uri="{9D8B030D-6E8A-4147-A177-3AD203B41FA5}">
                      <a16:colId xmlns:a16="http://schemas.microsoft.com/office/drawing/2014/main" val="20001"/>
                    </a:ext>
                  </a:extLst>
                </a:gridCol>
              </a:tblGrid>
              <a:tr h="381001">
                <a:tc>
                  <a:txBody>
                    <a:bodyPr/>
                    <a:lstStyle/>
                    <a:p>
                      <a:pPr algn="ctr"/>
                      <a:r>
                        <a:rPr lang="en-US" sz="3200" dirty="0" smtClean="0"/>
                        <a:t>Technical Problems</a:t>
                      </a:r>
                      <a:endParaRPr lang="en-US" sz="3200" dirty="0">
                        <a:latin typeface="Myriad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3200" dirty="0" smtClean="0"/>
                        <a:t>Adaptive Challenges</a:t>
                      </a:r>
                      <a:endParaRPr lang="en-US" sz="3200" dirty="0">
                        <a:latin typeface="Myriad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62985">
                <a:tc>
                  <a:txBody>
                    <a:bodyPr/>
                    <a:lstStyle/>
                    <a:p>
                      <a:r>
                        <a:rPr lang="en-US" sz="2000" dirty="0" smtClean="0"/>
                        <a:t>Easy</a:t>
                      </a:r>
                      <a:r>
                        <a:rPr lang="en-US" sz="2000" baseline="0" dirty="0" smtClean="0"/>
                        <a:t> to identify</a:t>
                      </a:r>
                      <a:endParaRPr lang="en-US" sz="2000" dirty="0">
                        <a:latin typeface="Myriad Pro" panose="020B0503030403020204" pitchFamily="34" charset="0"/>
                      </a:endParaRPr>
                    </a:p>
                  </a:txBody>
                  <a:tcPr>
                    <a:lnL w="12700" cap="flat" cmpd="sng" algn="ctr">
                      <a:solidFill>
                        <a:schemeClr val="tx1"/>
                      </a:solidFill>
                      <a:prstDash val="solid"/>
                      <a:round/>
                      <a:headEnd type="none" w="med" len="med"/>
                      <a:tailEnd type="none" w="med" len="med"/>
                    </a:lnL>
                  </a:tcPr>
                </a:tc>
                <a:tc>
                  <a:txBody>
                    <a:bodyPr/>
                    <a:lstStyle/>
                    <a:p>
                      <a:r>
                        <a:rPr lang="en-US" sz="2000" dirty="0" smtClean="0"/>
                        <a:t>Difficult</a:t>
                      </a:r>
                      <a:r>
                        <a:rPr lang="en-US" sz="2000" baseline="0" dirty="0" smtClean="0"/>
                        <a:t> to identify (easy to deny)</a:t>
                      </a:r>
                      <a:endParaRPr lang="en-US" sz="2000" dirty="0">
                        <a:latin typeface="Myriad Pro" panose="020B050303040302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916509">
                <a:tc>
                  <a:txBody>
                    <a:bodyPr/>
                    <a:lstStyle/>
                    <a:p>
                      <a:r>
                        <a:rPr lang="en-US" sz="2000" dirty="0" smtClean="0"/>
                        <a:t>Quick</a:t>
                      </a:r>
                      <a:r>
                        <a:rPr lang="en-US" sz="2000" baseline="0" dirty="0" smtClean="0"/>
                        <a:t> &amp; easy solutions, improve existing practices</a:t>
                      </a:r>
                      <a:endParaRPr lang="en-US" sz="2000" dirty="0">
                        <a:latin typeface="Myriad Pro" panose="020B0503030403020204" pitchFamily="34" charset="0"/>
                      </a:endParaRPr>
                    </a:p>
                  </a:txBody>
                  <a:tcPr>
                    <a:lnL w="12700" cap="flat" cmpd="sng" algn="ctr">
                      <a:solidFill>
                        <a:schemeClr val="tx1"/>
                      </a:solidFill>
                      <a:prstDash val="solid"/>
                      <a:round/>
                      <a:headEnd type="none" w="med" len="med"/>
                      <a:tailEnd type="none" w="med" len="med"/>
                    </a:lnL>
                  </a:tcPr>
                </a:tc>
                <a:tc>
                  <a:txBody>
                    <a:bodyPr/>
                    <a:lstStyle/>
                    <a:p>
                      <a:r>
                        <a:rPr lang="en-US" sz="2000" dirty="0" smtClean="0"/>
                        <a:t>Require</a:t>
                      </a:r>
                      <a:r>
                        <a:rPr lang="en-US" sz="2000" baseline="0" dirty="0" smtClean="0"/>
                        <a:t> changes in values, beliefs, roles, relationships &amp; approaches to work.  </a:t>
                      </a:r>
                      <a:endParaRPr lang="en-US" sz="2000" dirty="0">
                        <a:latin typeface="Myriad Pro" panose="020B0503030403020204" pitchFamily="34" charset="0"/>
                      </a:endParaRPr>
                    </a:p>
                  </a:txBody>
                  <a:tcPr>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642205">
                <a:tc>
                  <a:txBody>
                    <a:bodyPr/>
                    <a:lstStyle/>
                    <a:p>
                      <a:r>
                        <a:rPr lang="en-US" sz="2000" dirty="0" smtClean="0"/>
                        <a:t>Can</a:t>
                      </a:r>
                      <a:r>
                        <a:rPr lang="en-US" sz="2000" baseline="0" dirty="0" smtClean="0"/>
                        <a:t> be s</a:t>
                      </a:r>
                      <a:r>
                        <a:rPr lang="en-US" sz="2000" dirty="0" smtClean="0"/>
                        <a:t>olved by authority</a:t>
                      </a:r>
                      <a:r>
                        <a:rPr lang="en-US" sz="2000" baseline="0" dirty="0" smtClean="0"/>
                        <a:t> or expert, knowledge and skills readily available</a:t>
                      </a:r>
                      <a:endParaRPr lang="en-US" sz="2000" dirty="0">
                        <a:latin typeface="Myriad Pro" panose="020B0503030403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r>
                        <a:rPr lang="en-US" sz="2000" dirty="0" smtClean="0"/>
                        <a:t>People with the problem do the work of solving it, solution is not readily available</a:t>
                      </a:r>
                      <a:endParaRPr lang="en-US" sz="2000" dirty="0">
                        <a:latin typeface="Myriad Pro" panose="020B0503030403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3"/>
                  </a:ext>
                </a:extLst>
              </a:tr>
              <a:tr h="642205">
                <a:tc>
                  <a:txBody>
                    <a:bodyPr/>
                    <a:lstStyle/>
                    <a:p>
                      <a:r>
                        <a:rPr lang="en-US" sz="2000" dirty="0" smtClean="0"/>
                        <a:t>Change</a:t>
                      </a:r>
                      <a:r>
                        <a:rPr lang="en-US" sz="2000" baseline="0" dirty="0" smtClean="0"/>
                        <a:t> required in only one or two places</a:t>
                      </a:r>
                      <a:endParaRPr lang="en-US" sz="2000" dirty="0">
                        <a:latin typeface="Myriad Pro" panose="020B0503030403020204" pitchFamily="34" charset="0"/>
                      </a:endParaRPr>
                    </a:p>
                  </a:txBody>
                  <a:tcPr>
                    <a:lnL w="12700" cap="flat" cmpd="sng" algn="ctr">
                      <a:solidFill>
                        <a:schemeClr val="tx1"/>
                      </a:solidFill>
                      <a:prstDash val="solid"/>
                      <a:round/>
                      <a:headEnd type="none" w="med" len="med"/>
                      <a:tailEnd type="none" w="med" len="med"/>
                    </a:lnL>
                  </a:tcPr>
                </a:tc>
                <a:tc>
                  <a:txBody>
                    <a:bodyPr/>
                    <a:lstStyle/>
                    <a:p>
                      <a:r>
                        <a:rPr lang="en-US" sz="2000" dirty="0" smtClean="0"/>
                        <a:t>Change required in many places, throughout organization</a:t>
                      </a:r>
                      <a:endParaRPr lang="en-US" sz="2000" dirty="0">
                        <a:latin typeface="Myriad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10004"/>
                  </a:ext>
                </a:extLst>
              </a:tr>
              <a:tr h="642205">
                <a:tc>
                  <a:txBody>
                    <a:bodyPr/>
                    <a:lstStyle/>
                    <a:p>
                      <a:r>
                        <a:rPr lang="en-US" sz="2000" dirty="0" smtClean="0"/>
                        <a:t>People usually receptive to technical solutions</a:t>
                      </a:r>
                      <a:endParaRPr lang="en-US" sz="2000" dirty="0">
                        <a:latin typeface="Myriad Pro" panose="020B0503030403020204" pitchFamily="34" charset="0"/>
                      </a:endParaRPr>
                    </a:p>
                  </a:txBody>
                  <a:tcPr>
                    <a:lnL w="12700" cap="flat" cmpd="sng" algn="ctr">
                      <a:solidFill>
                        <a:schemeClr val="tx1"/>
                      </a:solidFill>
                      <a:prstDash val="solid"/>
                      <a:round/>
                      <a:headEnd type="none" w="med" len="med"/>
                      <a:tailEnd type="none" w="med" len="med"/>
                    </a:lnL>
                  </a:tcPr>
                </a:tc>
                <a:tc>
                  <a:txBody>
                    <a:bodyPr/>
                    <a:lstStyle/>
                    <a:p>
                      <a:r>
                        <a:rPr lang="en-US" sz="2000" dirty="0" smtClean="0"/>
                        <a:t>People will resist</a:t>
                      </a:r>
                      <a:endParaRPr lang="en-US" sz="2000" dirty="0">
                        <a:latin typeface="Myriad Pro" panose="020B050303040302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642205">
                <a:tc>
                  <a:txBody>
                    <a:bodyPr/>
                    <a:lstStyle/>
                    <a:p>
                      <a:r>
                        <a:rPr lang="en-US" sz="2000" dirty="0" smtClean="0"/>
                        <a:t>Solutions implemented quickly by edict, policies, procedures</a:t>
                      </a:r>
                      <a:endParaRPr lang="en-US" sz="2000" dirty="0">
                        <a:latin typeface="Myriad Pro" panose="020B0503030403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2000" dirty="0" smtClean="0"/>
                        <a:t>Require  much experimentation and</a:t>
                      </a:r>
                      <a:r>
                        <a:rPr lang="en-US" sz="2000" baseline="0" dirty="0" smtClean="0"/>
                        <a:t> discovery over a long period of time</a:t>
                      </a:r>
                      <a:endParaRPr lang="en-US" sz="2000" dirty="0">
                        <a:latin typeface="Myriad Pro" panose="020B0503030403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5" name="TextBox 4"/>
          <p:cNvSpPr txBox="1"/>
          <p:nvPr/>
        </p:nvSpPr>
        <p:spPr>
          <a:xfrm>
            <a:off x="2667000" y="6169186"/>
            <a:ext cx="6858000" cy="276999"/>
          </a:xfrm>
          <a:prstGeom prst="rect">
            <a:avLst/>
          </a:prstGeom>
          <a:noFill/>
        </p:spPr>
        <p:txBody>
          <a:bodyPr wrap="square" rtlCol="0">
            <a:spAutoFit/>
          </a:bodyPr>
          <a:lstStyle/>
          <a:p>
            <a:r>
              <a:rPr lang="en-US" sz="1200" dirty="0"/>
              <a:t>Adapted from Heifetz, R.A. (1994). Leadership without easy answers. Cambridge, MA: Belknap Press.</a:t>
            </a:r>
          </a:p>
        </p:txBody>
      </p:sp>
    </p:spTree>
    <p:extLst>
      <p:ext uri="{BB962C8B-B14F-4D97-AF65-F5344CB8AC3E}">
        <p14:creationId xmlns:p14="http://schemas.microsoft.com/office/powerpoint/2010/main" val="19200513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416" r="17243"/>
          <a:stretch/>
        </p:blipFill>
        <p:spPr bwMode="auto">
          <a:xfrm>
            <a:off x="4606635" y="3200400"/>
            <a:ext cx="3048000" cy="307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2362199" y="1447800"/>
            <a:ext cx="7536871" cy="4525963"/>
          </a:xfrm>
        </p:spPr>
        <p:txBody>
          <a:bodyPr/>
          <a:lstStyle/>
          <a:p>
            <a:pPr marL="0" indent="0" algn="ctr">
              <a:buNone/>
            </a:pPr>
            <a:r>
              <a:rPr lang="en-US" sz="5400" b="1" dirty="0">
                <a:solidFill>
                  <a:srgbClr val="447A96"/>
                </a:solidFill>
                <a:ea typeface="Ebrima" panose="02000000000000000000" pitchFamily="2" charset="0"/>
                <a:cs typeface="Ebrima" panose="02000000000000000000" pitchFamily="2" charset="0"/>
              </a:rPr>
              <a:t>Change Resistance = </a:t>
            </a:r>
          </a:p>
          <a:p>
            <a:pPr marL="0" indent="0" algn="ctr">
              <a:buNone/>
            </a:pPr>
            <a:r>
              <a:rPr lang="en-US" dirty="0" smtClean="0">
                <a:ea typeface="Ebrima" panose="02000000000000000000" pitchFamily="2" charset="0"/>
                <a:cs typeface="Ebrima" panose="02000000000000000000" pitchFamily="2" charset="0"/>
              </a:rPr>
              <a:t>The loss you are asking people to incur outweighs the perceived purpose</a:t>
            </a:r>
          </a:p>
        </p:txBody>
      </p:sp>
    </p:spTree>
    <p:extLst>
      <p:ext uri="{BB962C8B-B14F-4D97-AF65-F5344CB8AC3E}">
        <p14:creationId xmlns:p14="http://schemas.microsoft.com/office/powerpoint/2010/main" val="3282257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d87ef8ef-6bdc-4604-9742-ea0ae53aa91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67E33EBE694354BBB1461178AD4CA3F" ma:contentTypeVersion="15" ma:contentTypeDescription="Create a new document." ma:contentTypeScope="" ma:versionID="eb032a91bfa0a00df4e32c848fe2dae5">
  <xsd:schema xmlns:xsd="http://www.w3.org/2001/XMLSchema" xmlns:xs="http://www.w3.org/2001/XMLSchema" xmlns:p="http://schemas.microsoft.com/office/2006/metadata/properties" xmlns:ns3="d87ef8ef-6bdc-4604-9742-ea0ae53aa91d" xmlns:ns4="f5c037e6-3827-44b4-aea2-f69cd91cd43c" targetNamespace="http://schemas.microsoft.com/office/2006/metadata/properties" ma:root="true" ma:fieldsID="bbe2dd4f4a7e654a234ea3a67cb024d2" ns3:_="" ns4:_="">
    <xsd:import namespace="d87ef8ef-6bdc-4604-9742-ea0ae53aa91d"/>
    <xsd:import namespace="f5c037e6-3827-44b4-aea2-f69cd91cd43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4:SharedWithUsers" minOccurs="0"/>
                <xsd:element ref="ns4:SharedWithDetails" minOccurs="0"/>
                <xsd:element ref="ns4:SharingHintHash"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7ef8ef-6bdc-4604-9742-ea0ae53aa9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c037e6-3827-44b4-aea2-f69cd91cd43c"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F59081-8A77-43C2-BE0D-8ED32287C459}">
  <ds:schemaRefs>
    <ds:schemaRef ds:uri="http://purl.org/dc/terms/"/>
    <ds:schemaRef ds:uri="http://schemas.microsoft.com/office/2006/documentManagement/types"/>
    <ds:schemaRef ds:uri="http://schemas.microsoft.com/office/infopath/2007/PartnerControls"/>
    <ds:schemaRef ds:uri="http://purl.org/dc/dcmitype/"/>
    <ds:schemaRef ds:uri="d87ef8ef-6bdc-4604-9742-ea0ae53aa91d"/>
    <ds:schemaRef ds:uri="http://purl.org/dc/elements/1.1/"/>
    <ds:schemaRef ds:uri="http://schemas.microsoft.com/office/2006/metadata/properties"/>
    <ds:schemaRef ds:uri="f5c037e6-3827-44b4-aea2-f69cd91cd43c"/>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1A16404-6CE5-453F-BD69-D1BFACBC5A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7ef8ef-6bdc-4604-9742-ea0ae53aa91d"/>
    <ds:schemaRef ds:uri="f5c037e6-3827-44b4-aea2-f69cd91cd4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76584E6-3144-4077-A5F9-CF2224DFC14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11771</TotalTime>
  <Words>1433</Words>
  <Application>Microsoft Office PowerPoint</Application>
  <PresentationFormat>Widescreen</PresentationFormat>
  <Paragraphs>174</Paragraphs>
  <Slides>42</Slides>
  <Notes>25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Microsoft JhengHei</vt:lpstr>
      <vt:lpstr>Arial</vt:lpstr>
      <vt:lpstr>Bernard MT Condensed</vt:lpstr>
      <vt:lpstr>Calibri</vt:lpstr>
      <vt:lpstr>Ebrima</vt:lpstr>
      <vt:lpstr>Impact</vt:lpstr>
      <vt:lpstr>Myriad Pro</vt:lpstr>
      <vt:lpstr>Myriad Pro Black</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Theory of Diffusion of Innovation</vt:lpstr>
      <vt:lpstr>PowerPoint Presentation</vt:lpstr>
      <vt:lpstr>PowerPoint Presentation</vt:lpstr>
      <vt:lpstr>Theory of Diffusion of Innovation</vt:lpstr>
      <vt:lpstr>PowerPoint Presentation</vt:lpstr>
      <vt:lpstr>PowerPoint Presentation</vt:lpstr>
      <vt:lpstr>Cognitive System-Neocortex</vt:lpstr>
      <vt:lpstr>Limbic System-Amygdala</vt:lpstr>
      <vt:lpstr>PowerPoint Presentation</vt:lpstr>
      <vt:lpstr>PowerPoint Presentation</vt:lpstr>
      <vt:lpstr>PowerPoint Presentation</vt:lpstr>
      <vt:lpstr>What happens in the brain?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We’ll do anything to avoid boredom…</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dc:creator>
  <cp:lastModifiedBy>Jill Vitale-Aussem</cp:lastModifiedBy>
  <cp:revision>226</cp:revision>
  <cp:lastPrinted>2017-04-19T15:52:02Z</cp:lastPrinted>
  <dcterms:created xsi:type="dcterms:W3CDTF">2014-10-01T19:45:14Z</dcterms:created>
  <dcterms:modified xsi:type="dcterms:W3CDTF">2023-05-14T17:25:47Z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0x010100D67E33EBE694354BBB1461178AD4CA3F</vt:lpwstr>
  </property>
</Properties>
</file>