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9" r:id="rId2"/>
  </p:sldMasterIdLst>
  <p:notesMasterIdLst>
    <p:notesMasterId r:id="rId33"/>
  </p:notesMasterIdLst>
  <p:handoutMasterIdLst>
    <p:handoutMasterId r:id="rId34"/>
  </p:handoutMasterIdLst>
  <p:sldIdLst>
    <p:sldId id="367" r:id="rId3"/>
    <p:sldId id="649" r:id="rId4"/>
    <p:sldId id="2076136991" r:id="rId5"/>
    <p:sldId id="465" r:id="rId6"/>
    <p:sldId id="648" r:id="rId7"/>
    <p:sldId id="2076136994" r:id="rId8"/>
    <p:sldId id="460" r:id="rId9"/>
    <p:sldId id="2076136993" r:id="rId10"/>
    <p:sldId id="454" r:id="rId11"/>
    <p:sldId id="2076136995" r:id="rId12"/>
    <p:sldId id="651" r:id="rId13"/>
    <p:sldId id="446" r:id="rId14"/>
    <p:sldId id="2076136996" r:id="rId15"/>
    <p:sldId id="2076136997" r:id="rId16"/>
    <p:sldId id="2076136998" r:id="rId17"/>
    <p:sldId id="2076136999" r:id="rId18"/>
    <p:sldId id="2076137000" r:id="rId19"/>
    <p:sldId id="2076137001" r:id="rId20"/>
    <p:sldId id="451" r:id="rId21"/>
    <p:sldId id="2076137005" r:id="rId22"/>
    <p:sldId id="456" r:id="rId23"/>
    <p:sldId id="450" r:id="rId24"/>
    <p:sldId id="2076137006" r:id="rId25"/>
    <p:sldId id="2076137007" r:id="rId26"/>
    <p:sldId id="459" r:id="rId27"/>
    <p:sldId id="453" r:id="rId28"/>
    <p:sldId id="2076136992" r:id="rId29"/>
    <p:sldId id="2076136990" r:id="rId30"/>
    <p:sldId id="461" r:id="rId31"/>
    <p:sldId id="45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ATION" initials="I" lastIdx="1" clrIdx="0">
    <p:extLst>
      <p:ext uri="{19B8F6BF-5375-455C-9EA6-DF929625EA0E}">
        <p15:presenceInfo xmlns:p15="http://schemas.microsoft.com/office/powerpoint/2012/main" userId="IMATION" providerId="None"/>
      </p:ext>
    </p:extLst>
  </p:cmAuthor>
  <p:cmAuthor id="2" name="Microsoft Office User" initials="MOU" lastIdx="1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BD8"/>
    <a:srgbClr val="FF9800"/>
    <a:srgbClr val="FFA700"/>
    <a:srgbClr val="FEBA12"/>
    <a:srgbClr val="FFD579"/>
    <a:srgbClr val="003273"/>
    <a:srgbClr val="484C55"/>
    <a:srgbClr val="373C40"/>
    <a:srgbClr val="5E5C5C"/>
    <a:srgbClr val="6B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9"/>
    <p:restoredTop sz="94675"/>
  </p:normalViewPr>
  <p:slideViewPr>
    <p:cSldViewPr snapToGrid="0">
      <p:cViewPr varScale="1">
        <p:scale>
          <a:sx n="114" d="100"/>
          <a:sy n="114" d="100"/>
        </p:scale>
        <p:origin x="20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7"/>
                <c:pt idx="0">
                  <c:v>Reduced Stress</c:v>
                </c:pt>
                <c:pt idx="1">
                  <c:v>Would have seen a Healthcare Professional</c:v>
                </c:pt>
                <c:pt idx="2">
                  <c:v>Improved Morale</c:v>
                </c:pt>
                <c:pt idx="3">
                  <c:v>Overall Satisfaction</c:v>
                </c:pt>
                <c:pt idx="4">
                  <c:v>Because of the Program it's easier to do job</c:v>
                </c:pt>
                <c:pt idx="5">
                  <c:v>Increased Productivity At Work</c:v>
                </c:pt>
                <c:pt idx="6">
                  <c:v>Pain Level Improvement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0.77</c:v>
                </c:pt>
                <c:pt idx="1">
                  <c:v>0.33</c:v>
                </c:pt>
                <c:pt idx="2">
                  <c:v>0.92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F-854A-BC8C-4033873902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1017823"/>
        <c:axId val="510394815"/>
      </c:barChart>
      <c:catAx>
        <c:axId val="34101782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10394815"/>
        <c:crosses val="autoZero"/>
        <c:auto val="1"/>
        <c:lblAlgn val="ctr"/>
        <c:lblOffset val="100"/>
        <c:noMultiLvlLbl val="0"/>
      </c:catAx>
      <c:valAx>
        <c:axId val="510394815"/>
        <c:scaling>
          <c:orientation val="minMax"/>
          <c:max val="1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4101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>
          <a:lumMod val="50000"/>
          <a:lumOff val="50000"/>
        </a:schemeClr>
      </a:solidFill>
    </a:ln>
    <a:effectLst/>
  </c:spPr>
  <c:txPr>
    <a:bodyPr/>
    <a:lstStyle/>
    <a:p>
      <a:pPr>
        <a:defRPr sz="1400">
          <a:latin typeface="+mj-lt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EBA12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EBA1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F66-4B47-A7CC-B27A66E4C617}"/>
              </c:ext>
            </c:extLst>
          </c:dPt>
          <c:dPt>
            <c:idx val="1"/>
            <c:bubble3D val="0"/>
            <c:spPr>
              <a:solidFill>
                <a:srgbClr val="169BD8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66-4B47-A7CC-B27A66E4C617}"/>
              </c:ext>
            </c:extLst>
          </c:dPt>
          <c:dPt>
            <c:idx val="2"/>
            <c:bubble3D val="0"/>
            <c:spPr>
              <a:solidFill>
                <a:srgbClr val="00327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F66-4B47-A7CC-B27A66E4C617}"/>
              </c:ext>
            </c:extLst>
          </c:dPt>
          <c:dPt>
            <c:idx val="3"/>
            <c:bubble3D val="0"/>
            <c:spPr>
              <a:solidFill>
                <a:srgbClr val="FEBA1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BB1-9B41-B848-3FF880468A95}"/>
              </c:ext>
            </c:extLst>
          </c:dPt>
          <c:cat>
            <c:strRef>
              <c:f>Sheet1!$A$2:$A$5</c:f>
              <c:strCache>
                <c:ptCount val="3"/>
                <c:pt idx="0">
                  <c:v>Ergonomic Risks</c:v>
                </c:pt>
                <c:pt idx="1">
                  <c:v>Mental Health</c:v>
                </c:pt>
                <c:pt idx="2">
                  <c:v>Wellness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66-4B47-A7CC-B27A66E4C6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0.16352</cdr:x>
      <cdr:y>0.69448</cdr:y>
    </cdr:from>
    <cdr:to>
      <cdr:x>0.91171</cdr:x>
      <cdr:y>0.86852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1D5960D-2390-4763-8416-A9C0B1AD93F5}"/>
            </a:ext>
          </a:extLst>
        </cdr:cNvPr>
        <cdr:cNvSpPr txBox="1"/>
      </cdr:nvSpPr>
      <cdr:spPr>
        <a:xfrm xmlns:a="http://schemas.openxmlformats.org/drawingml/2006/main">
          <a:off x="1378941" y="2762700"/>
          <a:ext cx="6309360" cy="692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664B0E-0571-43ED-BE63-E12547982F60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1FA54-A823-4094-BB0B-28310CE78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462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126C0-3302-41A4-8EDC-2942BBF075F0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DAD81-F3CE-4425-880B-65C7BA3E9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2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21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8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 Light" panose="020F0302020204030204"/>
            </a:endParaRP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 Light" panose="020F0302020204030204"/>
            </a:endParaRP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Calibri Light" panose="020F03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47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38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05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04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64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69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7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61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41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47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4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48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94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163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875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084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9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5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87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2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DAD81-F3CE-4425-880B-65C7BA3E9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11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24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DAD81-F3CE-4425-880B-65C7BA3E95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2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5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8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4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Our Agenda For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DAD81-F3CE-4425-880B-65C7BA3E95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66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8" name="Oval 7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83511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8925878" cy="6858000"/>
          </a:xfrm>
          <a:custGeom>
            <a:avLst/>
            <a:gdLst>
              <a:gd name="connsiteX0" fmla="*/ 0 w 8925878"/>
              <a:gd name="connsiteY0" fmla="*/ 0 h 6858000"/>
              <a:gd name="connsiteX1" fmla="*/ 2174241 w 8925878"/>
              <a:gd name="connsiteY1" fmla="*/ 0 h 6858000"/>
              <a:gd name="connsiteX2" fmla="*/ 3556000 w 8925878"/>
              <a:gd name="connsiteY2" fmla="*/ 0 h 6858000"/>
              <a:gd name="connsiteX3" fmla="*/ 4631098 w 8925878"/>
              <a:gd name="connsiteY3" fmla="*/ 0 h 6858000"/>
              <a:gd name="connsiteX4" fmla="*/ 8925878 w 8925878"/>
              <a:gd name="connsiteY4" fmla="*/ 6856412 h 6858000"/>
              <a:gd name="connsiteX5" fmla="*/ 3556000 w 8925878"/>
              <a:gd name="connsiteY5" fmla="*/ 6856412 h 6858000"/>
              <a:gd name="connsiteX6" fmla="*/ 3556000 w 8925878"/>
              <a:gd name="connsiteY6" fmla="*/ 6858000 h 6858000"/>
              <a:gd name="connsiteX7" fmla="*/ 0 w 892587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25878" h="6858000">
                <a:moveTo>
                  <a:pt x="0" y="0"/>
                </a:moveTo>
                <a:lnTo>
                  <a:pt x="2174241" y="0"/>
                </a:lnTo>
                <a:lnTo>
                  <a:pt x="3556000" y="0"/>
                </a:lnTo>
                <a:lnTo>
                  <a:pt x="4631098" y="0"/>
                </a:lnTo>
                <a:lnTo>
                  <a:pt x="8925878" y="6856412"/>
                </a:lnTo>
                <a:lnTo>
                  <a:pt x="3556000" y="6856412"/>
                </a:lnTo>
                <a:lnTo>
                  <a:pt x="355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5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9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737241"/>
            <a:ext cx="12192000" cy="3383517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/>
          <a:lstStyle>
            <a:lvl1pPr>
              <a:defRPr sz="700"/>
            </a:lvl1pPr>
          </a:lstStyle>
          <a:p>
            <a:endParaRPr lang="ar-IQ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1" name="Oval 10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195516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83300" y="0"/>
            <a:ext cx="6108700" cy="6858000"/>
          </a:xfrm>
          <a:prstGeom prst="rect">
            <a:avLst/>
          </a:prstGeom>
          <a:solidFill>
            <a:schemeClr val="bg2">
              <a:alpha val="34000"/>
            </a:schemeClr>
          </a:solidFill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83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84648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Image#</a:t>
            </a:r>
          </a:p>
        </p:txBody>
      </p:sp>
    </p:spTree>
    <p:extLst>
      <p:ext uri="{BB962C8B-B14F-4D97-AF65-F5344CB8AC3E}">
        <p14:creationId xmlns:p14="http://schemas.microsoft.com/office/powerpoint/2010/main" val="203528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05872" y="354074"/>
            <a:ext cx="4675728" cy="621600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3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33527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24"/>
          </p:nvPr>
        </p:nvSpPr>
        <p:spPr>
          <a:xfrm flipH="1">
            <a:off x="368326" y="-1803310"/>
            <a:ext cx="13639888" cy="5289855"/>
          </a:xfrm>
          <a:custGeom>
            <a:avLst/>
            <a:gdLst>
              <a:gd name="connsiteX0" fmla="*/ 10111655 w 13639888"/>
              <a:gd name="connsiteY0" fmla="*/ 328678 h 5289855"/>
              <a:gd name="connsiteX1" fmla="*/ 9777506 w 13639888"/>
              <a:gd name="connsiteY1" fmla="*/ 476726 h 5289855"/>
              <a:gd name="connsiteX2" fmla="*/ 9793959 w 13639888"/>
              <a:gd name="connsiteY2" fmla="*/ 1151840 h 5289855"/>
              <a:gd name="connsiteX3" fmla="*/ 12833037 w 13639888"/>
              <a:gd name="connsiteY3" fmla="*/ 4046314 h 5289855"/>
              <a:gd name="connsiteX4" fmla="*/ 13508152 w 13639888"/>
              <a:gd name="connsiteY4" fmla="*/ 4029860 h 5289855"/>
              <a:gd name="connsiteX5" fmla="*/ 13491699 w 13639888"/>
              <a:gd name="connsiteY5" fmla="*/ 3354746 h 5289855"/>
              <a:gd name="connsiteX6" fmla="*/ 10452621 w 13639888"/>
              <a:gd name="connsiteY6" fmla="*/ 460273 h 5289855"/>
              <a:gd name="connsiteX7" fmla="*/ 10111655 w 13639888"/>
              <a:gd name="connsiteY7" fmla="*/ 328678 h 5289855"/>
              <a:gd name="connsiteX8" fmla="*/ 3834589 w 13639888"/>
              <a:gd name="connsiteY8" fmla="*/ 324318 h 5289855"/>
              <a:gd name="connsiteX9" fmla="*/ 3500439 w 13639888"/>
              <a:gd name="connsiteY9" fmla="*/ 472365 h 5289855"/>
              <a:gd name="connsiteX10" fmla="*/ 3516892 w 13639888"/>
              <a:gd name="connsiteY10" fmla="*/ 1147480 h 5289855"/>
              <a:gd name="connsiteX11" fmla="*/ 6576034 w 13639888"/>
              <a:gd name="connsiteY11" fmla="*/ 4061061 h 5289855"/>
              <a:gd name="connsiteX12" fmla="*/ 7251148 w 13639888"/>
              <a:gd name="connsiteY12" fmla="*/ 4044608 h 5289855"/>
              <a:gd name="connsiteX13" fmla="*/ 7234695 w 13639888"/>
              <a:gd name="connsiteY13" fmla="*/ 3369493 h 5289855"/>
              <a:gd name="connsiteX14" fmla="*/ 4175554 w 13639888"/>
              <a:gd name="connsiteY14" fmla="*/ 455912 h 5289855"/>
              <a:gd name="connsiteX15" fmla="*/ 3834589 w 13639888"/>
              <a:gd name="connsiteY15" fmla="*/ 324318 h 5289855"/>
              <a:gd name="connsiteX16" fmla="*/ 5207582 w 13639888"/>
              <a:gd name="connsiteY16" fmla="*/ 139027 h 5289855"/>
              <a:gd name="connsiteX17" fmla="*/ 4873432 w 13639888"/>
              <a:gd name="connsiteY17" fmla="*/ 287074 h 5289855"/>
              <a:gd name="connsiteX18" fmla="*/ 4889885 w 13639888"/>
              <a:gd name="connsiteY18" fmla="*/ 962189 h 5289855"/>
              <a:gd name="connsiteX19" fmla="*/ 8801958 w 13639888"/>
              <a:gd name="connsiteY19" fmla="*/ 4688119 h 5289855"/>
              <a:gd name="connsiteX20" fmla="*/ 9477073 w 13639888"/>
              <a:gd name="connsiteY20" fmla="*/ 4671666 h 5289855"/>
              <a:gd name="connsiteX21" fmla="*/ 9460620 w 13639888"/>
              <a:gd name="connsiteY21" fmla="*/ 3996551 h 5289855"/>
              <a:gd name="connsiteX22" fmla="*/ 5548547 w 13639888"/>
              <a:gd name="connsiteY22" fmla="*/ 270621 h 5289855"/>
              <a:gd name="connsiteX23" fmla="*/ 5207582 w 13639888"/>
              <a:gd name="connsiteY23" fmla="*/ 139027 h 5289855"/>
              <a:gd name="connsiteX24" fmla="*/ 465886 w 13639888"/>
              <a:gd name="connsiteY24" fmla="*/ 94560 h 5289855"/>
              <a:gd name="connsiteX25" fmla="*/ 131737 w 13639888"/>
              <a:gd name="connsiteY25" fmla="*/ 242607 h 5289855"/>
              <a:gd name="connsiteX26" fmla="*/ 148190 w 13639888"/>
              <a:gd name="connsiteY26" fmla="*/ 917722 h 5289855"/>
              <a:gd name="connsiteX27" fmla="*/ 4264953 w 13639888"/>
              <a:gd name="connsiteY27" fmla="*/ 4838601 h 5289855"/>
              <a:gd name="connsiteX28" fmla="*/ 4940067 w 13639888"/>
              <a:gd name="connsiteY28" fmla="*/ 4822148 h 5289855"/>
              <a:gd name="connsiteX29" fmla="*/ 4923614 w 13639888"/>
              <a:gd name="connsiteY29" fmla="*/ 4147033 h 5289855"/>
              <a:gd name="connsiteX30" fmla="*/ 806851 w 13639888"/>
              <a:gd name="connsiteY30" fmla="*/ 226154 h 5289855"/>
              <a:gd name="connsiteX31" fmla="*/ 465886 w 13639888"/>
              <a:gd name="connsiteY31" fmla="*/ 94560 h 5289855"/>
              <a:gd name="connsiteX32" fmla="*/ 1933935 w 13639888"/>
              <a:gd name="connsiteY32" fmla="*/ 3158 h 5289855"/>
              <a:gd name="connsiteX33" fmla="*/ 1599785 w 13639888"/>
              <a:gd name="connsiteY33" fmla="*/ 151205 h 5289855"/>
              <a:gd name="connsiteX34" fmla="*/ 1616238 w 13639888"/>
              <a:gd name="connsiteY34" fmla="*/ 826320 h 5289855"/>
              <a:gd name="connsiteX35" fmla="*/ 6153736 w 13639888"/>
              <a:gd name="connsiteY35" fmla="*/ 5147915 h 5289855"/>
              <a:gd name="connsiteX36" fmla="*/ 6828851 w 13639888"/>
              <a:gd name="connsiteY36" fmla="*/ 5131462 h 5289855"/>
              <a:gd name="connsiteX37" fmla="*/ 6812398 w 13639888"/>
              <a:gd name="connsiteY37" fmla="*/ 4456347 h 5289855"/>
              <a:gd name="connsiteX38" fmla="*/ 2274900 w 13639888"/>
              <a:gd name="connsiteY38" fmla="*/ 134752 h 5289855"/>
              <a:gd name="connsiteX39" fmla="*/ 1933935 w 13639888"/>
              <a:gd name="connsiteY39" fmla="*/ 3158 h 5289855"/>
              <a:gd name="connsiteX40" fmla="*/ 8199166 w 13639888"/>
              <a:gd name="connsiteY40" fmla="*/ 143 h 5289855"/>
              <a:gd name="connsiteX41" fmla="*/ 7865016 w 13639888"/>
              <a:gd name="connsiteY41" fmla="*/ 148190 h 5289855"/>
              <a:gd name="connsiteX42" fmla="*/ 7881470 w 13639888"/>
              <a:gd name="connsiteY42" fmla="*/ 823305 h 5289855"/>
              <a:gd name="connsiteX43" fmla="*/ 12432846 w 13639888"/>
              <a:gd name="connsiteY43" fmla="*/ 5158118 h 5289855"/>
              <a:gd name="connsiteX44" fmla="*/ 13107960 w 13639888"/>
              <a:gd name="connsiteY44" fmla="*/ 5141665 h 5289855"/>
              <a:gd name="connsiteX45" fmla="*/ 13091507 w 13639888"/>
              <a:gd name="connsiteY45" fmla="*/ 4466550 h 5289855"/>
              <a:gd name="connsiteX46" fmla="*/ 8540131 w 13639888"/>
              <a:gd name="connsiteY46" fmla="*/ 131737 h 5289855"/>
              <a:gd name="connsiteX47" fmla="*/ 8199166 w 13639888"/>
              <a:gd name="connsiteY47" fmla="*/ 143 h 5289855"/>
              <a:gd name="connsiteX48" fmla="*/ 6630075 w 13639888"/>
              <a:gd name="connsiteY48" fmla="*/ 142 h 5289855"/>
              <a:gd name="connsiteX49" fmla="*/ 6295925 w 13639888"/>
              <a:gd name="connsiteY49" fmla="*/ 148190 h 5289855"/>
              <a:gd name="connsiteX50" fmla="*/ 6312379 w 13639888"/>
              <a:gd name="connsiteY50" fmla="*/ 823305 h 5289855"/>
              <a:gd name="connsiteX51" fmla="*/ 10863754 w 13639888"/>
              <a:gd name="connsiteY51" fmla="*/ 5158118 h 5289855"/>
              <a:gd name="connsiteX52" fmla="*/ 11538870 w 13639888"/>
              <a:gd name="connsiteY52" fmla="*/ 5141665 h 5289855"/>
              <a:gd name="connsiteX53" fmla="*/ 11522417 w 13639888"/>
              <a:gd name="connsiteY53" fmla="*/ 4466550 h 5289855"/>
              <a:gd name="connsiteX54" fmla="*/ 6971040 w 13639888"/>
              <a:gd name="connsiteY54" fmla="*/ 131737 h 5289855"/>
              <a:gd name="connsiteX55" fmla="*/ 6630075 w 13639888"/>
              <a:gd name="connsiteY55" fmla="*/ 142 h 5289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3639888" h="5289855">
                <a:moveTo>
                  <a:pt x="10111655" y="328678"/>
                </a:moveTo>
                <a:cubicBezTo>
                  <a:pt x="9989484" y="331656"/>
                  <a:pt x="9868448" y="381240"/>
                  <a:pt x="9777506" y="476726"/>
                </a:cubicBezTo>
                <a:cubicBezTo>
                  <a:pt x="9595621" y="667697"/>
                  <a:pt x="9602988" y="969956"/>
                  <a:pt x="9793959" y="1151840"/>
                </a:cubicBezTo>
                <a:lnTo>
                  <a:pt x="12833037" y="4046314"/>
                </a:lnTo>
                <a:cubicBezTo>
                  <a:pt x="13024008" y="4228198"/>
                  <a:pt x="13326267" y="4220832"/>
                  <a:pt x="13508152" y="4029860"/>
                </a:cubicBezTo>
                <a:cubicBezTo>
                  <a:pt x="13690036" y="3838889"/>
                  <a:pt x="13682670" y="3536630"/>
                  <a:pt x="13491699" y="3354746"/>
                </a:cubicBezTo>
                <a:lnTo>
                  <a:pt x="10452621" y="460273"/>
                </a:lnTo>
                <a:cubicBezTo>
                  <a:pt x="10357135" y="369330"/>
                  <a:pt x="10233827" y="325701"/>
                  <a:pt x="10111655" y="328678"/>
                </a:cubicBezTo>
                <a:close/>
                <a:moveTo>
                  <a:pt x="3834589" y="324318"/>
                </a:moveTo>
                <a:cubicBezTo>
                  <a:pt x="3712418" y="327295"/>
                  <a:pt x="3591382" y="376879"/>
                  <a:pt x="3500439" y="472365"/>
                </a:cubicBezTo>
                <a:cubicBezTo>
                  <a:pt x="3318555" y="663336"/>
                  <a:pt x="3325921" y="965595"/>
                  <a:pt x="3516892" y="1147480"/>
                </a:cubicBezTo>
                <a:lnTo>
                  <a:pt x="6576034" y="4061061"/>
                </a:lnTo>
                <a:cubicBezTo>
                  <a:pt x="6767005" y="4242946"/>
                  <a:pt x="7069264" y="4235579"/>
                  <a:pt x="7251148" y="4044608"/>
                </a:cubicBezTo>
                <a:cubicBezTo>
                  <a:pt x="7433033" y="3853637"/>
                  <a:pt x="7425666" y="3551378"/>
                  <a:pt x="7234695" y="3369493"/>
                </a:cubicBezTo>
                <a:lnTo>
                  <a:pt x="4175554" y="455912"/>
                </a:lnTo>
                <a:cubicBezTo>
                  <a:pt x="4080069" y="364970"/>
                  <a:pt x="3956761" y="321340"/>
                  <a:pt x="3834589" y="324318"/>
                </a:cubicBezTo>
                <a:close/>
                <a:moveTo>
                  <a:pt x="5207582" y="139027"/>
                </a:moveTo>
                <a:cubicBezTo>
                  <a:pt x="5085410" y="142004"/>
                  <a:pt x="4964374" y="191589"/>
                  <a:pt x="4873432" y="287074"/>
                </a:cubicBezTo>
                <a:cubicBezTo>
                  <a:pt x="4691548" y="478046"/>
                  <a:pt x="4698914" y="780305"/>
                  <a:pt x="4889885" y="962189"/>
                </a:cubicBezTo>
                <a:lnTo>
                  <a:pt x="8801958" y="4688119"/>
                </a:lnTo>
                <a:cubicBezTo>
                  <a:pt x="8992930" y="4870003"/>
                  <a:pt x="9295189" y="4862637"/>
                  <a:pt x="9477073" y="4671666"/>
                </a:cubicBezTo>
                <a:cubicBezTo>
                  <a:pt x="9658958" y="4480695"/>
                  <a:pt x="9651592" y="4178436"/>
                  <a:pt x="9460620" y="3996551"/>
                </a:cubicBezTo>
                <a:lnTo>
                  <a:pt x="5548547" y="270621"/>
                </a:lnTo>
                <a:cubicBezTo>
                  <a:pt x="5453062" y="179679"/>
                  <a:pt x="5329754" y="136049"/>
                  <a:pt x="5207582" y="139027"/>
                </a:cubicBezTo>
                <a:close/>
                <a:moveTo>
                  <a:pt x="465886" y="94560"/>
                </a:moveTo>
                <a:cubicBezTo>
                  <a:pt x="343715" y="97537"/>
                  <a:pt x="222679" y="147121"/>
                  <a:pt x="131737" y="242607"/>
                </a:cubicBezTo>
                <a:cubicBezTo>
                  <a:pt x="-50148" y="433578"/>
                  <a:pt x="-42782" y="735837"/>
                  <a:pt x="148190" y="917722"/>
                </a:cubicBezTo>
                <a:lnTo>
                  <a:pt x="4264953" y="4838601"/>
                </a:lnTo>
                <a:cubicBezTo>
                  <a:pt x="4455924" y="5020486"/>
                  <a:pt x="4758183" y="5013119"/>
                  <a:pt x="4940067" y="4822148"/>
                </a:cubicBezTo>
                <a:cubicBezTo>
                  <a:pt x="5121952" y="4631177"/>
                  <a:pt x="5114586" y="4328918"/>
                  <a:pt x="4923614" y="4147033"/>
                </a:cubicBezTo>
                <a:lnTo>
                  <a:pt x="806851" y="226154"/>
                </a:lnTo>
                <a:cubicBezTo>
                  <a:pt x="711365" y="135212"/>
                  <a:pt x="588058" y="91582"/>
                  <a:pt x="465886" y="94560"/>
                </a:cubicBezTo>
                <a:close/>
                <a:moveTo>
                  <a:pt x="1933935" y="3158"/>
                </a:moveTo>
                <a:cubicBezTo>
                  <a:pt x="1811763" y="6135"/>
                  <a:pt x="1690727" y="55720"/>
                  <a:pt x="1599785" y="151205"/>
                </a:cubicBezTo>
                <a:cubicBezTo>
                  <a:pt x="1417901" y="342176"/>
                  <a:pt x="1425267" y="644436"/>
                  <a:pt x="1616238" y="826320"/>
                </a:cubicBezTo>
                <a:lnTo>
                  <a:pt x="6153736" y="5147915"/>
                </a:lnTo>
                <a:cubicBezTo>
                  <a:pt x="6344707" y="5329800"/>
                  <a:pt x="6646966" y="5322433"/>
                  <a:pt x="6828851" y="5131462"/>
                </a:cubicBezTo>
                <a:cubicBezTo>
                  <a:pt x="7010735" y="4940491"/>
                  <a:pt x="7003368" y="4638232"/>
                  <a:pt x="6812398" y="4456347"/>
                </a:cubicBezTo>
                <a:lnTo>
                  <a:pt x="2274900" y="134752"/>
                </a:lnTo>
                <a:cubicBezTo>
                  <a:pt x="2179415" y="43810"/>
                  <a:pt x="2056107" y="180"/>
                  <a:pt x="1933935" y="3158"/>
                </a:cubicBezTo>
                <a:close/>
                <a:moveTo>
                  <a:pt x="8199166" y="143"/>
                </a:moveTo>
                <a:cubicBezTo>
                  <a:pt x="8076994" y="3120"/>
                  <a:pt x="7955958" y="52704"/>
                  <a:pt x="7865016" y="148190"/>
                </a:cubicBezTo>
                <a:cubicBezTo>
                  <a:pt x="7683132" y="339162"/>
                  <a:pt x="7690498" y="641421"/>
                  <a:pt x="7881470" y="823305"/>
                </a:cubicBezTo>
                <a:lnTo>
                  <a:pt x="12432846" y="5158118"/>
                </a:lnTo>
                <a:cubicBezTo>
                  <a:pt x="12623817" y="5340003"/>
                  <a:pt x="12926076" y="5332636"/>
                  <a:pt x="13107960" y="5141665"/>
                </a:cubicBezTo>
                <a:cubicBezTo>
                  <a:pt x="13289845" y="4950694"/>
                  <a:pt x="13282479" y="4648435"/>
                  <a:pt x="13091507" y="4466550"/>
                </a:cubicBezTo>
                <a:lnTo>
                  <a:pt x="8540131" y="131737"/>
                </a:lnTo>
                <a:cubicBezTo>
                  <a:pt x="8444646" y="40795"/>
                  <a:pt x="8321338" y="-2834"/>
                  <a:pt x="8199166" y="143"/>
                </a:cubicBezTo>
                <a:close/>
                <a:moveTo>
                  <a:pt x="6630075" y="142"/>
                </a:moveTo>
                <a:cubicBezTo>
                  <a:pt x="6507903" y="3120"/>
                  <a:pt x="6386867" y="52704"/>
                  <a:pt x="6295925" y="148190"/>
                </a:cubicBezTo>
                <a:cubicBezTo>
                  <a:pt x="6114041" y="339161"/>
                  <a:pt x="6121407" y="641421"/>
                  <a:pt x="6312379" y="823305"/>
                </a:cubicBezTo>
                <a:lnTo>
                  <a:pt x="10863754" y="5158118"/>
                </a:lnTo>
                <a:cubicBezTo>
                  <a:pt x="11054726" y="5340003"/>
                  <a:pt x="11356985" y="5332636"/>
                  <a:pt x="11538870" y="5141665"/>
                </a:cubicBezTo>
                <a:cubicBezTo>
                  <a:pt x="11720754" y="4950694"/>
                  <a:pt x="11713387" y="4648435"/>
                  <a:pt x="11522417" y="4466550"/>
                </a:cubicBezTo>
                <a:lnTo>
                  <a:pt x="6971040" y="131737"/>
                </a:lnTo>
                <a:cubicBezTo>
                  <a:pt x="6875555" y="40795"/>
                  <a:pt x="6752247" y="-2835"/>
                  <a:pt x="6630075" y="14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 sz="1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61151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31725" y="2093169"/>
            <a:ext cx="2559816" cy="25598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600"/>
            </a:lvl1pPr>
          </a:lstStyle>
          <a:p>
            <a:endParaRPr lang="ar-IQ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5554" y="2093169"/>
            <a:ext cx="2559816" cy="25598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600"/>
            </a:lvl1pPr>
          </a:lstStyle>
          <a:p>
            <a:endParaRPr lang="ar-IQ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79383" y="2093169"/>
            <a:ext cx="2559816" cy="25598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600"/>
            </a:lvl1pPr>
          </a:lstStyle>
          <a:p>
            <a:endParaRPr lang="ar-IQ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53212" y="2093169"/>
            <a:ext cx="2559816" cy="2559816"/>
          </a:xfrm>
          <a:prstGeom prst="ellipse">
            <a:avLst/>
          </a:prstGeom>
          <a:solidFill>
            <a:schemeClr val="bg2"/>
          </a:solidFill>
        </p:spPr>
        <p:txBody>
          <a:bodyPr/>
          <a:lstStyle>
            <a:lvl1pPr>
              <a:defRPr sz="600"/>
            </a:lvl1pPr>
          </a:lstStyle>
          <a:p>
            <a:endParaRPr lang="ar-IQ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4" name="Oval 13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21080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4" name="Oval 13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5950" y="1908823"/>
            <a:ext cx="2578100" cy="297305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800"/>
            </a:lvl1pPr>
          </a:lstStyle>
          <a:p>
            <a:endParaRPr lang="ar-IQ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409950" y="1908823"/>
            <a:ext cx="2578100" cy="297305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800"/>
            </a:lvl1pPr>
          </a:lstStyle>
          <a:p>
            <a:endParaRPr lang="ar-IQ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203950" y="1908823"/>
            <a:ext cx="2578100" cy="297305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800"/>
            </a:lvl1pPr>
          </a:lstStyle>
          <a:p>
            <a:endParaRPr lang="ar-IQ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8997950" y="1908823"/>
            <a:ext cx="2578100" cy="297305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8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789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977900" y="2155824"/>
            <a:ext cx="2286000" cy="3711575"/>
          </a:xfrm>
          <a:prstGeom prst="roundRect">
            <a:avLst>
              <a:gd name="adj" fmla="val 2893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/>
              <a:t>Team#</a:t>
            </a:r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155823"/>
            <a:ext cx="2286000" cy="3711575"/>
          </a:xfrm>
          <a:prstGeom prst="roundRect">
            <a:avLst>
              <a:gd name="adj" fmla="val 2893"/>
            </a:avLst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r>
              <a:rPr lang="en-US"/>
              <a:t>Team#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2" name="Oval 11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24098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3" name="Oval 12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57066" y="2547620"/>
            <a:ext cx="3497647" cy="28702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700"/>
            </a:lvl1pPr>
          </a:lstStyle>
          <a:p>
            <a:endParaRPr lang="ar-IQ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378166" y="2547620"/>
            <a:ext cx="3497647" cy="28702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700"/>
            </a:lvl1pPr>
          </a:lstStyle>
          <a:p>
            <a:endParaRPr lang="ar-IQ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8099266" y="2547620"/>
            <a:ext cx="3497647" cy="28702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7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3096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8" name="Oval 7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262029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40952" y="1756228"/>
            <a:ext cx="3497647" cy="45103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700"/>
            </a:lvl1pPr>
          </a:lstStyle>
          <a:p>
            <a:endParaRPr lang="ar-IQ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262052" y="1756228"/>
            <a:ext cx="3497647" cy="45103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700"/>
            </a:lvl1pPr>
          </a:lstStyle>
          <a:p>
            <a:endParaRPr lang="ar-IQ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983152" y="1756228"/>
            <a:ext cx="3497647" cy="45103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700"/>
            </a:lvl1pPr>
          </a:lstStyle>
          <a:p>
            <a:endParaRPr lang="ar-IQ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3" name="Oval 12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39777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8700" cy="6864228"/>
          </a:xfrm>
          <a:prstGeom prst="rect">
            <a:avLst/>
          </a:prstGeom>
          <a:solidFill>
            <a:schemeClr val="bg2">
              <a:alpha val="44000"/>
            </a:schemeClr>
          </a:solidFill>
        </p:spPr>
        <p:txBody>
          <a:bodyPr/>
          <a:lstStyle>
            <a:lvl1pPr>
              <a:defRPr sz="4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1807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4020458"/>
          </a:xfrm>
          <a:prstGeom prst="rect">
            <a:avLst/>
          </a:prstGeom>
          <a:solidFill>
            <a:schemeClr val="bg2">
              <a:alpha val="54000"/>
            </a:schemeClr>
          </a:solidFill>
        </p:spPr>
        <p:txBody>
          <a:bodyPr/>
          <a:lstStyle>
            <a:lvl1pPr>
              <a:defRPr sz="9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3806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5552" y="2217420"/>
            <a:ext cx="2113347" cy="26924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900"/>
            </a:lvl1pPr>
          </a:lstStyle>
          <a:p>
            <a:endParaRPr lang="ar-IQ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300152" y="2217420"/>
            <a:ext cx="2113347" cy="26924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900"/>
            </a:lvl1pPr>
          </a:lstStyle>
          <a:p>
            <a:endParaRPr lang="ar-IQ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084752" y="2217420"/>
            <a:ext cx="2113347" cy="26924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900"/>
            </a:lvl1pPr>
          </a:lstStyle>
          <a:p>
            <a:endParaRPr lang="ar-IQ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3" name="Oval 12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74613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-12700"/>
            <a:ext cx="6108700" cy="6870700"/>
          </a:xfrm>
          <a:custGeom>
            <a:avLst/>
            <a:gdLst>
              <a:gd name="connsiteX0" fmla="*/ 0 w 6108700"/>
              <a:gd name="connsiteY0" fmla="*/ 0 h 6858000"/>
              <a:gd name="connsiteX1" fmla="*/ 6108700 w 6108700"/>
              <a:gd name="connsiteY1" fmla="*/ 0 h 6858000"/>
              <a:gd name="connsiteX2" fmla="*/ 6108700 w 6108700"/>
              <a:gd name="connsiteY2" fmla="*/ 6858000 h 6858000"/>
              <a:gd name="connsiteX3" fmla="*/ 0 w 6108700"/>
              <a:gd name="connsiteY3" fmla="*/ 6858000 h 6858000"/>
              <a:gd name="connsiteX4" fmla="*/ 0 w 6108700"/>
              <a:gd name="connsiteY4" fmla="*/ 0 h 6858000"/>
              <a:gd name="connsiteX0" fmla="*/ 0 w 6108700"/>
              <a:gd name="connsiteY0" fmla="*/ 12700 h 6870700"/>
              <a:gd name="connsiteX1" fmla="*/ 4470400 w 6108700"/>
              <a:gd name="connsiteY1" fmla="*/ 0 h 6870700"/>
              <a:gd name="connsiteX2" fmla="*/ 6108700 w 6108700"/>
              <a:gd name="connsiteY2" fmla="*/ 6870700 h 6870700"/>
              <a:gd name="connsiteX3" fmla="*/ 0 w 6108700"/>
              <a:gd name="connsiteY3" fmla="*/ 6870700 h 6870700"/>
              <a:gd name="connsiteX4" fmla="*/ 0 w 6108700"/>
              <a:gd name="connsiteY4" fmla="*/ 127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8700" h="6870700">
                <a:moveTo>
                  <a:pt x="0" y="12700"/>
                </a:moveTo>
                <a:lnTo>
                  <a:pt x="4470400" y="0"/>
                </a:lnTo>
                <a:lnTo>
                  <a:pt x="6108700" y="6870700"/>
                </a:lnTo>
                <a:lnTo>
                  <a:pt x="0" y="68707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7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54771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62809" y="1861377"/>
            <a:ext cx="6144391" cy="4213247"/>
          </a:xfrm>
          <a:prstGeom prst="roundRect">
            <a:avLst>
              <a:gd name="adj" fmla="val 866"/>
            </a:avLst>
          </a:prstGeom>
          <a:solidFill>
            <a:schemeClr val="bg2"/>
          </a:solidFill>
        </p:spPr>
        <p:txBody>
          <a:bodyPr/>
          <a:lstStyle>
            <a:lvl1pPr>
              <a:defRPr sz="500"/>
            </a:lvl1pPr>
          </a:lstStyle>
          <a:p>
            <a:endParaRPr lang="ar-IQ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1" name="Oval 10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27377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2300" y="1948180"/>
            <a:ext cx="2108200" cy="29337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500"/>
            </a:lvl1pPr>
          </a:lstStyle>
          <a:p>
            <a:endParaRPr lang="ar-IQ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416300" y="1948180"/>
            <a:ext cx="2108200" cy="29337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500"/>
            </a:lvl1pPr>
          </a:lstStyle>
          <a:p>
            <a:endParaRPr lang="ar-IQ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210300" y="1948180"/>
            <a:ext cx="2108200" cy="29337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500"/>
            </a:lvl1pPr>
          </a:lstStyle>
          <a:p>
            <a:endParaRPr lang="ar-IQ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9004300" y="1948180"/>
            <a:ext cx="2108200" cy="29337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500"/>
            </a:lvl1pPr>
          </a:lstStyle>
          <a:p>
            <a:endParaRPr lang="ar-IQ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2" name="Oval 11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38881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41697" y="1751033"/>
            <a:ext cx="3207658" cy="472002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6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481583" y="1751033"/>
            <a:ext cx="3207658" cy="22526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600"/>
            </a:lvl1pPr>
          </a:lstStyle>
          <a:p>
            <a:endParaRPr lang="id-ID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481583" y="4218405"/>
            <a:ext cx="3207658" cy="22526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600"/>
            </a:lvl1pPr>
          </a:lstStyle>
          <a:p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21469" y="1751033"/>
            <a:ext cx="3207658" cy="472002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600"/>
            </a:lvl1pPr>
          </a:lstStyle>
          <a:p>
            <a:endParaRPr lang="id-ID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2" name="Oval 11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278207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01390" y="1828800"/>
            <a:ext cx="2643187" cy="4275930"/>
          </a:xfrm>
          <a:prstGeom prst="roundRect">
            <a:avLst>
              <a:gd name="adj" fmla="val 2604"/>
            </a:avLst>
          </a:prstGeom>
          <a:solidFill>
            <a:schemeClr val="bg2"/>
          </a:solidFill>
        </p:spPr>
        <p:txBody>
          <a:bodyPr/>
          <a:lstStyle>
            <a:lvl1pPr rtl="0">
              <a:defRPr sz="900"/>
            </a:lvl1pPr>
          </a:lstStyle>
          <a:p>
            <a:endParaRPr lang="ar-IQ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72401" y="1828800"/>
            <a:ext cx="2643187" cy="4275930"/>
          </a:xfrm>
          <a:prstGeom prst="roundRect">
            <a:avLst>
              <a:gd name="adj" fmla="val 2604"/>
            </a:avLst>
          </a:prstGeom>
          <a:solidFill>
            <a:schemeClr val="bg2"/>
          </a:solidFill>
        </p:spPr>
        <p:txBody>
          <a:bodyPr/>
          <a:lstStyle>
            <a:lvl1pPr rtl="0">
              <a:defRPr sz="900"/>
            </a:lvl1pPr>
          </a:lstStyle>
          <a:p>
            <a:endParaRPr lang="ar-IQ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43412" y="1828800"/>
            <a:ext cx="2643187" cy="4275930"/>
          </a:xfrm>
          <a:prstGeom prst="roundRect">
            <a:avLst>
              <a:gd name="adj" fmla="val 2604"/>
            </a:avLst>
          </a:prstGeom>
          <a:solidFill>
            <a:schemeClr val="bg2"/>
          </a:solidFill>
        </p:spPr>
        <p:txBody>
          <a:bodyPr/>
          <a:lstStyle>
            <a:lvl1pPr rtl="0">
              <a:defRPr sz="900"/>
            </a:lvl1pPr>
          </a:lstStyle>
          <a:p>
            <a:endParaRPr lang="ar-IQ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914423" y="1828800"/>
            <a:ext cx="2643187" cy="4275930"/>
          </a:xfrm>
          <a:prstGeom prst="roundRect">
            <a:avLst>
              <a:gd name="adj" fmla="val 2604"/>
            </a:avLst>
          </a:prstGeom>
          <a:solidFill>
            <a:schemeClr val="bg2"/>
          </a:solidFill>
        </p:spPr>
        <p:txBody>
          <a:bodyPr/>
          <a:lstStyle>
            <a:lvl1pPr rtl="0">
              <a:defRPr sz="900"/>
            </a:lvl1pPr>
          </a:lstStyle>
          <a:p>
            <a:endParaRPr lang="ar-IQ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5" name="Oval 14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389011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29854" y="2082800"/>
            <a:ext cx="3357946" cy="2336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800"/>
            </a:lvl1pPr>
          </a:lstStyle>
          <a:p>
            <a:endParaRPr lang="ar-IQ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381337" y="2082800"/>
            <a:ext cx="3357946" cy="2336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800"/>
            </a:lvl1pPr>
          </a:lstStyle>
          <a:p>
            <a:endParaRPr lang="ar-IQ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132820" y="2082800"/>
            <a:ext cx="3357946" cy="23368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800"/>
            </a:lvl1pPr>
          </a:lstStyle>
          <a:p>
            <a:endParaRPr lang="ar-IQ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2" name="Oval 11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81862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704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8200" y="1882322"/>
            <a:ext cx="5156200" cy="3155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900"/>
            </a:lvl1pPr>
          </a:lstStyle>
          <a:p>
            <a:endParaRPr lang="ar-IQ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66927" y="1882322"/>
            <a:ext cx="5156200" cy="3155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900"/>
            </a:lvl1pPr>
          </a:lstStyle>
          <a:p>
            <a:endParaRPr lang="ar-IQ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2" name="Oval 11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7846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-1"/>
            <a:ext cx="12192000" cy="21336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 sz="5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32857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" y="771873"/>
            <a:ext cx="4194270" cy="5355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4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178300" y="304800"/>
            <a:ext cx="3835400" cy="6553200"/>
          </a:xfrm>
          <a:prstGeom prst="rect">
            <a:avLst/>
          </a:prstGeom>
        </p:spPr>
        <p:txBody>
          <a:bodyPr/>
          <a:lstStyle>
            <a:lvl1pPr rtl="0">
              <a:defRPr sz="4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0924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0" y="1941441"/>
            <a:ext cx="12229646" cy="263700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700"/>
            </a:lvl1pPr>
          </a:lstStyle>
          <a:p>
            <a:endParaRPr lang="ar-IQ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604838" y="1252537"/>
            <a:ext cx="2214561" cy="39290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400"/>
            </a:lvl1pPr>
          </a:lstStyle>
          <a:p>
            <a:endParaRPr lang="ar-IQ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199114" y="1539062"/>
            <a:ext cx="2214561" cy="39290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4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4320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667891" y="1620901"/>
            <a:ext cx="8070911" cy="4582747"/>
          </a:xfrm>
          <a:prstGeom prst="rect">
            <a:avLst/>
          </a:prstGeom>
          <a:noFill/>
        </p:spPr>
        <p:txBody>
          <a:bodyPr/>
          <a:lstStyle>
            <a:lvl1pPr>
              <a:defRPr sz="40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6969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68310" y="2485670"/>
            <a:ext cx="2009360" cy="4153966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2">
                <a:lumMod val="9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 rtl="0">
              <a:buNone/>
              <a:defRPr sz="1600" b="0" i="0">
                <a:latin typeface="+mj-lt"/>
                <a:ea typeface="Source Sans Pro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409810" y="1262124"/>
            <a:ext cx="2009360" cy="4153966"/>
          </a:xfrm>
          <a:prstGeom prst="rect">
            <a:avLst/>
          </a:prstGeom>
          <a:pattFill prst="pct5">
            <a:fgClr>
              <a:schemeClr val="bg1"/>
            </a:fgClr>
            <a:bgClr>
              <a:schemeClr val="bg2">
                <a:lumMod val="90000"/>
              </a:schemeClr>
            </a:bgClr>
          </a:pattFill>
          <a:effectLst>
            <a:outerShdw blurRad="228600" dist="38100" dir="2700000" sx="89000" sy="89000" algn="tl" rotWithShape="0">
              <a:prstClr val="black">
                <a:alpha val="14000"/>
              </a:prstClr>
            </a:outerShdw>
          </a:effectLst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 rtl="0">
              <a:buNone/>
              <a:defRPr sz="1600" b="0" i="0">
                <a:latin typeface="+mj-lt"/>
                <a:ea typeface="Source Sans Pro" charset="0"/>
                <a:cs typeface="+mn-cs"/>
              </a:defRPr>
            </a:lvl1pPr>
          </a:lstStyle>
          <a:p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2" name="Oval 11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16048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7"/>
          </p:nvPr>
        </p:nvSpPr>
        <p:spPr>
          <a:xfrm rot="360000">
            <a:off x="596974" y="1978542"/>
            <a:ext cx="3332061" cy="3965475"/>
          </a:xfrm>
          <a:custGeom>
            <a:avLst/>
            <a:gdLst>
              <a:gd name="connsiteX0" fmla="*/ 0 w 2376000"/>
              <a:gd name="connsiteY0" fmla="*/ 0 h 3564000"/>
              <a:gd name="connsiteX1" fmla="*/ 2376000 w 2376000"/>
              <a:gd name="connsiteY1" fmla="*/ 0 h 3564000"/>
              <a:gd name="connsiteX2" fmla="*/ 2376000 w 2376000"/>
              <a:gd name="connsiteY2" fmla="*/ 3564000 h 3564000"/>
              <a:gd name="connsiteX3" fmla="*/ 0 w 2376000"/>
              <a:gd name="connsiteY3" fmla="*/ 3564000 h 3564000"/>
              <a:gd name="connsiteX4" fmla="*/ 0 w 2376000"/>
              <a:gd name="connsiteY4" fmla="*/ 0 h 3564000"/>
              <a:gd name="connsiteX0" fmla="*/ 0 w 2376000"/>
              <a:gd name="connsiteY0" fmla="*/ 0 h 3726583"/>
              <a:gd name="connsiteX1" fmla="*/ 2376000 w 2376000"/>
              <a:gd name="connsiteY1" fmla="*/ 0 h 3726583"/>
              <a:gd name="connsiteX2" fmla="*/ 2376000 w 2376000"/>
              <a:gd name="connsiteY2" fmla="*/ 3564000 h 3726583"/>
              <a:gd name="connsiteX3" fmla="*/ 336337 w 2376000"/>
              <a:gd name="connsiteY3" fmla="*/ 3726583 h 3726583"/>
              <a:gd name="connsiteX4" fmla="*/ 0 w 2376000"/>
              <a:gd name="connsiteY4" fmla="*/ 0 h 3726583"/>
              <a:gd name="connsiteX0" fmla="*/ 0 w 2376000"/>
              <a:gd name="connsiteY0" fmla="*/ 0 h 3931002"/>
              <a:gd name="connsiteX1" fmla="*/ 2376000 w 2376000"/>
              <a:gd name="connsiteY1" fmla="*/ 0 h 3931002"/>
              <a:gd name="connsiteX2" fmla="*/ 2376000 w 2376000"/>
              <a:gd name="connsiteY2" fmla="*/ 3564000 h 3931002"/>
              <a:gd name="connsiteX3" fmla="*/ 396132 w 2376000"/>
              <a:gd name="connsiteY3" fmla="*/ 3931002 h 3931002"/>
              <a:gd name="connsiteX4" fmla="*/ 0 w 2376000"/>
              <a:gd name="connsiteY4" fmla="*/ 0 h 3931002"/>
              <a:gd name="connsiteX0" fmla="*/ 0 w 2552826"/>
              <a:gd name="connsiteY0" fmla="*/ 0 h 3931002"/>
              <a:gd name="connsiteX1" fmla="*/ 2376000 w 2552826"/>
              <a:gd name="connsiteY1" fmla="*/ 0 h 3931002"/>
              <a:gd name="connsiteX2" fmla="*/ 2552826 w 2552826"/>
              <a:gd name="connsiteY2" fmla="*/ 3545415 h 3931002"/>
              <a:gd name="connsiteX3" fmla="*/ 396132 w 2552826"/>
              <a:gd name="connsiteY3" fmla="*/ 3931002 h 3931002"/>
              <a:gd name="connsiteX4" fmla="*/ 0 w 2552826"/>
              <a:gd name="connsiteY4" fmla="*/ 0 h 3931002"/>
              <a:gd name="connsiteX0" fmla="*/ 0 w 2552826"/>
              <a:gd name="connsiteY0" fmla="*/ 0 h 4087877"/>
              <a:gd name="connsiteX1" fmla="*/ 2376000 w 2552826"/>
              <a:gd name="connsiteY1" fmla="*/ 0 h 4087877"/>
              <a:gd name="connsiteX2" fmla="*/ 2552826 w 2552826"/>
              <a:gd name="connsiteY2" fmla="*/ 3545415 h 4087877"/>
              <a:gd name="connsiteX3" fmla="*/ 361541 w 2552826"/>
              <a:gd name="connsiteY3" fmla="*/ 4087877 h 4087877"/>
              <a:gd name="connsiteX4" fmla="*/ 0 w 2552826"/>
              <a:gd name="connsiteY4" fmla="*/ 0 h 4087877"/>
              <a:gd name="connsiteX0" fmla="*/ 0 w 2552826"/>
              <a:gd name="connsiteY0" fmla="*/ 0 h 4049986"/>
              <a:gd name="connsiteX1" fmla="*/ 2376000 w 2552826"/>
              <a:gd name="connsiteY1" fmla="*/ 0 h 4049986"/>
              <a:gd name="connsiteX2" fmla="*/ 2552826 w 2552826"/>
              <a:gd name="connsiteY2" fmla="*/ 3545415 h 4049986"/>
              <a:gd name="connsiteX3" fmla="*/ 357559 w 2552826"/>
              <a:gd name="connsiteY3" fmla="*/ 4049986 h 4049986"/>
              <a:gd name="connsiteX4" fmla="*/ 0 w 2552826"/>
              <a:gd name="connsiteY4" fmla="*/ 0 h 4049986"/>
              <a:gd name="connsiteX0" fmla="*/ 0 w 2552826"/>
              <a:gd name="connsiteY0" fmla="*/ 0 h 4012095"/>
              <a:gd name="connsiteX1" fmla="*/ 2376000 w 2552826"/>
              <a:gd name="connsiteY1" fmla="*/ 0 h 4012095"/>
              <a:gd name="connsiteX2" fmla="*/ 2552826 w 2552826"/>
              <a:gd name="connsiteY2" fmla="*/ 3545415 h 4012095"/>
              <a:gd name="connsiteX3" fmla="*/ 353576 w 2552826"/>
              <a:gd name="connsiteY3" fmla="*/ 4012095 h 4012095"/>
              <a:gd name="connsiteX4" fmla="*/ 0 w 2552826"/>
              <a:gd name="connsiteY4" fmla="*/ 0 h 4012095"/>
              <a:gd name="connsiteX0" fmla="*/ 0 w 2795801"/>
              <a:gd name="connsiteY0" fmla="*/ 57463 h 4012095"/>
              <a:gd name="connsiteX1" fmla="*/ 2618975 w 2795801"/>
              <a:gd name="connsiteY1" fmla="*/ 0 h 4012095"/>
              <a:gd name="connsiteX2" fmla="*/ 2795801 w 2795801"/>
              <a:gd name="connsiteY2" fmla="*/ 3545415 h 4012095"/>
              <a:gd name="connsiteX3" fmla="*/ 596551 w 2795801"/>
              <a:gd name="connsiteY3" fmla="*/ 4012095 h 4012095"/>
              <a:gd name="connsiteX4" fmla="*/ 0 w 2795801"/>
              <a:gd name="connsiteY4" fmla="*/ 57463 h 4012095"/>
              <a:gd name="connsiteX0" fmla="*/ 0 w 3168740"/>
              <a:gd name="connsiteY0" fmla="*/ 154126 h 4012095"/>
              <a:gd name="connsiteX1" fmla="*/ 2991914 w 3168740"/>
              <a:gd name="connsiteY1" fmla="*/ 0 h 4012095"/>
              <a:gd name="connsiteX2" fmla="*/ 3168740 w 3168740"/>
              <a:gd name="connsiteY2" fmla="*/ 3545415 h 4012095"/>
              <a:gd name="connsiteX3" fmla="*/ 969490 w 3168740"/>
              <a:gd name="connsiteY3" fmla="*/ 4012095 h 4012095"/>
              <a:gd name="connsiteX4" fmla="*/ 0 w 3168740"/>
              <a:gd name="connsiteY4" fmla="*/ 154126 h 4012095"/>
              <a:gd name="connsiteX0" fmla="*/ 0 w 3393412"/>
              <a:gd name="connsiteY0" fmla="*/ 81965 h 4012095"/>
              <a:gd name="connsiteX1" fmla="*/ 3216586 w 3393412"/>
              <a:gd name="connsiteY1" fmla="*/ 0 h 4012095"/>
              <a:gd name="connsiteX2" fmla="*/ 3393412 w 3393412"/>
              <a:gd name="connsiteY2" fmla="*/ 3545415 h 4012095"/>
              <a:gd name="connsiteX3" fmla="*/ 1194162 w 3393412"/>
              <a:gd name="connsiteY3" fmla="*/ 4012095 h 4012095"/>
              <a:gd name="connsiteX4" fmla="*/ 0 w 3393412"/>
              <a:gd name="connsiteY4" fmla="*/ 81965 h 4012095"/>
              <a:gd name="connsiteX0" fmla="*/ 0 w 3613117"/>
              <a:gd name="connsiteY0" fmla="*/ 117827 h 4012095"/>
              <a:gd name="connsiteX1" fmla="*/ 3436291 w 3613117"/>
              <a:gd name="connsiteY1" fmla="*/ 0 h 4012095"/>
              <a:gd name="connsiteX2" fmla="*/ 3613117 w 3613117"/>
              <a:gd name="connsiteY2" fmla="*/ 3545415 h 4012095"/>
              <a:gd name="connsiteX3" fmla="*/ 1413867 w 3613117"/>
              <a:gd name="connsiteY3" fmla="*/ 4012095 h 4012095"/>
              <a:gd name="connsiteX4" fmla="*/ 0 w 3613117"/>
              <a:gd name="connsiteY4" fmla="*/ 117827 h 4012095"/>
              <a:gd name="connsiteX0" fmla="*/ 0 w 3709837"/>
              <a:gd name="connsiteY0" fmla="*/ 108838 h 4012095"/>
              <a:gd name="connsiteX1" fmla="*/ 3533011 w 3709837"/>
              <a:gd name="connsiteY1" fmla="*/ 0 h 4012095"/>
              <a:gd name="connsiteX2" fmla="*/ 3709837 w 3709837"/>
              <a:gd name="connsiteY2" fmla="*/ 3545415 h 4012095"/>
              <a:gd name="connsiteX3" fmla="*/ 1510587 w 3709837"/>
              <a:gd name="connsiteY3" fmla="*/ 4012095 h 4012095"/>
              <a:gd name="connsiteX4" fmla="*/ 0 w 3709837"/>
              <a:gd name="connsiteY4" fmla="*/ 108838 h 4012095"/>
              <a:gd name="connsiteX0" fmla="*/ 0 w 3729446"/>
              <a:gd name="connsiteY0" fmla="*/ 104514 h 4012095"/>
              <a:gd name="connsiteX1" fmla="*/ 3552620 w 3729446"/>
              <a:gd name="connsiteY1" fmla="*/ 0 h 4012095"/>
              <a:gd name="connsiteX2" fmla="*/ 3729446 w 3729446"/>
              <a:gd name="connsiteY2" fmla="*/ 3545415 h 4012095"/>
              <a:gd name="connsiteX3" fmla="*/ 1530196 w 3729446"/>
              <a:gd name="connsiteY3" fmla="*/ 4012095 h 4012095"/>
              <a:gd name="connsiteX4" fmla="*/ 0 w 3729446"/>
              <a:gd name="connsiteY4" fmla="*/ 104514 h 4012095"/>
              <a:gd name="connsiteX0" fmla="*/ 0 w 3742740"/>
              <a:gd name="connsiteY0" fmla="*/ 99526 h 4012095"/>
              <a:gd name="connsiteX1" fmla="*/ 3565914 w 3742740"/>
              <a:gd name="connsiteY1" fmla="*/ 0 h 4012095"/>
              <a:gd name="connsiteX2" fmla="*/ 3742740 w 3742740"/>
              <a:gd name="connsiteY2" fmla="*/ 3545415 h 4012095"/>
              <a:gd name="connsiteX3" fmla="*/ 1543490 w 3742740"/>
              <a:gd name="connsiteY3" fmla="*/ 4012095 h 4012095"/>
              <a:gd name="connsiteX4" fmla="*/ 0 w 3742740"/>
              <a:gd name="connsiteY4" fmla="*/ 99526 h 4012095"/>
              <a:gd name="connsiteX0" fmla="*/ 0 w 3761686"/>
              <a:gd name="connsiteY0" fmla="*/ 101517 h 4012095"/>
              <a:gd name="connsiteX1" fmla="*/ 3584860 w 3761686"/>
              <a:gd name="connsiteY1" fmla="*/ 0 h 4012095"/>
              <a:gd name="connsiteX2" fmla="*/ 3761686 w 3761686"/>
              <a:gd name="connsiteY2" fmla="*/ 3545415 h 4012095"/>
              <a:gd name="connsiteX3" fmla="*/ 1562436 w 3761686"/>
              <a:gd name="connsiteY3" fmla="*/ 4012095 h 4012095"/>
              <a:gd name="connsiteX4" fmla="*/ 0 w 3761686"/>
              <a:gd name="connsiteY4" fmla="*/ 101517 h 4012095"/>
              <a:gd name="connsiteX0" fmla="*/ 0 w 3761686"/>
              <a:gd name="connsiteY0" fmla="*/ 0 h 3910578"/>
              <a:gd name="connsiteX1" fmla="*/ 2856941 w 3761686"/>
              <a:gd name="connsiteY1" fmla="*/ 19685 h 3910578"/>
              <a:gd name="connsiteX2" fmla="*/ 3761686 w 3761686"/>
              <a:gd name="connsiteY2" fmla="*/ 3443898 h 3910578"/>
              <a:gd name="connsiteX3" fmla="*/ 1562436 w 3761686"/>
              <a:gd name="connsiteY3" fmla="*/ 3910578 h 3910578"/>
              <a:gd name="connsiteX4" fmla="*/ 0 w 3761686"/>
              <a:gd name="connsiteY4" fmla="*/ 0 h 3910578"/>
              <a:gd name="connsiteX0" fmla="*/ 0 w 3761686"/>
              <a:gd name="connsiteY0" fmla="*/ 0 h 3910578"/>
              <a:gd name="connsiteX1" fmla="*/ 2711692 w 3761686"/>
              <a:gd name="connsiteY1" fmla="*/ 34951 h 3910578"/>
              <a:gd name="connsiteX2" fmla="*/ 3761686 w 3761686"/>
              <a:gd name="connsiteY2" fmla="*/ 3443898 h 3910578"/>
              <a:gd name="connsiteX3" fmla="*/ 1562436 w 3761686"/>
              <a:gd name="connsiteY3" fmla="*/ 3910578 h 3910578"/>
              <a:gd name="connsiteX4" fmla="*/ 0 w 3761686"/>
              <a:gd name="connsiteY4" fmla="*/ 0 h 3910578"/>
              <a:gd name="connsiteX0" fmla="*/ 0 w 3761686"/>
              <a:gd name="connsiteY0" fmla="*/ 0 h 3910578"/>
              <a:gd name="connsiteX1" fmla="*/ 2647535 w 3761686"/>
              <a:gd name="connsiteY1" fmla="*/ 92774 h 3910578"/>
              <a:gd name="connsiteX2" fmla="*/ 3761686 w 3761686"/>
              <a:gd name="connsiteY2" fmla="*/ 3443898 h 3910578"/>
              <a:gd name="connsiteX3" fmla="*/ 1562436 w 3761686"/>
              <a:gd name="connsiteY3" fmla="*/ 3910578 h 3910578"/>
              <a:gd name="connsiteX4" fmla="*/ 0 w 3761686"/>
              <a:gd name="connsiteY4" fmla="*/ 0 h 3910578"/>
              <a:gd name="connsiteX0" fmla="*/ 0 w 3761686"/>
              <a:gd name="connsiteY0" fmla="*/ 0 h 3910578"/>
              <a:gd name="connsiteX1" fmla="*/ 2547819 w 3761686"/>
              <a:gd name="connsiteY1" fmla="*/ 116025 h 3910578"/>
              <a:gd name="connsiteX2" fmla="*/ 3761686 w 3761686"/>
              <a:gd name="connsiteY2" fmla="*/ 3443898 h 3910578"/>
              <a:gd name="connsiteX3" fmla="*/ 1562436 w 3761686"/>
              <a:gd name="connsiteY3" fmla="*/ 3910578 h 3910578"/>
              <a:gd name="connsiteX4" fmla="*/ 0 w 3761686"/>
              <a:gd name="connsiteY4" fmla="*/ 0 h 3910578"/>
              <a:gd name="connsiteX0" fmla="*/ 0 w 3761686"/>
              <a:gd name="connsiteY0" fmla="*/ 0 h 3910578"/>
              <a:gd name="connsiteX1" fmla="*/ 2497961 w 3761686"/>
              <a:gd name="connsiteY1" fmla="*/ 127650 h 3910578"/>
              <a:gd name="connsiteX2" fmla="*/ 3761686 w 3761686"/>
              <a:gd name="connsiteY2" fmla="*/ 3443898 h 3910578"/>
              <a:gd name="connsiteX3" fmla="*/ 1562436 w 3761686"/>
              <a:gd name="connsiteY3" fmla="*/ 3910578 h 3910578"/>
              <a:gd name="connsiteX4" fmla="*/ 0 w 3761686"/>
              <a:gd name="connsiteY4" fmla="*/ 0 h 3910578"/>
              <a:gd name="connsiteX0" fmla="*/ 0 w 3761686"/>
              <a:gd name="connsiteY0" fmla="*/ 0 h 3910578"/>
              <a:gd name="connsiteX1" fmla="*/ 2518234 w 3761686"/>
              <a:gd name="connsiteY1" fmla="*/ 138289 h 3910578"/>
              <a:gd name="connsiteX2" fmla="*/ 3761686 w 3761686"/>
              <a:gd name="connsiteY2" fmla="*/ 3443898 h 3910578"/>
              <a:gd name="connsiteX3" fmla="*/ 1562436 w 3761686"/>
              <a:gd name="connsiteY3" fmla="*/ 3910578 h 3910578"/>
              <a:gd name="connsiteX4" fmla="*/ 0 w 3761686"/>
              <a:gd name="connsiteY4" fmla="*/ 0 h 3910578"/>
              <a:gd name="connsiteX0" fmla="*/ 0 w 3761686"/>
              <a:gd name="connsiteY0" fmla="*/ 0 h 3910578"/>
              <a:gd name="connsiteX1" fmla="*/ 2539171 w 3761686"/>
              <a:gd name="connsiteY1" fmla="*/ 155244 h 3910578"/>
              <a:gd name="connsiteX2" fmla="*/ 3761686 w 3761686"/>
              <a:gd name="connsiteY2" fmla="*/ 3443898 h 3910578"/>
              <a:gd name="connsiteX3" fmla="*/ 1562436 w 3761686"/>
              <a:gd name="connsiteY3" fmla="*/ 3910578 h 3910578"/>
              <a:gd name="connsiteX4" fmla="*/ 0 w 3761686"/>
              <a:gd name="connsiteY4" fmla="*/ 0 h 3910578"/>
              <a:gd name="connsiteX0" fmla="*/ 0 w 3770656"/>
              <a:gd name="connsiteY0" fmla="*/ 0 h 3935175"/>
              <a:gd name="connsiteX1" fmla="*/ 2548141 w 3770656"/>
              <a:gd name="connsiteY1" fmla="*/ 179841 h 3935175"/>
              <a:gd name="connsiteX2" fmla="*/ 3770656 w 3770656"/>
              <a:gd name="connsiteY2" fmla="*/ 3468495 h 3935175"/>
              <a:gd name="connsiteX3" fmla="*/ 1571406 w 3770656"/>
              <a:gd name="connsiteY3" fmla="*/ 3935175 h 3935175"/>
              <a:gd name="connsiteX4" fmla="*/ 0 w 3770656"/>
              <a:gd name="connsiteY4" fmla="*/ 0 h 3935175"/>
              <a:gd name="connsiteX0" fmla="*/ 0 w 3854745"/>
              <a:gd name="connsiteY0" fmla="*/ 0 h 3935175"/>
              <a:gd name="connsiteX1" fmla="*/ 2548141 w 3854745"/>
              <a:gd name="connsiteY1" fmla="*/ 179841 h 3935175"/>
              <a:gd name="connsiteX2" fmla="*/ 3854745 w 3854745"/>
              <a:gd name="connsiteY2" fmla="*/ 3478812 h 3935175"/>
              <a:gd name="connsiteX3" fmla="*/ 1571406 w 3854745"/>
              <a:gd name="connsiteY3" fmla="*/ 3935175 h 3935175"/>
              <a:gd name="connsiteX4" fmla="*/ 0 w 3854745"/>
              <a:gd name="connsiteY4" fmla="*/ 0 h 3935175"/>
              <a:gd name="connsiteX0" fmla="*/ 0 w 3933182"/>
              <a:gd name="connsiteY0" fmla="*/ 0 h 3935175"/>
              <a:gd name="connsiteX1" fmla="*/ 2548141 w 3933182"/>
              <a:gd name="connsiteY1" fmla="*/ 179841 h 3935175"/>
              <a:gd name="connsiteX2" fmla="*/ 3933182 w 3933182"/>
              <a:gd name="connsiteY2" fmla="*/ 3496108 h 3935175"/>
              <a:gd name="connsiteX3" fmla="*/ 1571406 w 3933182"/>
              <a:gd name="connsiteY3" fmla="*/ 3935175 h 3935175"/>
              <a:gd name="connsiteX4" fmla="*/ 0 w 3933182"/>
              <a:gd name="connsiteY4" fmla="*/ 0 h 3935175"/>
              <a:gd name="connsiteX0" fmla="*/ 0 w 3960396"/>
              <a:gd name="connsiteY0" fmla="*/ 0 h 3935175"/>
              <a:gd name="connsiteX1" fmla="*/ 2548141 w 3960396"/>
              <a:gd name="connsiteY1" fmla="*/ 179841 h 3935175"/>
              <a:gd name="connsiteX2" fmla="*/ 3960396 w 3960396"/>
              <a:gd name="connsiteY2" fmla="*/ 3755032 h 3935175"/>
              <a:gd name="connsiteX3" fmla="*/ 1571406 w 3960396"/>
              <a:gd name="connsiteY3" fmla="*/ 3935175 h 3935175"/>
              <a:gd name="connsiteX4" fmla="*/ 0 w 3960396"/>
              <a:gd name="connsiteY4" fmla="*/ 0 h 3935175"/>
              <a:gd name="connsiteX0" fmla="*/ 0 w 3963109"/>
              <a:gd name="connsiteY0" fmla="*/ 0 h 3935175"/>
              <a:gd name="connsiteX1" fmla="*/ 2548141 w 3963109"/>
              <a:gd name="connsiteY1" fmla="*/ 179841 h 3935175"/>
              <a:gd name="connsiteX2" fmla="*/ 3963109 w 3963109"/>
              <a:gd name="connsiteY2" fmla="*/ 3416344 h 3935175"/>
              <a:gd name="connsiteX3" fmla="*/ 1571406 w 3963109"/>
              <a:gd name="connsiteY3" fmla="*/ 3935175 h 3935175"/>
              <a:gd name="connsiteX4" fmla="*/ 0 w 3963109"/>
              <a:gd name="connsiteY4" fmla="*/ 0 h 3935175"/>
              <a:gd name="connsiteX0" fmla="*/ 0 w 4010634"/>
              <a:gd name="connsiteY0" fmla="*/ 0 h 3935175"/>
              <a:gd name="connsiteX1" fmla="*/ 2548141 w 4010634"/>
              <a:gd name="connsiteY1" fmla="*/ 179841 h 3935175"/>
              <a:gd name="connsiteX2" fmla="*/ 4010634 w 4010634"/>
              <a:gd name="connsiteY2" fmla="*/ 3443274 h 3935175"/>
              <a:gd name="connsiteX3" fmla="*/ 1571406 w 4010634"/>
              <a:gd name="connsiteY3" fmla="*/ 3935175 h 3935175"/>
              <a:gd name="connsiteX4" fmla="*/ 0 w 4010634"/>
              <a:gd name="connsiteY4" fmla="*/ 0 h 3935175"/>
              <a:gd name="connsiteX0" fmla="*/ 0 w 4003314"/>
              <a:gd name="connsiteY0" fmla="*/ 0 h 3935175"/>
              <a:gd name="connsiteX1" fmla="*/ 2548141 w 4003314"/>
              <a:gd name="connsiteY1" fmla="*/ 179841 h 3935175"/>
              <a:gd name="connsiteX2" fmla="*/ 4003314 w 4003314"/>
              <a:gd name="connsiteY2" fmla="*/ 3495123 h 3935175"/>
              <a:gd name="connsiteX3" fmla="*/ 1571406 w 4003314"/>
              <a:gd name="connsiteY3" fmla="*/ 3935175 h 3935175"/>
              <a:gd name="connsiteX4" fmla="*/ 0 w 4003314"/>
              <a:gd name="connsiteY4" fmla="*/ 0 h 3935175"/>
              <a:gd name="connsiteX0" fmla="*/ 0 w 4019263"/>
              <a:gd name="connsiteY0" fmla="*/ 0 h 3935175"/>
              <a:gd name="connsiteX1" fmla="*/ 2548141 w 4019263"/>
              <a:gd name="connsiteY1" fmla="*/ 179841 h 3935175"/>
              <a:gd name="connsiteX2" fmla="*/ 4019263 w 4019263"/>
              <a:gd name="connsiteY2" fmla="*/ 3525371 h 3935175"/>
              <a:gd name="connsiteX3" fmla="*/ 1571406 w 4019263"/>
              <a:gd name="connsiteY3" fmla="*/ 3935175 h 3935175"/>
              <a:gd name="connsiteX4" fmla="*/ 0 w 4019263"/>
              <a:gd name="connsiteY4" fmla="*/ 0 h 3935175"/>
              <a:gd name="connsiteX0" fmla="*/ 0 w 4031552"/>
              <a:gd name="connsiteY0" fmla="*/ 0 h 3935175"/>
              <a:gd name="connsiteX1" fmla="*/ 2548141 w 4031552"/>
              <a:gd name="connsiteY1" fmla="*/ 179841 h 3935175"/>
              <a:gd name="connsiteX2" fmla="*/ 4031552 w 4031552"/>
              <a:gd name="connsiteY2" fmla="*/ 3581544 h 3935175"/>
              <a:gd name="connsiteX3" fmla="*/ 1571406 w 4031552"/>
              <a:gd name="connsiteY3" fmla="*/ 3935175 h 3935175"/>
              <a:gd name="connsiteX4" fmla="*/ 0 w 4031552"/>
              <a:gd name="connsiteY4" fmla="*/ 0 h 3935175"/>
              <a:gd name="connsiteX0" fmla="*/ 0 w 4045510"/>
              <a:gd name="connsiteY0" fmla="*/ 0 h 3935175"/>
              <a:gd name="connsiteX1" fmla="*/ 2548141 w 4045510"/>
              <a:gd name="connsiteY1" fmla="*/ 179841 h 3935175"/>
              <a:gd name="connsiteX2" fmla="*/ 4045510 w 4045510"/>
              <a:gd name="connsiteY2" fmla="*/ 3592847 h 3935175"/>
              <a:gd name="connsiteX3" fmla="*/ 1571406 w 4045510"/>
              <a:gd name="connsiteY3" fmla="*/ 3935175 h 3935175"/>
              <a:gd name="connsiteX4" fmla="*/ 0 w 4045510"/>
              <a:gd name="connsiteY4" fmla="*/ 0 h 3935175"/>
              <a:gd name="connsiteX0" fmla="*/ 0 w 4045510"/>
              <a:gd name="connsiteY0" fmla="*/ 0 h 3953135"/>
              <a:gd name="connsiteX1" fmla="*/ 2548141 w 4045510"/>
              <a:gd name="connsiteY1" fmla="*/ 179841 h 3953135"/>
              <a:gd name="connsiteX2" fmla="*/ 4045510 w 4045510"/>
              <a:gd name="connsiteY2" fmla="*/ 3592847 h 3953135"/>
              <a:gd name="connsiteX3" fmla="*/ 1643528 w 4045510"/>
              <a:gd name="connsiteY3" fmla="*/ 3953135 h 3953135"/>
              <a:gd name="connsiteX4" fmla="*/ 0 w 4045510"/>
              <a:gd name="connsiteY4" fmla="*/ 0 h 3953135"/>
              <a:gd name="connsiteX0" fmla="*/ 0 w 4045510"/>
              <a:gd name="connsiteY0" fmla="*/ 0 h 3992696"/>
              <a:gd name="connsiteX1" fmla="*/ 2548141 w 4045510"/>
              <a:gd name="connsiteY1" fmla="*/ 179841 h 3992696"/>
              <a:gd name="connsiteX2" fmla="*/ 4045510 w 4045510"/>
              <a:gd name="connsiteY2" fmla="*/ 3592847 h 3992696"/>
              <a:gd name="connsiteX3" fmla="*/ 1692381 w 4045510"/>
              <a:gd name="connsiteY3" fmla="*/ 3992696 h 3992696"/>
              <a:gd name="connsiteX4" fmla="*/ 0 w 4045510"/>
              <a:gd name="connsiteY4" fmla="*/ 0 h 3992696"/>
              <a:gd name="connsiteX0" fmla="*/ 0 w 4045510"/>
              <a:gd name="connsiteY0" fmla="*/ 0 h 4000017"/>
              <a:gd name="connsiteX1" fmla="*/ 2548141 w 4045510"/>
              <a:gd name="connsiteY1" fmla="*/ 179841 h 4000017"/>
              <a:gd name="connsiteX2" fmla="*/ 4045510 w 4045510"/>
              <a:gd name="connsiteY2" fmla="*/ 3592847 h 4000017"/>
              <a:gd name="connsiteX3" fmla="*/ 1744231 w 4045510"/>
              <a:gd name="connsiteY3" fmla="*/ 4000017 h 4000017"/>
              <a:gd name="connsiteX4" fmla="*/ 0 w 4045510"/>
              <a:gd name="connsiteY4" fmla="*/ 0 h 4000017"/>
              <a:gd name="connsiteX0" fmla="*/ 0 w 4045510"/>
              <a:gd name="connsiteY0" fmla="*/ 0 h 3998693"/>
              <a:gd name="connsiteX1" fmla="*/ 2548141 w 4045510"/>
              <a:gd name="connsiteY1" fmla="*/ 179841 h 3998693"/>
              <a:gd name="connsiteX2" fmla="*/ 4045510 w 4045510"/>
              <a:gd name="connsiteY2" fmla="*/ 3592847 h 3998693"/>
              <a:gd name="connsiteX3" fmla="*/ 1756861 w 4045510"/>
              <a:gd name="connsiteY3" fmla="*/ 3998693 h 3998693"/>
              <a:gd name="connsiteX4" fmla="*/ 0 w 4045510"/>
              <a:gd name="connsiteY4" fmla="*/ 0 h 3998693"/>
              <a:gd name="connsiteX0" fmla="*/ 0 w 4045510"/>
              <a:gd name="connsiteY0" fmla="*/ 0 h 4002353"/>
              <a:gd name="connsiteX1" fmla="*/ 2548141 w 4045510"/>
              <a:gd name="connsiteY1" fmla="*/ 179841 h 4002353"/>
              <a:gd name="connsiteX2" fmla="*/ 4045510 w 4045510"/>
              <a:gd name="connsiteY2" fmla="*/ 3592847 h 4002353"/>
              <a:gd name="connsiteX3" fmla="*/ 1782785 w 4045510"/>
              <a:gd name="connsiteY3" fmla="*/ 4002353 h 4002353"/>
              <a:gd name="connsiteX4" fmla="*/ 0 w 4045510"/>
              <a:gd name="connsiteY4" fmla="*/ 0 h 4002353"/>
              <a:gd name="connsiteX0" fmla="*/ 0 w 4045510"/>
              <a:gd name="connsiteY0" fmla="*/ 0 h 4002353"/>
              <a:gd name="connsiteX1" fmla="*/ 2548141 w 4045510"/>
              <a:gd name="connsiteY1" fmla="*/ 179841 h 4002353"/>
              <a:gd name="connsiteX2" fmla="*/ 4045510 w 4045510"/>
              <a:gd name="connsiteY2" fmla="*/ 3592847 h 4002353"/>
              <a:gd name="connsiteX3" fmla="*/ 1782785 w 4045510"/>
              <a:gd name="connsiteY3" fmla="*/ 4002353 h 4002353"/>
              <a:gd name="connsiteX4" fmla="*/ 0 w 4045510"/>
              <a:gd name="connsiteY4" fmla="*/ 0 h 4002353"/>
              <a:gd name="connsiteX0" fmla="*/ 0 w 4045510"/>
              <a:gd name="connsiteY0" fmla="*/ 0 h 4018644"/>
              <a:gd name="connsiteX1" fmla="*/ 2548141 w 4045510"/>
              <a:gd name="connsiteY1" fmla="*/ 179841 h 4018644"/>
              <a:gd name="connsiteX2" fmla="*/ 4045510 w 4045510"/>
              <a:gd name="connsiteY2" fmla="*/ 3592847 h 4018644"/>
              <a:gd name="connsiteX3" fmla="*/ 1810037 w 4045510"/>
              <a:gd name="connsiteY3" fmla="*/ 4018644 h 4018644"/>
              <a:gd name="connsiteX4" fmla="*/ 0 w 4045510"/>
              <a:gd name="connsiteY4" fmla="*/ 0 h 4018644"/>
              <a:gd name="connsiteX0" fmla="*/ 0 w 4045510"/>
              <a:gd name="connsiteY0" fmla="*/ 0 h 4024296"/>
              <a:gd name="connsiteX1" fmla="*/ 2548141 w 4045510"/>
              <a:gd name="connsiteY1" fmla="*/ 179841 h 4024296"/>
              <a:gd name="connsiteX2" fmla="*/ 4045510 w 4045510"/>
              <a:gd name="connsiteY2" fmla="*/ 3592847 h 4024296"/>
              <a:gd name="connsiteX3" fmla="*/ 1817015 w 4045510"/>
              <a:gd name="connsiteY3" fmla="*/ 4024296 h 4024296"/>
              <a:gd name="connsiteX4" fmla="*/ 0 w 4045510"/>
              <a:gd name="connsiteY4" fmla="*/ 0 h 4024296"/>
              <a:gd name="connsiteX0" fmla="*/ 0 w 4075919"/>
              <a:gd name="connsiteY0" fmla="*/ 0 h 4040255"/>
              <a:gd name="connsiteX1" fmla="*/ 2578550 w 4075919"/>
              <a:gd name="connsiteY1" fmla="*/ 195800 h 4040255"/>
              <a:gd name="connsiteX2" fmla="*/ 4075919 w 4075919"/>
              <a:gd name="connsiteY2" fmla="*/ 3608806 h 4040255"/>
              <a:gd name="connsiteX3" fmla="*/ 1847424 w 4075919"/>
              <a:gd name="connsiteY3" fmla="*/ 4040255 h 4040255"/>
              <a:gd name="connsiteX4" fmla="*/ 0 w 4075919"/>
              <a:gd name="connsiteY4" fmla="*/ 0 h 4040255"/>
              <a:gd name="connsiteX0" fmla="*/ 0 w 4059960"/>
              <a:gd name="connsiteY0" fmla="*/ 0 h 4070664"/>
              <a:gd name="connsiteX1" fmla="*/ 2562591 w 4059960"/>
              <a:gd name="connsiteY1" fmla="*/ 226209 h 4070664"/>
              <a:gd name="connsiteX2" fmla="*/ 4059960 w 4059960"/>
              <a:gd name="connsiteY2" fmla="*/ 3639215 h 4070664"/>
              <a:gd name="connsiteX3" fmla="*/ 1831465 w 4059960"/>
              <a:gd name="connsiteY3" fmla="*/ 4070664 h 4070664"/>
              <a:gd name="connsiteX4" fmla="*/ 0 w 4059960"/>
              <a:gd name="connsiteY4" fmla="*/ 0 h 4070664"/>
              <a:gd name="connsiteX0" fmla="*/ 0 w 4059960"/>
              <a:gd name="connsiteY0" fmla="*/ 0 h 4070664"/>
              <a:gd name="connsiteX1" fmla="*/ 2531185 w 4059960"/>
              <a:gd name="connsiteY1" fmla="*/ 200777 h 4070664"/>
              <a:gd name="connsiteX2" fmla="*/ 4059960 w 4059960"/>
              <a:gd name="connsiteY2" fmla="*/ 3639215 h 4070664"/>
              <a:gd name="connsiteX3" fmla="*/ 1831465 w 4059960"/>
              <a:gd name="connsiteY3" fmla="*/ 4070664 h 4070664"/>
              <a:gd name="connsiteX4" fmla="*/ 0 w 4059960"/>
              <a:gd name="connsiteY4" fmla="*/ 0 h 4070664"/>
              <a:gd name="connsiteX0" fmla="*/ 0 w 4059960"/>
              <a:gd name="connsiteY0" fmla="*/ 0 h 4081132"/>
              <a:gd name="connsiteX1" fmla="*/ 2531185 w 4059960"/>
              <a:gd name="connsiteY1" fmla="*/ 200777 h 4081132"/>
              <a:gd name="connsiteX2" fmla="*/ 4059960 w 4059960"/>
              <a:gd name="connsiteY2" fmla="*/ 3639215 h 4081132"/>
              <a:gd name="connsiteX3" fmla="*/ 1822988 w 4059960"/>
              <a:gd name="connsiteY3" fmla="*/ 4081132 h 4081132"/>
              <a:gd name="connsiteX4" fmla="*/ 0 w 4059960"/>
              <a:gd name="connsiteY4" fmla="*/ 0 h 4081132"/>
              <a:gd name="connsiteX0" fmla="*/ 0 w 4059960"/>
              <a:gd name="connsiteY0" fmla="*/ 0 h 4081132"/>
              <a:gd name="connsiteX1" fmla="*/ 2531185 w 4059960"/>
              <a:gd name="connsiteY1" fmla="*/ 200777 h 4081132"/>
              <a:gd name="connsiteX2" fmla="*/ 4059960 w 4059960"/>
              <a:gd name="connsiteY2" fmla="*/ 3639215 h 4081132"/>
              <a:gd name="connsiteX3" fmla="*/ 1822988 w 4059960"/>
              <a:gd name="connsiteY3" fmla="*/ 4081132 h 4081132"/>
              <a:gd name="connsiteX4" fmla="*/ 0 w 4059960"/>
              <a:gd name="connsiteY4" fmla="*/ 0 h 4081132"/>
              <a:gd name="connsiteX0" fmla="*/ 0 w 4059960"/>
              <a:gd name="connsiteY0" fmla="*/ 0 h 4087106"/>
              <a:gd name="connsiteX1" fmla="*/ 2531185 w 4059960"/>
              <a:gd name="connsiteY1" fmla="*/ 200777 h 4087106"/>
              <a:gd name="connsiteX2" fmla="*/ 4059960 w 4059960"/>
              <a:gd name="connsiteY2" fmla="*/ 3639215 h 4087106"/>
              <a:gd name="connsiteX3" fmla="*/ 1766151 w 4059960"/>
              <a:gd name="connsiteY3" fmla="*/ 4087106 h 4087106"/>
              <a:gd name="connsiteX4" fmla="*/ 0 w 4059960"/>
              <a:gd name="connsiteY4" fmla="*/ 0 h 4087106"/>
              <a:gd name="connsiteX0" fmla="*/ 0 w 4059960"/>
              <a:gd name="connsiteY0" fmla="*/ 0 h 4087106"/>
              <a:gd name="connsiteX1" fmla="*/ 2555199 w 4059960"/>
              <a:gd name="connsiteY1" fmla="*/ 253885 h 4087106"/>
              <a:gd name="connsiteX2" fmla="*/ 4059960 w 4059960"/>
              <a:gd name="connsiteY2" fmla="*/ 3639215 h 4087106"/>
              <a:gd name="connsiteX3" fmla="*/ 1766151 w 4059960"/>
              <a:gd name="connsiteY3" fmla="*/ 4087106 h 4087106"/>
              <a:gd name="connsiteX4" fmla="*/ 0 w 4059960"/>
              <a:gd name="connsiteY4" fmla="*/ 0 h 4087106"/>
              <a:gd name="connsiteX0" fmla="*/ 0 w 3938471"/>
              <a:gd name="connsiteY0" fmla="*/ 0 h 4035220"/>
              <a:gd name="connsiteX1" fmla="*/ 2433710 w 3938471"/>
              <a:gd name="connsiteY1" fmla="*/ 201999 h 4035220"/>
              <a:gd name="connsiteX2" fmla="*/ 3938471 w 3938471"/>
              <a:gd name="connsiteY2" fmla="*/ 3587329 h 4035220"/>
              <a:gd name="connsiteX3" fmla="*/ 1644662 w 3938471"/>
              <a:gd name="connsiteY3" fmla="*/ 4035220 h 4035220"/>
              <a:gd name="connsiteX4" fmla="*/ 0 w 3938471"/>
              <a:gd name="connsiteY4" fmla="*/ 0 h 4035220"/>
              <a:gd name="connsiteX0" fmla="*/ 1 w 3894583"/>
              <a:gd name="connsiteY0" fmla="*/ 0 h 4039330"/>
              <a:gd name="connsiteX1" fmla="*/ 2389822 w 3894583"/>
              <a:gd name="connsiteY1" fmla="*/ 206109 h 4039330"/>
              <a:gd name="connsiteX2" fmla="*/ 3894583 w 3894583"/>
              <a:gd name="connsiteY2" fmla="*/ 3591439 h 4039330"/>
              <a:gd name="connsiteX3" fmla="*/ 1600774 w 3894583"/>
              <a:gd name="connsiteY3" fmla="*/ 4039330 h 4039330"/>
              <a:gd name="connsiteX4" fmla="*/ 1 w 3894583"/>
              <a:gd name="connsiteY4" fmla="*/ 0 h 4039330"/>
              <a:gd name="connsiteX0" fmla="*/ 1 w 3853461"/>
              <a:gd name="connsiteY0" fmla="*/ 0 h 4066906"/>
              <a:gd name="connsiteX1" fmla="*/ 2348700 w 3853461"/>
              <a:gd name="connsiteY1" fmla="*/ 233685 h 4066906"/>
              <a:gd name="connsiteX2" fmla="*/ 3853461 w 3853461"/>
              <a:gd name="connsiteY2" fmla="*/ 3619015 h 4066906"/>
              <a:gd name="connsiteX3" fmla="*/ 1559652 w 3853461"/>
              <a:gd name="connsiteY3" fmla="*/ 4066906 h 4066906"/>
              <a:gd name="connsiteX4" fmla="*/ 1 w 3853461"/>
              <a:gd name="connsiteY4" fmla="*/ 0 h 4066906"/>
              <a:gd name="connsiteX0" fmla="*/ 0 w 3853460"/>
              <a:gd name="connsiteY0" fmla="*/ 0 h 4066906"/>
              <a:gd name="connsiteX1" fmla="*/ 2427699 w 3853460"/>
              <a:gd name="connsiteY1" fmla="*/ 226284 h 4066906"/>
              <a:gd name="connsiteX2" fmla="*/ 3853460 w 3853460"/>
              <a:gd name="connsiteY2" fmla="*/ 3619015 h 4066906"/>
              <a:gd name="connsiteX3" fmla="*/ 1559651 w 3853460"/>
              <a:gd name="connsiteY3" fmla="*/ 4066906 h 4066906"/>
              <a:gd name="connsiteX4" fmla="*/ 0 w 3853460"/>
              <a:gd name="connsiteY4" fmla="*/ 0 h 4066906"/>
              <a:gd name="connsiteX0" fmla="*/ 0 w 3853460"/>
              <a:gd name="connsiteY0" fmla="*/ 0 h 4066906"/>
              <a:gd name="connsiteX1" fmla="*/ 2434632 w 3853460"/>
              <a:gd name="connsiteY1" fmla="*/ 209818 h 4066906"/>
              <a:gd name="connsiteX2" fmla="*/ 3853460 w 3853460"/>
              <a:gd name="connsiteY2" fmla="*/ 3619015 h 4066906"/>
              <a:gd name="connsiteX3" fmla="*/ 1559651 w 3853460"/>
              <a:gd name="connsiteY3" fmla="*/ 4066906 h 4066906"/>
              <a:gd name="connsiteX4" fmla="*/ 0 w 3853460"/>
              <a:gd name="connsiteY4" fmla="*/ 0 h 4066906"/>
              <a:gd name="connsiteX0" fmla="*/ 0 w 3853460"/>
              <a:gd name="connsiteY0" fmla="*/ 0 h 4066906"/>
              <a:gd name="connsiteX1" fmla="*/ 2440643 w 3853460"/>
              <a:gd name="connsiteY1" fmla="*/ 185531 h 4066906"/>
              <a:gd name="connsiteX2" fmla="*/ 3853460 w 3853460"/>
              <a:gd name="connsiteY2" fmla="*/ 3619015 h 4066906"/>
              <a:gd name="connsiteX3" fmla="*/ 1559651 w 3853460"/>
              <a:gd name="connsiteY3" fmla="*/ 4066906 h 4066906"/>
              <a:gd name="connsiteX4" fmla="*/ 0 w 3853460"/>
              <a:gd name="connsiteY4" fmla="*/ 0 h 4066906"/>
              <a:gd name="connsiteX0" fmla="*/ 0 w 3853460"/>
              <a:gd name="connsiteY0" fmla="*/ 0 h 4066906"/>
              <a:gd name="connsiteX1" fmla="*/ 2510865 w 3853460"/>
              <a:gd name="connsiteY1" fmla="*/ 178954 h 4066906"/>
              <a:gd name="connsiteX2" fmla="*/ 3853460 w 3853460"/>
              <a:gd name="connsiteY2" fmla="*/ 3619015 h 4066906"/>
              <a:gd name="connsiteX3" fmla="*/ 1559651 w 3853460"/>
              <a:gd name="connsiteY3" fmla="*/ 4066906 h 4066906"/>
              <a:gd name="connsiteX4" fmla="*/ 0 w 3853460"/>
              <a:gd name="connsiteY4" fmla="*/ 0 h 4066906"/>
              <a:gd name="connsiteX0" fmla="*/ 0 w 3853460"/>
              <a:gd name="connsiteY0" fmla="*/ 0 h 4066906"/>
              <a:gd name="connsiteX1" fmla="*/ 2510865 w 3853460"/>
              <a:gd name="connsiteY1" fmla="*/ 178954 h 4066906"/>
              <a:gd name="connsiteX2" fmla="*/ 3853460 w 3853460"/>
              <a:gd name="connsiteY2" fmla="*/ 3619015 h 4066906"/>
              <a:gd name="connsiteX3" fmla="*/ 1559651 w 3853460"/>
              <a:gd name="connsiteY3" fmla="*/ 4066906 h 4066906"/>
              <a:gd name="connsiteX4" fmla="*/ 0 w 3853460"/>
              <a:gd name="connsiteY4" fmla="*/ 0 h 4066906"/>
              <a:gd name="connsiteX0" fmla="*/ 0 w 3853460"/>
              <a:gd name="connsiteY0" fmla="*/ 0 h 4066906"/>
              <a:gd name="connsiteX1" fmla="*/ 2510865 w 3853460"/>
              <a:gd name="connsiteY1" fmla="*/ 178954 h 4066906"/>
              <a:gd name="connsiteX2" fmla="*/ 3853460 w 3853460"/>
              <a:gd name="connsiteY2" fmla="*/ 3619015 h 4066906"/>
              <a:gd name="connsiteX3" fmla="*/ 1559651 w 3853460"/>
              <a:gd name="connsiteY3" fmla="*/ 4066906 h 4066906"/>
              <a:gd name="connsiteX4" fmla="*/ 0 w 3853460"/>
              <a:gd name="connsiteY4" fmla="*/ 0 h 4066906"/>
              <a:gd name="connsiteX0" fmla="*/ 0 w 3853460"/>
              <a:gd name="connsiteY0" fmla="*/ 0 h 4066906"/>
              <a:gd name="connsiteX1" fmla="*/ 2554755 w 3853460"/>
              <a:gd name="connsiteY1" fmla="*/ 174843 h 4066906"/>
              <a:gd name="connsiteX2" fmla="*/ 3853460 w 3853460"/>
              <a:gd name="connsiteY2" fmla="*/ 3619015 h 4066906"/>
              <a:gd name="connsiteX3" fmla="*/ 1559651 w 3853460"/>
              <a:gd name="connsiteY3" fmla="*/ 4066906 h 4066906"/>
              <a:gd name="connsiteX4" fmla="*/ 0 w 3853460"/>
              <a:gd name="connsiteY4" fmla="*/ 0 h 4066906"/>
              <a:gd name="connsiteX0" fmla="*/ 0 w 3853460"/>
              <a:gd name="connsiteY0" fmla="*/ 0 h 4066906"/>
              <a:gd name="connsiteX1" fmla="*/ 2554755 w 3853460"/>
              <a:gd name="connsiteY1" fmla="*/ 174843 h 4066906"/>
              <a:gd name="connsiteX2" fmla="*/ 3853460 w 3853460"/>
              <a:gd name="connsiteY2" fmla="*/ 3619015 h 4066906"/>
              <a:gd name="connsiteX3" fmla="*/ 1559652 w 3853460"/>
              <a:gd name="connsiteY3" fmla="*/ 4066906 h 4066906"/>
              <a:gd name="connsiteX4" fmla="*/ 0 w 3853460"/>
              <a:gd name="connsiteY4" fmla="*/ 0 h 4066906"/>
              <a:gd name="connsiteX0" fmla="*/ 0 w 3853460"/>
              <a:gd name="connsiteY0" fmla="*/ 0 h 4084194"/>
              <a:gd name="connsiteX1" fmla="*/ 2554755 w 3853460"/>
              <a:gd name="connsiteY1" fmla="*/ 174843 h 4084194"/>
              <a:gd name="connsiteX2" fmla="*/ 3853460 w 3853460"/>
              <a:gd name="connsiteY2" fmla="*/ 3619015 h 4084194"/>
              <a:gd name="connsiteX3" fmla="*/ 1543941 w 3853460"/>
              <a:gd name="connsiteY3" fmla="*/ 4084194 h 4084194"/>
              <a:gd name="connsiteX4" fmla="*/ 0 w 3853460"/>
              <a:gd name="connsiteY4" fmla="*/ 0 h 4084194"/>
              <a:gd name="connsiteX0" fmla="*/ 0 w 3887649"/>
              <a:gd name="connsiteY0" fmla="*/ 0 h 4084194"/>
              <a:gd name="connsiteX1" fmla="*/ 2554755 w 3887649"/>
              <a:gd name="connsiteY1" fmla="*/ 174843 h 4084194"/>
              <a:gd name="connsiteX2" fmla="*/ 3887649 w 3887649"/>
              <a:gd name="connsiteY2" fmla="*/ 3607905 h 4084194"/>
              <a:gd name="connsiteX3" fmla="*/ 1543941 w 3887649"/>
              <a:gd name="connsiteY3" fmla="*/ 4084194 h 4084194"/>
              <a:gd name="connsiteX4" fmla="*/ 0 w 3887649"/>
              <a:gd name="connsiteY4" fmla="*/ 0 h 4084194"/>
              <a:gd name="connsiteX0" fmla="*/ 0 w 3868249"/>
              <a:gd name="connsiteY0" fmla="*/ 0 h 4084194"/>
              <a:gd name="connsiteX1" fmla="*/ 2554755 w 3868249"/>
              <a:gd name="connsiteY1" fmla="*/ 174843 h 4084194"/>
              <a:gd name="connsiteX2" fmla="*/ 3868249 w 3868249"/>
              <a:gd name="connsiteY2" fmla="*/ 3593907 h 4084194"/>
              <a:gd name="connsiteX3" fmla="*/ 1543941 w 3868249"/>
              <a:gd name="connsiteY3" fmla="*/ 4084194 h 4084194"/>
              <a:gd name="connsiteX4" fmla="*/ 0 w 3868249"/>
              <a:gd name="connsiteY4" fmla="*/ 0 h 4084194"/>
              <a:gd name="connsiteX0" fmla="*/ 0 w 3867327"/>
              <a:gd name="connsiteY0" fmla="*/ 0 h 4084194"/>
              <a:gd name="connsiteX1" fmla="*/ 2554755 w 3867327"/>
              <a:gd name="connsiteY1" fmla="*/ 174843 h 4084194"/>
              <a:gd name="connsiteX2" fmla="*/ 3867327 w 3867327"/>
              <a:gd name="connsiteY2" fmla="*/ 3586084 h 4084194"/>
              <a:gd name="connsiteX3" fmla="*/ 1543941 w 3867327"/>
              <a:gd name="connsiteY3" fmla="*/ 4084194 h 4084194"/>
              <a:gd name="connsiteX4" fmla="*/ 0 w 3867327"/>
              <a:gd name="connsiteY4" fmla="*/ 0 h 4084194"/>
              <a:gd name="connsiteX0" fmla="*/ 0 w 3867327"/>
              <a:gd name="connsiteY0" fmla="*/ 0 h 4084194"/>
              <a:gd name="connsiteX1" fmla="*/ 2537200 w 3867327"/>
              <a:gd name="connsiteY1" fmla="*/ 176487 h 4084194"/>
              <a:gd name="connsiteX2" fmla="*/ 3867327 w 3867327"/>
              <a:gd name="connsiteY2" fmla="*/ 3586084 h 4084194"/>
              <a:gd name="connsiteX3" fmla="*/ 1543941 w 3867327"/>
              <a:gd name="connsiteY3" fmla="*/ 4084194 h 4084194"/>
              <a:gd name="connsiteX4" fmla="*/ 0 w 3867327"/>
              <a:gd name="connsiteY4" fmla="*/ 0 h 4084194"/>
              <a:gd name="connsiteX0" fmla="*/ 0 w 3867327"/>
              <a:gd name="connsiteY0" fmla="*/ 0 h 4084194"/>
              <a:gd name="connsiteX1" fmla="*/ 2503934 w 3867327"/>
              <a:gd name="connsiteY1" fmla="*/ 195419 h 4084194"/>
              <a:gd name="connsiteX2" fmla="*/ 3867327 w 3867327"/>
              <a:gd name="connsiteY2" fmla="*/ 3586084 h 4084194"/>
              <a:gd name="connsiteX3" fmla="*/ 1543941 w 3867327"/>
              <a:gd name="connsiteY3" fmla="*/ 4084194 h 4084194"/>
              <a:gd name="connsiteX4" fmla="*/ 0 w 3867327"/>
              <a:gd name="connsiteY4" fmla="*/ 0 h 4084194"/>
              <a:gd name="connsiteX0" fmla="*/ 0 w 3867327"/>
              <a:gd name="connsiteY0" fmla="*/ 0 h 4084194"/>
              <a:gd name="connsiteX1" fmla="*/ 2502089 w 3867327"/>
              <a:gd name="connsiteY1" fmla="*/ 179776 h 4084194"/>
              <a:gd name="connsiteX2" fmla="*/ 3867327 w 3867327"/>
              <a:gd name="connsiteY2" fmla="*/ 3586084 h 4084194"/>
              <a:gd name="connsiteX3" fmla="*/ 1543941 w 3867327"/>
              <a:gd name="connsiteY3" fmla="*/ 4084194 h 4084194"/>
              <a:gd name="connsiteX4" fmla="*/ 0 w 3867327"/>
              <a:gd name="connsiteY4" fmla="*/ 0 h 4084194"/>
              <a:gd name="connsiteX0" fmla="*/ 0 w 3867327"/>
              <a:gd name="connsiteY0" fmla="*/ 0 h 4084194"/>
              <a:gd name="connsiteX1" fmla="*/ 2527500 w 3867327"/>
              <a:gd name="connsiteY1" fmla="*/ 169489 h 4084194"/>
              <a:gd name="connsiteX2" fmla="*/ 3867327 w 3867327"/>
              <a:gd name="connsiteY2" fmla="*/ 3586084 h 4084194"/>
              <a:gd name="connsiteX3" fmla="*/ 1543941 w 3867327"/>
              <a:gd name="connsiteY3" fmla="*/ 4084194 h 4084194"/>
              <a:gd name="connsiteX4" fmla="*/ 0 w 3867327"/>
              <a:gd name="connsiteY4" fmla="*/ 0 h 4084194"/>
              <a:gd name="connsiteX0" fmla="*/ 0 w 3867327"/>
              <a:gd name="connsiteY0" fmla="*/ 0 h 4084194"/>
              <a:gd name="connsiteX1" fmla="*/ 2536278 w 3867327"/>
              <a:gd name="connsiteY1" fmla="*/ 168668 h 4084194"/>
              <a:gd name="connsiteX2" fmla="*/ 3867327 w 3867327"/>
              <a:gd name="connsiteY2" fmla="*/ 3586084 h 4084194"/>
              <a:gd name="connsiteX3" fmla="*/ 1543941 w 3867327"/>
              <a:gd name="connsiteY3" fmla="*/ 4084194 h 4084194"/>
              <a:gd name="connsiteX4" fmla="*/ 0 w 3867327"/>
              <a:gd name="connsiteY4" fmla="*/ 0 h 4084194"/>
              <a:gd name="connsiteX0" fmla="*/ -1 w 3841915"/>
              <a:gd name="connsiteY0" fmla="*/ 0 h 4094482"/>
              <a:gd name="connsiteX1" fmla="*/ 2510866 w 3841915"/>
              <a:gd name="connsiteY1" fmla="*/ 178956 h 4094482"/>
              <a:gd name="connsiteX2" fmla="*/ 3841915 w 3841915"/>
              <a:gd name="connsiteY2" fmla="*/ 3596372 h 4094482"/>
              <a:gd name="connsiteX3" fmla="*/ 1518529 w 3841915"/>
              <a:gd name="connsiteY3" fmla="*/ 4094482 h 4094482"/>
              <a:gd name="connsiteX4" fmla="*/ -1 w 3841915"/>
              <a:gd name="connsiteY4" fmla="*/ 0 h 4094482"/>
              <a:gd name="connsiteX0" fmla="*/ 0 w 3829447"/>
              <a:gd name="connsiteY0" fmla="*/ 0 h 4064018"/>
              <a:gd name="connsiteX1" fmla="*/ 2498398 w 3829447"/>
              <a:gd name="connsiteY1" fmla="*/ 148492 h 4064018"/>
              <a:gd name="connsiteX2" fmla="*/ 3829447 w 3829447"/>
              <a:gd name="connsiteY2" fmla="*/ 3565908 h 4064018"/>
              <a:gd name="connsiteX3" fmla="*/ 1506061 w 3829447"/>
              <a:gd name="connsiteY3" fmla="*/ 4064018 h 4064018"/>
              <a:gd name="connsiteX4" fmla="*/ 0 w 3829447"/>
              <a:gd name="connsiteY4" fmla="*/ 0 h 4064018"/>
              <a:gd name="connsiteX0" fmla="*/ 0 w 3829447"/>
              <a:gd name="connsiteY0" fmla="*/ 0 h 4064018"/>
              <a:gd name="connsiteX1" fmla="*/ 2498398 w 3829447"/>
              <a:gd name="connsiteY1" fmla="*/ 148492 h 4064018"/>
              <a:gd name="connsiteX2" fmla="*/ 3829447 w 3829447"/>
              <a:gd name="connsiteY2" fmla="*/ 3565908 h 4064018"/>
              <a:gd name="connsiteX3" fmla="*/ 1506061 w 3829447"/>
              <a:gd name="connsiteY3" fmla="*/ 4064018 h 4064018"/>
              <a:gd name="connsiteX4" fmla="*/ 0 w 3829447"/>
              <a:gd name="connsiteY4" fmla="*/ 0 h 4064018"/>
              <a:gd name="connsiteX0" fmla="*/ 0 w 3840070"/>
              <a:gd name="connsiteY0" fmla="*/ 0 h 4078839"/>
              <a:gd name="connsiteX1" fmla="*/ 2509021 w 3840070"/>
              <a:gd name="connsiteY1" fmla="*/ 163313 h 4078839"/>
              <a:gd name="connsiteX2" fmla="*/ 3840070 w 3840070"/>
              <a:gd name="connsiteY2" fmla="*/ 3580729 h 4078839"/>
              <a:gd name="connsiteX3" fmla="*/ 1516684 w 3840070"/>
              <a:gd name="connsiteY3" fmla="*/ 4078839 h 4078839"/>
              <a:gd name="connsiteX4" fmla="*/ 0 w 3840070"/>
              <a:gd name="connsiteY4" fmla="*/ 0 h 4078839"/>
              <a:gd name="connsiteX0" fmla="*/ 0 w 3850693"/>
              <a:gd name="connsiteY0" fmla="*/ 0 h 4093660"/>
              <a:gd name="connsiteX1" fmla="*/ 2519644 w 3850693"/>
              <a:gd name="connsiteY1" fmla="*/ 178134 h 4093660"/>
              <a:gd name="connsiteX2" fmla="*/ 3850693 w 3850693"/>
              <a:gd name="connsiteY2" fmla="*/ 3595550 h 4093660"/>
              <a:gd name="connsiteX3" fmla="*/ 1527307 w 3850693"/>
              <a:gd name="connsiteY3" fmla="*/ 4093660 h 4093660"/>
              <a:gd name="connsiteX4" fmla="*/ 0 w 3850693"/>
              <a:gd name="connsiteY4" fmla="*/ 0 h 4093660"/>
              <a:gd name="connsiteX0" fmla="*/ 0 w 3848848"/>
              <a:gd name="connsiteY0" fmla="*/ 0 h 4078017"/>
              <a:gd name="connsiteX1" fmla="*/ 2517799 w 3848848"/>
              <a:gd name="connsiteY1" fmla="*/ 162491 h 4078017"/>
              <a:gd name="connsiteX2" fmla="*/ 3848848 w 3848848"/>
              <a:gd name="connsiteY2" fmla="*/ 3579907 h 4078017"/>
              <a:gd name="connsiteX3" fmla="*/ 1525462 w 3848848"/>
              <a:gd name="connsiteY3" fmla="*/ 4078017 h 4078017"/>
              <a:gd name="connsiteX4" fmla="*/ 0 w 3848848"/>
              <a:gd name="connsiteY4" fmla="*/ 0 h 4078017"/>
              <a:gd name="connsiteX0" fmla="*/ 0 w 3848846"/>
              <a:gd name="connsiteY0" fmla="*/ 0 h 4078017"/>
              <a:gd name="connsiteX1" fmla="*/ 2517797 w 3848846"/>
              <a:gd name="connsiteY1" fmla="*/ 162491 h 4078017"/>
              <a:gd name="connsiteX2" fmla="*/ 3848846 w 3848846"/>
              <a:gd name="connsiteY2" fmla="*/ 3579907 h 4078017"/>
              <a:gd name="connsiteX3" fmla="*/ 1525460 w 3848846"/>
              <a:gd name="connsiteY3" fmla="*/ 4078017 h 4078017"/>
              <a:gd name="connsiteX4" fmla="*/ 0 w 3848846"/>
              <a:gd name="connsiteY4" fmla="*/ 0 h 4078017"/>
              <a:gd name="connsiteX0" fmla="*/ 0 w 3848845"/>
              <a:gd name="connsiteY0" fmla="*/ 0 h 4078017"/>
              <a:gd name="connsiteX1" fmla="*/ 2517796 w 3848845"/>
              <a:gd name="connsiteY1" fmla="*/ 162491 h 4078017"/>
              <a:gd name="connsiteX2" fmla="*/ 3848845 w 3848845"/>
              <a:gd name="connsiteY2" fmla="*/ 3579907 h 4078017"/>
              <a:gd name="connsiteX3" fmla="*/ 1525459 w 3848845"/>
              <a:gd name="connsiteY3" fmla="*/ 4078017 h 4078017"/>
              <a:gd name="connsiteX4" fmla="*/ 0 w 3848845"/>
              <a:gd name="connsiteY4" fmla="*/ 0 h 4078017"/>
              <a:gd name="connsiteX0" fmla="*/ 0 w 3848844"/>
              <a:gd name="connsiteY0" fmla="*/ 0 h 4078017"/>
              <a:gd name="connsiteX1" fmla="*/ 2517795 w 3848844"/>
              <a:gd name="connsiteY1" fmla="*/ 162491 h 4078017"/>
              <a:gd name="connsiteX2" fmla="*/ 3848844 w 3848844"/>
              <a:gd name="connsiteY2" fmla="*/ 3579907 h 4078017"/>
              <a:gd name="connsiteX3" fmla="*/ 1525458 w 3848844"/>
              <a:gd name="connsiteY3" fmla="*/ 4078017 h 4078017"/>
              <a:gd name="connsiteX4" fmla="*/ 0 w 3848844"/>
              <a:gd name="connsiteY4" fmla="*/ 0 h 4078017"/>
              <a:gd name="connsiteX0" fmla="*/ 0 w 3848843"/>
              <a:gd name="connsiteY0" fmla="*/ 0 h 4078017"/>
              <a:gd name="connsiteX1" fmla="*/ 2517794 w 3848843"/>
              <a:gd name="connsiteY1" fmla="*/ 162491 h 4078017"/>
              <a:gd name="connsiteX2" fmla="*/ 3848843 w 3848843"/>
              <a:gd name="connsiteY2" fmla="*/ 3579907 h 4078017"/>
              <a:gd name="connsiteX3" fmla="*/ 1525457 w 3848843"/>
              <a:gd name="connsiteY3" fmla="*/ 4078017 h 4078017"/>
              <a:gd name="connsiteX4" fmla="*/ 0 w 3848843"/>
              <a:gd name="connsiteY4" fmla="*/ 0 h 4078017"/>
              <a:gd name="connsiteX0" fmla="*/ 0 w 3849765"/>
              <a:gd name="connsiteY0" fmla="*/ 0 h 4085839"/>
              <a:gd name="connsiteX1" fmla="*/ 2518716 w 3849765"/>
              <a:gd name="connsiteY1" fmla="*/ 170313 h 4085839"/>
              <a:gd name="connsiteX2" fmla="*/ 3849765 w 3849765"/>
              <a:gd name="connsiteY2" fmla="*/ 3587729 h 4085839"/>
              <a:gd name="connsiteX3" fmla="*/ 1526379 w 3849765"/>
              <a:gd name="connsiteY3" fmla="*/ 4085839 h 4085839"/>
              <a:gd name="connsiteX4" fmla="*/ 0 w 3849765"/>
              <a:gd name="connsiteY4" fmla="*/ 0 h 4085839"/>
              <a:gd name="connsiteX0" fmla="*/ 0 w 3855775"/>
              <a:gd name="connsiteY0" fmla="*/ 0 h 4061552"/>
              <a:gd name="connsiteX1" fmla="*/ 2524726 w 3855775"/>
              <a:gd name="connsiteY1" fmla="*/ 146026 h 4061552"/>
              <a:gd name="connsiteX2" fmla="*/ 3855775 w 3855775"/>
              <a:gd name="connsiteY2" fmla="*/ 3563442 h 4061552"/>
              <a:gd name="connsiteX3" fmla="*/ 1532389 w 3855775"/>
              <a:gd name="connsiteY3" fmla="*/ 4061552 h 4061552"/>
              <a:gd name="connsiteX4" fmla="*/ 0 w 3855775"/>
              <a:gd name="connsiteY4" fmla="*/ 0 h 4061552"/>
              <a:gd name="connsiteX0" fmla="*/ 0 w 3857620"/>
              <a:gd name="connsiteY0" fmla="*/ 0 h 4077196"/>
              <a:gd name="connsiteX1" fmla="*/ 2526571 w 3857620"/>
              <a:gd name="connsiteY1" fmla="*/ 161670 h 4077196"/>
              <a:gd name="connsiteX2" fmla="*/ 3857620 w 3857620"/>
              <a:gd name="connsiteY2" fmla="*/ 3579086 h 4077196"/>
              <a:gd name="connsiteX3" fmla="*/ 1534234 w 3857620"/>
              <a:gd name="connsiteY3" fmla="*/ 4077196 h 4077196"/>
              <a:gd name="connsiteX4" fmla="*/ 0 w 3857620"/>
              <a:gd name="connsiteY4" fmla="*/ 0 h 4077196"/>
              <a:gd name="connsiteX0" fmla="*/ 0 w 3859465"/>
              <a:gd name="connsiteY0" fmla="*/ 0 h 4092839"/>
              <a:gd name="connsiteX1" fmla="*/ 2528416 w 3859465"/>
              <a:gd name="connsiteY1" fmla="*/ 177313 h 4092839"/>
              <a:gd name="connsiteX2" fmla="*/ 3859465 w 3859465"/>
              <a:gd name="connsiteY2" fmla="*/ 3594729 h 4092839"/>
              <a:gd name="connsiteX3" fmla="*/ 1536079 w 3859465"/>
              <a:gd name="connsiteY3" fmla="*/ 4092839 h 4092839"/>
              <a:gd name="connsiteX4" fmla="*/ 0 w 3859465"/>
              <a:gd name="connsiteY4" fmla="*/ 0 h 4092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9465" h="4092839">
                <a:moveTo>
                  <a:pt x="0" y="0"/>
                </a:moveTo>
                <a:lnTo>
                  <a:pt x="2528416" y="177313"/>
                </a:lnTo>
                <a:lnTo>
                  <a:pt x="3859465" y="3594729"/>
                </a:lnTo>
                <a:lnTo>
                  <a:pt x="1536079" y="4092839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scene3d>
            <a:camera prst="perspectiveContrastingRightFacing" fov="600000">
              <a:rot lat="20731612" lon="18600000" rev="1659249"/>
            </a:camera>
            <a:lightRig rig="threePt" dir="t"/>
          </a:scene3d>
        </p:spPr>
        <p:txBody>
          <a:bodyPr lIns="0">
            <a:noAutofit/>
          </a:bodyPr>
          <a:lstStyle>
            <a:lvl1pPr rtl="0">
              <a:defRPr sz="900"/>
            </a:lvl1pPr>
          </a:lstStyle>
          <a:p>
            <a:endParaRPr lang="ar-IQ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11" name="Oval 10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208376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"/>
          <p:cNvSpPr>
            <a:spLocks noGrp="1"/>
          </p:cNvSpPr>
          <p:nvPr>
            <p:ph type="pic" sz="quarter" idx="34"/>
          </p:nvPr>
        </p:nvSpPr>
        <p:spPr>
          <a:xfrm>
            <a:off x="6958533" y="313803"/>
            <a:ext cx="4939969" cy="4648722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" fmla="*/ 0 w 4061331"/>
              <a:gd name="connsiteY0" fmla="*/ 939800 h 4390803"/>
              <a:gd name="connsiteX1" fmla="*/ 4061331 w 4061331"/>
              <a:gd name="connsiteY1" fmla="*/ 0 h 4390803"/>
              <a:gd name="connsiteX2" fmla="*/ 2146806 w 4061331"/>
              <a:gd name="connsiteY2" fmla="*/ 4390803 h 4390803"/>
              <a:gd name="connsiteX3" fmla="*/ 0 w 4061331"/>
              <a:gd name="connsiteY3" fmla="*/ 4390803 h 4390803"/>
              <a:gd name="connsiteX4" fmla="*/ 0 w 4061331"/>
              <a:gd name="connsiteY4" fmla="*/ 939800 h 439080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2146806 w 4740781"/>
              <a:gd name="connsiteY2" fmla="*/ 48416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3106 w 4740781"/>
              <a:gd name="connsiteY2" fmla="*/ 44860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6281 w 4740781"/>
              <a:gd name="connsiteY2" fmla="*/ 44987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720725 w 5461506"/>
              <a:gd name="connsiteY0" fmla="*/ 1390650 h 4997228"/>
              <a:gd name="connsiteX1" fmla="*/ 5461506 w 5461506"/>
              <a:gd name="connsiteY1" fmla="*/ 0 h 4997228"/>
              <a:gd name="connsiteX2" fmla="*/ 5017006 w 5461506"/>
              <a:gd name="connsiteY2" fmla="*/ 4498753 h 4997228"/>
              <a:gd name="connsiteX3" fmla="*/ 0 w 5461506"/>
              <a:gd name="connsiteY3" fmla="*/ 4997228 h 4997228"/>
              <a:gd name="connsiteX4" fmla="*/ 720725 w 5461506"/>
              <a:gd name="connsiteY4" fmla="*/ 1390650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solidFill>
            <a:schemeClr val="bg2"/>
          </a:solidFill>
        </p:spPr>
      </p:sp>
    </p:spTree>
    <p:extLst>
      <p:ext uri="{BB962C8B-B14F-4D97-AF65-F5344CB8AC3E}">
        <p14:creationId xmlns:p14="http://schemas.microsoft.com/office/powerpoint/2010/main" val="3210055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8" name="Oval 7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36170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-741836" y="-5002649"/>
            <a:ext cx="13348711" cy="11342297"/>
          </a:xfrm>
          <a:custGeom>
            <a:avLst/>
            <a:gdLst>
              <a:gd name="connsiteX0" fmla="*/ 9988027 w 13348711"/>
              <a:gd name="connsiteY0" fmla="*/ 1834 h 11342297"/>
              <a:gd name="connsiteX1" fmla="*/ 10531267 w 13348711"/>
              <a:gd name="connsiteY1" fmla="*/ 301590 h 11342297"/>
              <a:gd name="connsiteX2" fmla="*/ 13284852 w 13348711"/>
              <a:gd name="connsiteY2" fmla="*/ 5574943 h 11342297"/>
              <a:gd name="connsiteX3" fmla="*/ 13047121 w 13348711"/>
              <a:gd name="connsiteY3" fmla="*/ 6332257 h 11342297"/>
              <a:gd name="connsiteX4" fmla="*/ 3574758 w 13348711"/>
              <a:gd name="connsiteY4" fmla="*/ 11278438 h 11342297"/>
              <a:gd name="connsiteX5" fmla="*/ 2817444 w 13348711"/>
              <a:gd name="connsiteY5" fmla="*/ 11040707 h 11342297"/>
              <a:gd name="connsiteX6" fmla="*/ 63859 w 13348711"/>
              <a:gd name="connsiteY6" fmla="*/ 5767354 h 11342297"/>
              <a:gd name="connsiteX7" fmla="*/ 301590 w 13348711"/>
              <a:gd name="connsiteY7" fmla="*/ 5010040 h 11342297"/>
              <a:gd name="connsiteX8" fmla="*/ 9773953 w 13348711"/>
              <a:gd name="connsiteY8" fmla="*/ 63859 h 11342297"/>
              <a:gd name="connsiteX9" fmla="*/ 9988027 w 13348711"/>
              <a:gd name="connsiteY9" fmla="*/ 1834 h 1134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48711" h="11342297">
                <a:moveTo>
                  <a:pt x="9988027" y="1834"/>
                </a:moveTo>
                <a:cubicBezTo>
                  <a:pt x="10206034" y="-15880"/>
                  <a:pt x="10423658" y="95510"/>
                  <a:pt x="10531267" y="301590"/>
                </a:cubicBezTo>
                <a:lnTo>
                  <a:pt x="13284852" y="5574943"/>
                </a:lnTo>
                <a:cubicBezTo>
                  <a:pt x="13428331" y="5849717"/>
                  <a:pt x="13321895" y="6188778"/>
                  <a:pt x="13047121" y="6332257"/>
                </a:cubicBezTo>
                <a:lnTo>
                  <a:pt x="3574758" y="11278438"/>
                </a:lnTo>
                <a:cubicBezTo>
                  <a:pt x="3299984" y="11421917"/>
                  <a:pt x="2960922" y="11315481"/>
                  <a:pt x="2817444" y="11040707"/>
                </a:cubicBezTo>
                <a:lnTo>
                  <a:pt x="63859" y="5767354"/>
                </a:lnTo>
                <a:cubicBezTo>
                  <a:pt x="-79620" y="5492580"/>
                  <a:pt x="26816" y="5153519"/>
                  <a:pt x="301590" y="5010040"/>
                </a:cubicBezTo>
                <a:lnTo>
                  <a:pt x="9773953" y="63859"/>
                </a:lnTo>
                <a:cubicBezTo>
                  <a:pt x="9842647" y="27989"/>
                  <a:pt x="9915358" y="7739"/>
                  <a:pt x="9988027" y="1834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rtl="0">
              <a:defRPr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3695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8" name="Oval 7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22285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E65B-A184-0E48-2877-87B117933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6982B-1A10-E5BB-D089-53BCE6FF3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BA99D-0CF4-2C09-9CAF-3F08BBBB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AC234-21F5-FA1F-D212-D86443D7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1E978-407B-947C-E227-DC16666F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92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D556-871E-9631-DC7B-F9AB94D87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DD14A-9421-BF6C-7409-973D70D886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B141E-EC56-1ECC-27F0-6D0D66A85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6F7D2-B781-F42E-B185-462E1010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4BDD5-4A9B-F895-CF54-E04BFCDF0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46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C453B-AF8A-DB48-3838-603E4B62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0CE37-625C-A282-ACF7-DB3C64BFF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079FE-7019-91E9-DEA1-28FD2A492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75B13-BE5A-CDEC-7BE0-0B708C67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BD0F-7A67-C9DC-EF20-342D9FC7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0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7B757-456B-2082-5D2A-A4E13B060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1F53E-CBBA-BCB0-427A-22AD5DA64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B0446E-9A5C-898D-F220-985DCEA40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D626-DD8E-0052-DBA5-71FAA225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D4B52-2571-DBD0-F57F-F3E115623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76BD6-E2E4-8A07-0C0C-8E3720F5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10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013A4-C889-167B-29FF-7533638D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ACC24-FC0A-A182-4FF6-95C007266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4AAC7-15F5-30E3-4EBD-9753CB1B8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EE8734-AECC-D076-58F5-9DA1FD0F1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E1A2A8-644E-5873-1DE4-BAC19D4D3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AEF6DE-C720-87C6-BFCD-58106AA50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5F1E08-1D98-19C4-A4CA-BC6A0C77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1FA4F9-5A93-DF50-76B1-5EE20DC5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65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0677-8910-7C46-7175-9C6323363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811F37-098E-7A4A-1A64-C38B4E06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18C02D-C352-B714-C17F-BC46FD73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11ABD9-F159-7D35-ABD9-54F2F97C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22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B26CF8-1C0F-E0D8-C492-32117D9D2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1C0D1-71B6-34E3-4F88-78E3C9E8E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070563-648E-D519-540E-153B9B29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19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98A2B-505F-DAE1-3A17-D5DDB0040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FD45C-D269-41A3-6EF7-ECE5C3260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6C07B4-183B-0A6F-6CC5-A5C40479F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F826D-68BC-90CB-1688-FC0B22A72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B781C-4C31-F497-9F68-492BEAB9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3A79A-0709-2506-F8D3-E287C0D9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047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1083-168F-7B9E-8ABA-D86CC7817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4535FA-5BB6-9743-BE96-DE9D7E145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46346-E8E1-8855-C33F-7A9B401E6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E2A19C-AE55-BC7B-D1A9-1B42E16B2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E067D-E166-FE1B-1413-F93E48A5F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D74D1-BD7E-AAB8-4CC4-E99229F7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5287617"/>
          </a:xfrm>
          <a:prstGeom prst="rect">
            <a:avLst/>
          </a:prstGeom>
          <a:solidFill>
            <a:schemeClr val="bg2">
              <a:alpha val="46000"/>
            </a:schemeClr>
          </a:solidFill>
        </p:spPr>
        <p:txBody>
          <a:bodyPr/>
          <a:lstStyle>
            <a:lvl1pPr>
              <a:defRPr sz="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460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8828-6FE5-7823-57FD-696D23FA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06BA2-0DC0-2115-7190-985DD68213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EC5D5-59B2-6702-1620-0ABF7B1B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17CE0-E9B2-885A-0157-C252385B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C05C0-8AAE-E0BE-D3D8-2447074A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9056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FE8BA6-A3AF-C2D5-7303-A6C7F6284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C4D39-A289-D49B-EBB8-2F026105F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A975-2622-FA50-F9ED-08DFB4F8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9D2C70-E87E-A357-3CB7-B1FEEBEFD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E991A-97E6-99A0-E571-3E3C811E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795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799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331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/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07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38000"/>
            </a:schemeClr>
          </a:solidFill>
        </p:spPr>
        <p:txBody>
          <a:bodyPr/>
          <a:lstStyle>
            <a:lvl1pPr>
              <a:defRPr sz="1050"/>
            </a:lvl1pPr>
          </a:lstStyle>
          <a:p>
            <a:endParaRPr lang="ar-IQ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73448" y="1338897"/>
            <a:ext cx="988272" cy="87630"/>
            <a:chOff x="603399" y="1554480"/>
            <a:chExt cx="515620" cy="45720"/>
          </a:xfrm>
        </p:grpSpPr>
        <p:sp>
          <p:nvSpPr>
            <p:cNvPr id="8" name="Oval 7"/>
            <p:cNvSpPr/>
            <p:nvPr/>
          </p:nvSpPr>
          <p:spPr>
            <a:xfrm>
              <a:off x="603399" y="1554480"/>
              <a:ext cx="45720" cy="45720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20874" y="1554480"/>
              <a:ext cx="45720" cy="45720"/>
            </a:xfrm>
            <a:prstGeom prst="ellipse">
              <a:avLst/>
            </a:prstGeom>
            <a:solidFill>
              <a:schemeClr val="accent2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838349" y="1554480"/>
              <a:ext cx="45720" cy="45720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955824" y="1554480"/>
              <a:ext cx="45720" cy="45720"/>
            </a:xfrm>
            <a:prstGeom prst="ellipse">
              <a:avLst/>
            </a:prstGeom>
            <a:solidFill>
              <a:schemeClr val="accent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073299" y="1554480"/>
              <a:ext cx="45720" cy="45720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13906" y="697637"/>
            <a:ext cx="10225913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 rtl="0">
              <a:defRPr sz="3733" b="1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42934" y="397994"/>
            <a:ext cx="10225913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 rtl="0">
              <a:buNone/>
              <a:defRPr sz="1200" b="0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r>
              <a:rPr lang="en-US"/>
              <a:t>Type the subtitle of your great here</a:t>
            </a:r>
          </a:p>
        </p:txBody>
      </p:sp>
    </p:spTree>
    <p:extLst>
      <p:ext uri="{BB962C8B-B14F-4D97-AF65-F5344CB8AC3E}">
        <p14:creationId xmlns:p14="http://schemas.microsoft.com/office/powerpoint/2010/main" val="70097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1557610" y="6355555"/>
            <a:ext cx="508265" cy="583407"/>
          </a:xfrm>
          <a:prstGeom prst="roundRect">
            <a:avLst>
              <a:gd name="adj" fmla="val 73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IQ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11607374" y="6478889"/>
            <a:ext cx="408736" cy="308166"/>
          </a:xfrm>
          <a:prstGeom prst="rect">
            <a:avLst/>
          </a:prstGeom>
        </p:spPr>
        <p:txBody>
          <a:bodyPr/>
          <a:lstStyle>
            <a:lvl1pPr algn="ctr" rtl="0">
              <a:defRPr sz="1400" b="1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84E0A6AB-449E-4F6C-AA85-160DA8B532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9255493" y="0"/>
            <a:ext cx="2948066" cy="343271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rtl="0">
              <a:defRPr sz="600"/>
            </a:lvl1pPr>
          </a:lstStyle>
          <a:p>
            <a:pPr rtl="0"/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715000" y="0"/>
            <a:ext cx="3552765" cy="3441744"/>
          </a:xfrm>
          <a:custGeom>
            <a:avLst/>
            <a:gdLst>
              <a:gd name="connsiteX0" fmla="*/ 0 w 5741279"/>
              <a:gd name="connsiteY0" fmla="*/ 0 h 6911182"/>
              <a:gd name="connsiteX1" fmla="*/ 5741279 w 5741279"/>
              <a:gd name="connsiteY1" fmla="*/ 0 h 6911182"/>
              <a:gd name="connsiteX2" fmla="*/ 5741279 w 5741279"/>
              <a:gd name="connsiteY2" fmla="*/ 6911182 h 6911182"/>
              <a:gd name="connsiteX3" fmla="*/ 0 w 5741279"/>
              <a:gd name="connsiteY3" fmla="*/ 6911182 h 6911182"/>
              <a:gd name="connsiteX4" fmla="*/ 0 w 5741279"/>
              <a:gd name="connsiteY4" fmla="*/ 0 h 6911182"/>
              <a:gd name="connsiteX0" fmla="*/ 1722474 w 7463753"/>
              <a:gd name="connsiteY0" fmla="*/ 0 h 6911182"/>
              <a:gd name="connsiteX1" fmla="*/ 7463753 w 7463753"/>
              <a:gd name="connsiteY1" fmla="*/ 0 h 6911182"/>
              <a:gd name="connsiteX2" fmla="*/ 7463753 w 7463753"/>
              <a:gd name="connsiteY2" fmla="*/ 6911182 h 6911182"/>
              <a:gd name="connsiteX3" fmla="*/ 0 w 7463753"/>
              <a:gd name="connsiteY3" fmla="*/ 6889916 h 6911182"/>
              <a:gd name="connsiteX4" fmla="*/ 1722474 w 7463753"/>
              <a:gd name="connsiteY4" fmla="*/ 0 h 691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3753" h="6911182">
                <a:moveTo>
                  <a:pt x="1722474" y="0"/>
                </a:moveTo>
                <a:lnTo>
                  <a:pt x="7463753" y="0"/>
                </a:lnTo>
                <a:lnTo>
                  <a:pt x="7463753" y="6911182"/>
                </a:lnTo>
                <a:lnTo>
                  <a:pt x="0" y="6889916"/>
                </a:lnTo>
                <a:lnTo>
                  <a:pt x="17224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>
            <a:lvl1pPr rtl="0">
              <a:defRPr sz="600"/>
            </a:lvl1pPr>
          </a:lstStyle>
          <a:p>
            <a:pPr rtl="0"/>
            <a:endParaRPr 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849871" y="3433556"/>
            <a:ext cx="2357602" cy="340992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rtl="0">
              <a:defRPr sz="600"/>
            </a:lvl1pPr>
          </a:lstStyle>
          <a:p>
            <a:pPr rtl="0"/>
            <a:endParaRPr lang="en-US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7492271" y="3433526"/>
            <a:ext cx="2357600" cy="34111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rtl="0">
              <a:defRPr sz="600"/>
            </a:lvl1pPr>
          </a:lstStyle>
          <a:p>
            <a:pPr rtl="0"/>
            <a:endParaRPr 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897542" y="3428431"/>
            <a:ext cx="2601310" cy="3415055"/>
          </a:xfrm>
          <a:custGeom>
            <a:avLst/>
            <a:gdLst>
              <a:gd name="connsiteX0" fmla="*/ 0 w 5741279"/>
              <a:gd name="connsiteY0" fmla="*/ 0 h 6911182"/>
              <a:gd name="connsiteX1" fmla="*/ 5741279 w 5741279"/>
              <a:gd name="connsiteY1" fmla="*/ 0 h 6911182"/>
              <a:gd name="connsiteX2" fmla="*/ 5741279 w 5741279"/>
              <a:gd name="connsiteY2" fmla="*/ 6911182 h 6911182"/>
              <a:gd name="connsiteX3" fmla="*/ 0 w 5741279"/>
              <a:gd name="connsiteY3" fmla="*/ 6911182 h 6911182"/>
              <a:gd name="connsiteX4" fmla="*/ 0 w 5741279"/>
              <a:gd name="connsiteY4" fmla="*/ 0 h 6911182"/>
              <a:gd name="connsiteX0" fmla="*/ 1722474 w 7463753"/>
              <a:gd name="connsiteY0" fmla="*/ 0 h 6911182"/>
              <a:gd name="connsiteX1" fmla="*/ 7463753 w 7463753"/>
              <a:gd name="connsiteY1" fmla="*/ 0 h 6911182"/>
              <a:gd name="connsiteX2" fmla="*/ 7463753 w 7463753"/>
              <a:gd name="connsiteY2" fmla="*/ 6911182 h 6911182"/>
              <a:gd name="connsiteX3" fmla="*/ 0 w 7463753"/>
              <a:gd name="connsiteY3" fmla="*/ 6889916 h 6911182"/>
              <a:gd name="connsiteX4" fmla="*/ 1722474 w 7463753"/>
              <a:gd name="connsiteY4" fmla="*/ 0 h 6911182"/>
              <a:gd name="connsiteX0" fmla="*/ 3779874 w 7463753"/>
              <a:gd name="connsiteY0" fmla="*/ 25400 h 6911182"/>
              <a:gd name="connsiteX1" fmla="*/ 7463753 w 7463753"/>
              <a:gd name="connsiteY1" fmla="*/ 0 h 6911182"/>
              <a:gd name="connsiteX2" fmla="*/ 7463753 w 7463753"/>
              <a:gd name="connsiteY2" fmla="*/ 6911182 h 6911182"/>
              <a:gd name="connsiteX3" fmla="*/ 0 w 7463753"/>
              <a:gd name="connsiteY3" fmla="*/ 6889916 h 6911182"/>
              <a:gd name="connsiteX4" fmla="*/ 3779874 w 7463753"/>
              <a:gd name="connsiteY4" fmla="*/ 25400 h 6911182"/>
              <a:gd name="connsiteX0" fmla="*/ 1722474 w 5406353"/>
              <a:gd name="connsiteY0" fmla="*/ 25400 h 6911182"/>
              <a:gd name="connsiteX1" fmla="*/ 5406353 w 5406353"/>
              <a:gd name="connsiteY1" fmla="*/ 0 h 6911182"/>
              <a:gd name="connsiteX2" fmla="*/ 5406353 w 5406353"/>
              <a:gd name="connsiteY2" fmla="*/ 6911182 h 6911182"/>
              <a:gd name="connsiteX3" fmla="*/ 0 w 5406353"/>
              <a:gd name="connsiteY3" fmla="*/ 6889916 h 6911182"/>
              <a:gd name="connsiteX4" fmla="*/ 1722474 w 5406353"/>
              <a:gd name="connsiteY4" fmla="*/ 25400 h 6911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6353" h="6911182">
                <a:moveTo>
                  <a:pt x="1722474" y="25400"/>
                </a:moveTo>
                <a:lnTo>
                  <a:pt x="5406353" y="0"/>
                </a:lnTo>
                <a:lnTo>
                  <a:pt x="5406353" y="6911182"/>
                </a:lnTo>
                <a:lnTo>
                  <a:pt x="0" y="6889916"/>
                </a:lnTo>
                <a:lnTo>
                  <a:pt x="1722474" y="25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>
            <a:lvl1pPr rtl="0">
              <a:defRPr sz="600"/>
            </a:lvl1pPr>
          </a:lstStyle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27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75" r:id="rId3"/>
    <p:sldLayoutId id="2147483740" r:id="rId4"/>
    <p:sldLayoutId id="2147483742" r:id="rId5"/>
    <p:sldLayoutId id="2147483700" r:id="rId6"/>
    <p:sldLayoutId id="2147483746" r:id="rId7"/>
    <p:sldLayoutId id="2147483726" r:id="rId8"/>
    <p:sldLayoutId id="2147483744" r:id="rId9"/>
    <p:sldLayoutId id="2147483748" r:id="rId10"/>
    <p:sldLayoutId id="2147483745" r:id="rId11"/>
    <p:sldLayoutId id="2147483747" r:id="rId12"/>
    <p:sldLayoutId id="2147483743" r:id="rId13"/>
    <p:sldLayoutId id="2147483741" r:id="rId14"/>
    <p:sldLayoutId id="2147483718" r:id="rId15"/>
    <p:sldLayoutId id="2147483708" r:id="rId16"/>
    <p:sldLayoutId id="2147483709" r:id="rId17"/>
    <p:sldLayoutId id="2147483732" r:id="rId18"/>
    <p:sldLayoutId id="2147483710" r:id="rId19"/>
    <p:sldLayoutId id="2147483728" r:id="rId20"/>
    <p:sldLayoutId id="2147483711" r:id="rId21"/>
    <p:sldLayoutId id="2147483712" r:id="rId22"/>
    <p:sldLayoutId id="2147483713" r:id="rId23"/>
    <p:sldLayoutId id="2147483717" r:id="rId24"/>
    <p:sldLayoutId id="2147483721" r:id="rId25"/>
    <p:sldLayoutId id="2147483714" r:id="rId26"/>
    <p:sldLayoutId id="2147483715" r:id="rId27"/>
    <p:sldLayoutId id="2147483716" r:id="rId28"/>
    <p:sldLayoutId id="2147483720" r:id="rId29"/>
    <p:sldLayoutId id="2147483722" r:id="rId30"/>
    <p:sldLayoutId id="2147483723" r:id="rId31"/>
    <p:sldLayoutId id="2147483724" r:id="rId32"/>
    <p:sldLayoutId id="2147483731" r:id="rId33"/>
    <p:sldLayoutId id="2147483725" r:id="rId34"/>
    <p:sldLayoutId id="2147483733" r:id="rId35"/>
    <p:sldLayoutId id="2147483734" r:id="rId36"/>
    <p:sldLayoutId id="2147483735" r:id="rId37"/>
    <p:sldLayoutId id="2147483736" r:id="rId38"/>
    <p:sldLayoutId id="2147483738" r:id="rId39"/>
    <p:sldLayoutId id="2147483739" r:id="rId40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7FDECB-A424-303C-28CC-94064E99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D0F46-D628-FAFF-3691-EAC97FE9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A3D34-3E95-06FE-35A5-E43D718047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9DC54-F4E8-404E-83C2-F76E043590F8}" type="datetimeFigureOut">
              <a:rPr lang="en-US" smtClean="0"/>
              <a:t>5/12/22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F6546-F789-B22D-326A-7D8551420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E1A8-25EE-E577-7120-D4AF6FA18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5CE45-EAE9-4421-A851-CDD23A627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5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slide" Target="slide5.xml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>
            <a:extLst>
              <a:ext uri="{FF2B5EF4-FFF2-40B4-BE49-F238E27FC236}">
                <a16:creationId xmlns:a16="http://schemas.microsoft.com/office/drawing/2014/main" id="{AEC3BBDE-699E-684F-B51B-1001F667268D}"/>
              </a:ext>
            </a:extLst>
          </p:cNvPr>
          <p:cNvSpPr txBox="1">
            <a:spLocks/>
          </p:cNvSpPr>
          <p:nvPr/>
        </p:nvSpPr>
        <p:spPr>
          <a:xfrm>
            <a:off x="7877908" y="0"/>
            <a:ext cx="4314093" cy="688613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lnSpc>
                <a:spcPct val="100000"/>
              </a:lnSpc>
              <a:spcAft>
                <a:spcPts val="600"/>
              </a:spcAft>
            </a:pPr>
            <a:r>
              <a:rPr lang="en-US" sz="3100" dirty="0">
                <a:solidFill>
                  <a:srgbClr val="4AAFEE"/>
                </a:solidFill>
              </a:rPr>
              <a:t>Care for Caregivers: </a:t>
            </a:r>
          </a:p>
          <a:p>
            <a:pPr algn="ctr" defTabSz="914354">
              <a:lnSpc>
                <a:spcPct val="100000"/>
              </a:lnSpc>
              <a:spcAft>
                <a:spcPts val="600"/>
              </a:spcAft>
            </a:pPr>
            <a:r>
              <a:rPr lang="en-US" sz="3100" dirty="0">
                <a:solidFill>
                  <a:srgbClr val="4AAFEE"/>
                </a:solidFill>
              </a:rPr>
              <a:t>an Integrated Model of </a:t>
            </a:r>
          </a:p>
          <a:p>
            <a:pPr algn="ctr" defTabSz="914354">
              <a:lnSpc>
                <a:spcPct val="100000"/>
              </a:lnSpc>
              <a:spcAft>
                <a:spcPts val="600"/>
              </a:spcAft>
            </a:pPr>
            <a:r>
              <a:rPr lang="en-US" sz="3100" dirty="0">
                <a:solidFill>
                  <a:srgbClr val="4AAFEE"/>
                </a:solidFill>
              </a:rPr>
              <a:t>Whole Person Safety </a:t>
            </a:r>
          </a:p>
          <a:p>
            <a:pPr algn="ctr" defTabSz="914354">
              <a:lnSpc>
                <a:spcPct val="100000"/>
              </a:lnSpc>
              <a:spcAft>
                <a:spcPts val="600"/>
              </a:spcAft>
            </a:pPr>
            <a:r>
              <a:rPr lang="en-US" sz="3100" dirty="0">
                <a:solidFill>
                  <a:srgbClr val="4AAFEE"/>
                </a:solidFill>
              </a:rPr>
              <a:t>for Healthcare Workers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19507-24E5-BC4E-9883-E621E900211E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AD0C0D0-22A5-B542-9C9E-924F7E0039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399" y="5258548"/>
            <a:ext cx="2970166" cy="787094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E64B606-C069-DEDF-6A38-FD23C2F4E79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689" y="412965"/>
            <a:ext cx="3185586" cy="130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6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>
            <a:extLst>
              <a:ext uri="{FF2B5EF4-FFF2-40B4-BE49-F238E27FC236}">
                <a16:creationId xmlns:a16="http://schemas.microsoft.com/office/drawing/2014/main" id="{AEC3BBDE-699E-684F-B51B-1001F66726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14093" cy="6886136"/>
          </a:xfrm>
          <a:prstGeom prst="rect">
            <a:avLst/>
          </a:prstGeom>
          <a:solidFill>
            <a:srgbClr val="003273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lnSpc>
                <a:spcPct val="100000"/>
              </a:lnSpc>
              <a:spcAft>
                <a:spcPts val="600"/>
              </a:spcAft>
            </a:pPr>
            <a:r>
              <a:rPr lang="en-US" sz="3500" dirty="0">
                <a:solidFill>
                  <a:schemeClr val="bg1"/>
                </a:solidFill>
              </a:rPr>
              <a:t>Reshaping The Employee Experience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19507-24E5-BC4E-9883-E621E900211E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4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hart, diagram, funnel chart&#10;&#10;Description automatically generated">
            <a:extLst>
              <a:ext uri="{FF2B5EF4-FFF2-40B4-BE49-F238E27FC236}">
                <a16:creationId xmlns:a16="http://schemas.microsoft.com/office/drawing/2014/main" id="{C436E9EE-E717-8645-83EA-7EECD318EC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803" y="175091"/>
            <a:ext cx="9482393" cy="640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4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750C10C-E105-0E46-B003-67E36153B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09E6D-85FC-F44E-92D3-AB482D3D1B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0698" y="0"/>
            <a:ext cx="6288985" cy="658368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AFD9C5-8322-B540-99A2-E1B20106E19A}"/>
              </a:ext>
            </a:extLst>
          </p:cNvPr>
          <p:cNvSpPr txBox="1"/>
          <p:nvPr/>
        </p:nvSpPr>
        <p:spPr>
          <a:xfrm>
            <a:off x="276590" y="843599"/>
            <a:ext cx="529871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Nursing homes are among the top 10 industries for musculoskeletal problems (Science Direct 2021).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 injuries account for 42% of all injuries in extended care facilities (compared to 27% in </a:t>
            </a:r>
          </a:p>
          <a:p>
            <a:r>
              <a:rPr lang="en-US" dirty="0"/>
              <a:t>      the private sector).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51% of nursing home workers suffer most </a:t>
            </a:r>
          </a:p>
          <a:p>
            <a:r>
              <a:rPr lang="en-US" dirty="0"/>
              <a:t>      injuries when handling residents.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Physically taxing activities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Prolonged repetitive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Sustained awkward or static posture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Vibration/overexertion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Outdated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1" name="Title 13">
            <a:extLst>
              <a:ext uri="{FF2B5EF4-FFF2-40B4-BE49-F238E27FC236}">
                <a16:creationId xmlns:a16="http://schemas.microsoft.com/office/drawing/2014/main" id="{0D5D34F4-BEA5-4241-AB21-59172370D623}"/>
              </a:ext>
            </a:extLst>
          </p:cNvPr>
          <p:cNvSpPr txBox="1">
            <a:spLocks/>
          </p:cNvSpPr>
          <p:nvPr/>
        </p:nvSpPr>
        <p:spPr>
          <a:xfrm>
            <a:off x="-1407020" y="217699"/>
            <a:ext cx="7061128" cy="762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245EA2"/>
                </a:solidFill>
              </a:rPr>
              <a:t>Ergonomic Risks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722D0F-0E34-C743-BD21-92A2EB9FF171}"/>
              </a:ext>
            </a:extLst>
          </p:cNvPr>
          <p:cNvGrpSpPr/>
          <p:nvPr/>
        </p:nvGrpSpPr>
        <p:grpSpPr>
          <a:xfrm>
            <a:off x="0" y="0"/>
            <a:ext cx="6616700" cy="6583681"/>
            <a:chOff x="18578894" y="12343299"/>
            <a:chExt cx="6616700" cy="6583681"/>
          </a:xfrm>
          <a:solidFill>
            <a:srgbClr val="00327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31D973-E9CF-E045-9395-F65F8BA343CB}"/>
                </a:ext>
              </a:extLst>
            </p:cNvPr>
            <p:cNvSpPr/>
            <p:nvPr/>
          </p:nvSpPr>
          <p:spPr>
            <a:xfrm>
              <a:off x="18578894" y="12343299"/>
              <a:ext cx="6616700" cy="65836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A94272-DC4B-C540-9B40-FD2171FCEE70}"/>
                </a:ext>
              </a:extLst>
            </p:cNvPr>
            <p:cNvSpPr txBox="1"/>
            <p:nvPr/>
          </p:nvSpPr>
          <p:spPr>
            <a:xfrm>
              <a:off x="19063601" y="12617618"/>
              <a:ext cx="4145687" cy="62478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Ergonomic Solutions:</a:t>
              </a:r>
            </a:p>
            <a:p>
              <a:endParaRPr lang="en-US" sz="2400" b="1" dirty="0">
                <a:solidFill>
                  <a:schemeClr val="bg1"/>
                </a:solidFill>
              </a:endParaRPr>
            </a:p>
            <a:p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>
                  <a:solidFill>
                    <a:schemeClr val="bg1"/>
                  </a:solidFill>
                </a:rPr>
                <a:t>On-Site Therapy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>
                  <a:solidFill>
                    <a:schemeClr val="bg1"/>
                  </a:solidFill>
                </a:rPr>
                <a:t>Body Mechanics and Conditioning</a:t>
              </a:r>
            </a:p>
            <a:p>
              <a:pPr marL="342900" indent="-342900">
                <a:buFontTx/>
                <a:buChar char="-"/>
              </a:pPr>
              <a:endParaRPr lang="en-US" sz="2000" b="1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>
                  <a:solidFill>
                    <a:schemeClr val="bg1"/>
                  </a:solidFill>
                </a:rPr>
                <a:t>Training</a:t>
              </a:r>
            </a:p>
            <a:p>
              <a:pPr marL="342900" indent="-342900">
                <a:buFontTx/>
                <a:buChar char="-"/>
              </a:pPr>
              <a:endParaRPr lang="en-US" sz="2000" b="1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b="1" dirty="0">
                  <a:solidFill>
                    <a:schemeClr val="bg1"/>
                  </a:solidFill>
                </a:rPr>
                <a:t>Ergonomic Software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Ergonomic Assessments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Ergonomic Training – Ergo Eyes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Exoskeletons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Wearables/Virtual Ergonomics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12C0AE8-A184-244A-9826-7643FC0406C7}"/>
              </a:ext>
            </a:extLst>
          </p:cNvPr>
          <p:cNvSpPr txBox="1"/>
          <p:nvPr/>
        </p:nvSpPr>
        <p:spPr>
          <a:xfrm>
            <a:off x="7101407" y="2013213"/>
            <a:ext cx="4665536" cy="2092881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500" i="1" dirty="0"/>
              <a:t>“Nursing home workers had one of the deadliest jobs of 2020.” </a:t>
            </a:r>
          </a:p>
          <a:p>
            <a:r>
              <a:rPr lang="en-US" sz="2500" dirty="0"/>
              <a:t>- Scientific American 2021</a:t>
            </a:r>
          </a:p>
        </p:txBody>
      </p:sp>
    </p:spTree>
    <p:extLst>
      <p:ext uri="{BB962C8B-B14F-4D97-AF65-F5344CB8AC3E}">
        <p14:creationId xmlns:p14="http://schemas.microsoft.com/office/powerpoint/2010/main" val="7996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>
            <a:extLst>
              <a:ext uri="{FF2B5EF4-FFF2-40B4-BE49-F238E27FC236}">
                <a16:creationId xmlns:a16="http://schemas.microsoft.com/office/drawing/2014/main" id="{AEC3BBDE-699E-684F-B51B-1001F66726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14093" cy="6886136"/>
          </a:xfrm>
          <a:prstGeom prst="rect">
            <a:avLst/>
          </a:prstGeom>
          <a:solidFill>
            <a:srgbClr val="003273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lnSpc>
                <a:spcPct val="100000"/>
              </a:lnSpc>
              <a:spcAft>
                <a:spcPts val="600"/>
              </a:spcAft>
            </a:pPr>
            <a:r>
              <a:rPr lang="en-US" sz="3500" dirty="0">
                <a:solidFill>
                  <a:schemeClr val="bg1"/>
                </a:solidFill>
              </a:rPr>
              <a:t>Case Study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19507-24E5-BC4E-9883-E621E900211E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14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94CDEB8-2F7F-2144-912F-B68EB1C71117}"/>
              </a:ext>
            </a:extLst>
          </p:cNvPr>
          <p:cNvSpPr txBox="1">
            <a:spLocks/>
          </p:cNvSpPr>
          <p:nvPr/>
        </p:nvSpPr>
        <p:spPr>
          <a:xfrm>
            <a:off x="4155313" y="199119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E9AB9A8-4854-8F4C-99EC-E1D52A88C247}"/>
              </a:ext>
            </a:extLst>
          </p:cNvPr>
          <p:cNvSpPr txBox="1">
            <a:spLocks/>
          </p:cNvSpPr>
          <p:nvPr/>
        </p:nvSpPr>
        <p:spPr>
          <a:xfrm>
            <a:off x="4155313" y="384563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5CC6F3A-E79E-9D43-A0C2-761322654B15}"/>
              </a:ext>
            </a:extLst>
          </p:cNvPr>
          <p:cNvSpPr txBox="1">
            <a:spLocks/>
          </p:cNvSpPr>
          <p:nvPr/>
        </p:nvSpPr>
        <p:spPr>
          <a:xfrm>
            <a:off x="4155313" y="4787796"/>
            <a:ext cx="4294206" cy="1672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75CAA-04D0-9B4D-B455-31AF312A5323}"/>
              </a:ext>
            </a:extLst>
          </p:cNvPr>
          <p:cNvSpPr txBox="1"/>
          <p:nvPr/>
        </p:nvSpPr>
        <p:spPr>
          <a:xfrm>
            <a:off x="565714" y="1497965"/>
            <a:ext cx="1106056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2015 saw in increase in MSDs (Musculoskeletal Disorders) not related to a specific mechanism of injury for a work comp claim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Obtained leadership buy-in to reinvest our $25,000 work comp dividend into a mitigation program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2016 started at our Corporate Office to address: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General ergonomic fatigue</a:t>
            </a: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MSD mitigation </a:t>
            </a: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Team members that were miserable with pain from repetitive motion injuries</a:t>
            </a: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Team members that had on the job muscle injuries that impacted them at work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DF1"/>
              </a:buClr>
              <a:buSzTx/>
              <a:tabLst/>
              <a:defRPr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8F1D-EA1B-DE48-8DEA-F2869296E2F7}"/>
              </a:ext>
            </a:extLst>
          </p:cNvPr>
          <p:cNvSpPr txBox="1"/>
          <p:nvPr/>
        </p:nvSpPr>
        <p:spPr>
          <a:xfrm>
            <a:off x="3447607" y="512860"/>
            <a:ext cx="529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CLC Partnership with DORN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95FBAED-4792-7549-BB00-34AD4A612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94CDEB8-2F7F-2144-912F-B68EB1C71117}"/>
              </a:ext>
            </a:extLst>
          </p:cNvPr>
          <p:cNvSpPr txBox="1">
            <a:spLocks/>
          </p:cNvSpPr>
          <p:nvPr/>
        </p:nvSpPr>
        <p:spPr>
          <a:xfrm>
            <a:off x="4155313" y="199119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E9AB9A8-4854-8F4C-99EC-E1D52A88C247}"/>
              </a:ext>
            </a:extLst>
          </p:cNvPr>
          <p:cNvSpPr txBox="1">
            <a:spLocks/>
          </p:cNvSpPr>
          <p:nvPr/>
        </p:nvSpPr>
        <p:spPr>
          <a:xfrm>
            <a:off x="4155313" y="384563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5CC6F3A-E79E-9D43-A0C2-761322654B15}"/>
              </a:ext>
            </a:extLst>
          </p:cNvPr>
          <p:cNvSpPr txBox="1">
            <a:spLocks/>
          </p:cNvSpPr>
          <p:nvPr/>
        </p:nvSpPr>
        <p:spPr>
          <a:xfrm>
            <a:off x="4155313" y="4787796"/>
            <a:ext cx="4294206" cy="1672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75CAA-04D0-9B4D-B455-31AF312A5323}"/>
              </a:ext>
            </a:extLst>
          </p:cNvPr>
          <p:cNvSpPr txBox="1"/>
          <p:nvPr/>
        </p:nvSpPr>
        <p:spPr>
          <a:xfrm>
            <a:off x="565714" y="1497965"/>
            <a:ext cx="1106056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Team members were slow to adopt the therapy sessions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Just viewed it as a “chair massage”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Word of mouth spread quickly about how great the sessions were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Team members at the corporate office took advantage of the program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DF1"/>
              </a:buClr>
              <a:buSzTx/>
              <a:tabLst/>
              <a:defRPr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8F1D-EA1B-DE48-8DEA-F2869296E2F7}"/>
              </a:ext>
            </a:extLst>
          </p:cNvPr>
          <p:cNvSpPr txBox="1"/>
          <p:nvPr/>
        </p:nvSpPr>
        <p:spPr>
          <a:xfrm>
            <a:off x="5060836" y="512860"/>
            <a:ext cx="207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Slow Start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95FBAED-4792-7549-BB00-34AD4A612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4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94CDEB8-2F7F-2144-912F-B68EB1C71117}"/>
              </a:ext>
            </a:extLst>
          </p:cNvPr>
          <p:cNvSpPr txBox="1">
            <a:spLocks/>
          </p:cNvSpPr>
          <p:nvPr/>
        </p:nvSpPr>
        <p:spPr>
          <a:xfrm>
            <a:off x="4155313" y="199119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E9AB9A8-4854-8F4C-99EC-E1D52A88C247}"/>
              </a:ext>
            </a:extLst>
          </p:cNvPr>
          <p:cNvSpPr txBox="1">
            <a:spLocks/>
          </p:cNvSpPr>
          <p:nvPr/>
        </p:nvSpPr>
        <p:spPr>
          <a:xfrm>
            <a:off x="4155313" y="384563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5CC6F3A-E79E-9D43-A0C2-761322654B15}"/>
              </a:ext>
            </a:extLst>
          </p:cNvPr>
          <p:cNvSpPr txBox="1">
            <a:spLocks/>
          </p:cNvSpPr>
          <p:nvPr/>
        </p:nvSpPr>
        <p:spPr>
          <a:xfrm>
            <a:off x="4155313" y="4787796"/>
            <a:ext cx="4294206" cy="1672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75CAA-04D0-9B4D-B455-31AF312A5323}"/>
              </a:ext>
            </a:extLst>
          </p:cNvPr>
          <p:cNvSpPr txBox="1"/>
          <p:nvPr/>
        </p:nvSpPr>
        <p:spPr>
          <a:xfrm>
            <a:off x="565714" y="1497965"/>
            <a:ext cx="1106056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One team member indicated how her wrists and elbows hurt every day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 therapist identified that it wasn’t her wrist or elbows, but treated her shoulders and back, addressing posture at her workstation as well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Within 6 sessions (once per week) she reported amazing improvement, and “graduated” from the program about 12 weeks reporting her pain from an “7/8” (on a scale of 10) to no pain at all!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She did have a “tune-up” about a year later of 4 sessions just to keep her going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DF1"/>
              </a:buClr>
              <a:buSzTx/>
              <a:tabLst/>
              <a:defRPr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8F1D-EA1B-DE48-8DEA-F2869296E2F7}"/>
              </a:ext>
            </a:extLst>
          </p:cNvPr>
          <p:cNvSpPr txBox="1"/>
          <p:nvPr/>
        </p:nvSpPr>
        <p:spPr>
          <a:xfrm>
            <a:off x="5060836" y="512860"/>
            <a:ext cx="223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Case Study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95FBAED-4792-7549-BB00-34AD4A612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1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94CDEB8-2F7F-2144-912F-B68EB1C71117}"/>
              </a:ext>
            </a:extLst>
          </p:cNvPr>
          <p:cNvSpPr txBox="1">
            <a:spLocks/>
          </p:cNvSpPr>
          <p:nvPr/>
        </p:nvSpPr>
        <p:spPr>
          <a:xfrm>
            <a:off x="4155313" y="199119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E9AB9A8-4854-8F4C-99EC-E1D52A88C247}"/>
              </a:ext>
            </a:extLst>
          </p:cNvPr>
          <p:cNvSpPr txBox="1">
            <a:spLocks/>
          </p:cNvSpPr>
          <p:nvPr/>
        </p:nvSpPr>
        <p:spPr>
          <a:xfrm>
            <a:off x="4155313" y="384563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5CC6F3A-E79E-9D43-A0C2-761322654B15}"/>
              </a:ext>
            </a:extLst>
          </p:cNvPr>
          <p:cNvSpPr txBox="1">
            <a:spLocks/>
          </p:cNvSpPr>
          <p:nvPr/>
        </p:nvSpPr>
        <p:spPr>
          <a:xfrm>
            <a:off x="4155313" y="4787796"/>
            <a:ext cx="4294206" cy="1672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75CAA-04D0-9B4D-B455-31AF312A5323}"/>
              </a:ext>
            </a:extLst>
          </p:cNvPr>
          <p:cNvSpPr txBox="1"/>
          <p:nvPr/>
        </p:nvSpPr>
        <p:spPr>
          <a:xfrm>
            <a:off x="565714" y="1497965"/>
            <a:ext cx="11060569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This team member indicated she was very close to filing a work comp claim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We estimate that the claim could have reached over $8,000 - $10,000 (the average MSD claim without surgery)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We spent about $1,500 on this one team member to mitigate MSD exposure!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DF1"/>
              </a:buClr>
              <a:buSzTx/>
              <a:tabLst/>
              <a:defRPr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8F1D-EA1B-DE48-8DEA-F2869296E2F7}"/>
              </a:ext>
            </a:extLst>
          </p:cNvPr>
          <p:cNvSpPr txBox="1"/>
          <p:nvPr/>
        </p:nvSpPr>
        <p:spPr>
          <a:xfrm>
            <a:off x="5060836" y="512860"/>
            <a:ext cx="223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Case Study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95FBAED-4792-7549-BB00-34AD4A612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5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94CDEB8-2F7F-2144-912F-B68EB1C71117}"/>
              </a:ext>
            </a:extLst>
          </p:cNvPr>
          <p:cNvSpPr txBox="1">
            <a:spLocks/>
          </p:cNvSpPr>
          <p:nvPr/>
        </p:nvSpPr>
        <p:spPr>
          <a:xfrm>
            <a:off x="4155313" y="199119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E9AB9A8-4854-8F4C-99EC-E1D52A88C247}"/>
              </a:ext>
            </a:extLst>
          </p:cNvPr>
          <p:cNvSpPr txBox="1">
            <a:spLocks/>
          </p:cNvSpPr>
          <p:nvPr/>
        </p:nvSpPr>
        <p:spPr>
          <a:xfrm>
            <a:off x="4155313" y="384563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5CC6F3A-E79E-9D43-A0C2-761322654B15}"/>
              </a:ext>
            </a:extLst>
          </p:cNvPr>
          <p:cNvSpPr txBox="1">
            <a:spLocks/>
          </p:cNvSpPr>
          <p:nvPr/>
        </p:nvSpPr>
        <p:spPr>
          <a:xfrm>
            <a:off x="4155313" y="4787796"/>
            <a:ext cx="4294206" cy="1672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75CAA-04D0-9B4D-B455-31AF312A5323}"/>
              </a:ext>
            </a:extLst>
          </p:cNvPr>
          <p:cNvSpPr txBox="1"/>
          <p:nvPr/>
        </p:nvSpPr>
        <p:spPr>
          <a:xfrm>
            <a:off x="565715" y="1179541"/>
            <a:ext cx="11060569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SUCCESS!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Provided the team member with pain relief</a:t>
            </a: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The team member admitted that she had called in sick previously due to muscle fatigue/discomfort/pain</a:t>
            </a: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Saved Money $$</a:t>
            </a: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Saved our policy a work comp claim</a:t>
            </a: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Saved points towards our NCCI Mod Rate</a:t>
            </a: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Other indirect benefits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Morale at the office about the program</a:t>
            </a: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Really gave team members the sense that we cared</a:t>
            </a:r>
          </a:p>
          <a:p>
            <a:pPr marL="914400" lvl="1" indent="-4572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Provided team members with an affordable benefit that at the same time </a:t>
            </a:r>
          </a:p>
          <a:p>
            <a:pPr lvl="1">
              <a:buClr>
                <a:srgbClr val="42A6F4"/>
              </a:buClr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       reduced injury risk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DF1"/>
              </a:buClr>
              <a:buSzTx/>
              <a:tabLst/>
              <a:defRPr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8F1D-EA1B-DE48-8DEA-F2869296E2F7}"/>
              </a:ext>
            </a:extLst>
          </p:cNvPr>
          <p:cNvSpPr txBox="1"/>
          <p:nvPr/>
        </p:nvSpPr>
        <p:spPr>
          <a:xfrm>
            <a:off x="5060836" y="512860"/>
            <a:ext cx="223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Case Study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95FBAED-4792-7549-BB00-34AD4A612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32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BB076BE0-0161-A9F8-B0FE-2839DF0A81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180" y="0"/>
            <a:ext cx="5581820" cy="65836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3CF9F6E8-15DA-F045-9A81-DD17715930F5}"/>
              </a:ext>
            </a:extLst>
          </p:cNvPr>
          <p:cNvSpPr txBox="1">
            <a:spLocks/>
          </p:cNvSpPr>
          <p:nvPr/>
        </p:nvSpPr>
        <p:spPr>
          <a:xfrm>
            <a:off x="-1628982" y="707592"/>
            <a:ext cx="7061128" cy="302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245EA2"/>
                </a:solidFill>
              </a:rPr>
              <a:t>Mental Health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31F2A-4F0F-8D49-AD2B-64E340E31245}"/>
              </a:ext>
            </a:extLst>
          </p:cNvPr>
          <p:cNvSpPr txBox="1"/>
          <p:nvPr/>
        </p:nvSpPr>
        <p:spPr>
          <a:xfrm>
            <a:off x="228226" y="1113384"/>
            <a:ext cx="6371488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45% of nursing home employees reported PTSD symptoms </a:t>
            </a:r>
          </a:p>
          <a:p>
            <a:r>
              <a:rPr lang="en-US" dirty="0"/>
              <a:t>     during third Covid wave (Conan Brady 2021).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2,000 people have left the industry across the </a:t>
            </a:r>
          </a:p>
          <a:p>
            <a:r>
              <a:rPr lang="en-US" dirty="0"/>
              <a:t>      state since COVID-19 arrived (The Denver Post 2022).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average 2021 turnover rate was 128%, with some </a:t>
            </a:r>
          </a:p>
          <a:p>
            <a:r>
              <a:rPr lang="en-US" dirty="0"/>
              <a:t>      facilities experiencing a 300% turnover (New York Times 2021).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Depression and chronic pain frequently coexist, with up to </a:t>
            </a:r>
          </a:p>
          <a:p>
            <a:r>
              <a:rPr lang="en-US" dirty="0"/>
              <a:t>      60% of chronic pain patients presenting with depression </a:t>
            </a:r>
          </a:p>
          <a:p>
            <a:r>
              <a:rPr lang="en-US" dirty="0"/>
              <a:t>      (National Library of Medicine 2016).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Nearly 60% of adults with a mental illness didn’t receive </a:t>
            </a:r>
          </a:p>
          <a:p>
            <a:r>
              <a:rPr lang="en-US" dirty="0"/>
              <a:t>      mental health services in the previous year (</a:t>
            </a:r>
            <a:r>
              <a:rPr lang="en-US" dirty="0" err="1"/>
              <a:t>Nami.org</a:t>
            </a:r>
            <a:r>
              <a:rPr lang="en-US" dirty="0"/>
              <a:t> 2021).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217572E-1879-9346-BE71-57434A898CC9}"/>
              </a:ext>
            </a:extLst>
          </p:cNvPr>
          <p:cNvGrpSpPr/>
          <p:nvPr/>
        </p:nvGrpSpPr>
        <p:grpSpPr>
          <a:xfrm>
            <a:off x="0" y="0"/>
            <a:ext cx="6616700" cy="6583681"/>
            <a:chOff x="21766529" y="7776013"/>
            <a:chExt cx="6616700" cy="6583681"/>
          </a:xfrm>
          <a:solidFill>
            <a:srgbClr val="FF9800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A150A2-50C5-E543-8888-18FD5BAE1585}"/>
                </a:ext>
              </a:extLst>
            </p:cNvPr>
            <p:cNvSpPr/>
            <p:nvPr/>
          </p:nvSpPr>
          <p:spPr>
            <a:xfrm>
              <a:off x="21766529" y="7776013"/>
              <a:ext cx="6616700" cy="65836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2500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C6B8C6-6546-E94E-A1B6-4D809164375C}"/>
                </a:ext>
              </a:extLst>
            </p:cNvPr>
            <p:cNvSpPr txBox="1"/>
            <p:nvPr/>
          </p:nvSpPr>
          <p:spPr>
            <a:xfrm>
              <a:off x="22221676" y="8173385"/>
              <a:ext cx="5706406" cy="618630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Mental Health Solutions: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Increase emphasis on self-care support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Mental health programs &amp; telemedicine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Free counseling services and employee assistance programs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Real-time communication tools including 24/7 helplines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Free online and mobile mindfulness and </a:t>
              </a:r>
            </a:p>
            <a:p>
              <a:r>
                <a:rPr lang="en-US" sz="2000" dirty="0">
                  <a:solidFill>
                    <a:schemeClr val="bg1"/>
                  </a:solidFill>
                </a:rPr>
                <a:t>      meditation apps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Manager training to better identify behavioral and mental health issues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69F9D64F-C5CD-364A-BC1C-AD15A4AF5D69}"/>
              </a:ext>
            </a:extLst>
          </p:cNvPr>
          <p:cNvSpPr txBox="1">
            <a:spLocks/>
          </p:cNvSpPr>
          <p:nvPr/>
        </p:nvSpPr>
        <p:spPr>
          <a:xfrm>
            <a:off x="1757501" y="647286"/>
            <a:ext cx="867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245E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Today’s Speakers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750C10C-E105-0E46-B003-67E36153B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2159E5F-C7F5-E14E-9CB1-777E1DEEB4EA}"/>
              </a:ext>
            </a:extLst>
          </p:cNvPr>
          <p:cNvSpPr/>
          <p:nvPr/>
        </p:nvSpPr>
        <p:spPr>
          <a:xfrm>
            <a:off x="2706911" y="1711974"/>
            <a:ext cx="2292733" cy="2170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oogle Shape;547;p44">
            <a:extLst>
              <a:ext uri="{FF2B5EF4-FFF2-40B4-BE49-F238E27FC236}">
                <a16:creationId xmlns:a16="http://schemas.microsoft.com/office/drawing/2014/main" id="{DA2CD821-A1B8-C64A-A6A8-0D32585EE007}"/>
              </a:ext>
            </a:extLst>
          </p:cNvPr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377" y="1767631"/>
            <a:ext cx="2292733" cy="2170667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Google Shape;548;p44">
            <a:extLst>
              <a:ext uri="{FF2B5EF4-FFF2-40B4-BE49-F238E27FC236}">
                <a16:creationId xmlns:a16="http://schemas.microsoft.com/office/drawing/2014/main" id="{209E5EF3-15EC-4C45-885D-B25342B4BEC9}"/>
              </a:ext>
            </a:extLst>
          </p:cNvPr>
          <p:cNvSpPr txBox="1"/>
          <p:nvPr/>
        </p:nvSpPr>
        <p:spPr>
          <a:xfrm>
            <a:off x="1934341" y="4290488"/>
            <a:ext cx="4161659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AAFEE"/>
                </a:solidFill>
                <a:sym typeface="Lato"/>
              </a:rPr>
              <a:t>Kevin Lombardo</a:t>
            </a:r>
            <a:br>
              <a:rPr lang="en" sz="2400" b="1">
                <a:solidFill>
                  <a:srgbClr val="4AAFEE"/>
                </a:solidFill>
                <a:sym typeface="Lato"/>
              </a:rPr>
            </a:br>
            <a:r>
              <a:rPr lang="en" sz="2000">
                <a:solidFill>
                  <a:srgbClr val="484C57"/>
                </a:solidFill>
                <a:latin typeface="+mj-lt"/>
                <a:sym typeface="Lato"/>
              </a:rPr>
              <a:t>CEO &amp; President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484C57"/>
                </a:solidFill>
                <a:latin typeface="+mj-lt"/>
                <a:sym typeface="Lato"/>
              </a:rPr>
              <a:t>DORN</a:t>
            </a:r>
            <a:endParaRPr sz="2000" b="1">
              <a:latin typeface="+mj-lt"/>
              <a:ea typeface="Open Sans Semibold" panose="020B0606030504020204" pitchFamily="34" charset="0"/>
              <a:cs typeface="Open Sans Semibold" panose="020B0606030504020204" pitchFamily="34" charset="0"/>
              <a:sym typeface="Lato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4E4912-C6FC-0AC5-E61B-5B0486541C95}"/>
              </a:ext>
            </a:extLst>
          </p:cNvPr>
          <p:cNvSpPr/>
          <p:nvPr/>
        </p:nvSpPr>
        <p:spPr>
          <a:xfrm>
            <a:off x="6868570" y="1711974"/>
            <a:ext cx="2292733" cy="217066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Google Shape;548;p44">
            <a:extLst>
              <a:ext uri="{FF2B5EF4-FFF2-40B4-BE49-F238E27FC236}">
                <a16:creationId xmlns:a16="http://schemas.microsoft.com/office/drawing/2014/main" id="{50B4E903-C6F6-51F4-FF34-23D39E89A3B6}"/>
              </a:ext>
            </a:extLst>
          </p:cNvPr>
          <p:cNvSpPr txBox="1"/>
          <p:nvPr/>
        </p:nvSpPr>
        <p:spPr>
          <a:xfrm>
            <a:off x="6096000" y="4290488"/>
            <a:ext cx="4161659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" sz="2400" dirty="0">
                <a:solidFill>
                  <a:srgbClr val="4AAFEE"/>
                </a:solidFill>
                <a:sym typeface="Lato"/>
              </a:rPr>
              <a:t>Anthony </a:t>
            </a:r>
            <a:r>
              <a:rPr lang="en" sz="2400" dirty="0" err="1">
                <a:solidFill>
                  <a:srgbClr val="4AAFEE"/>
                </a:solidFill>
                <a:sym typeface="Lato"/>
              </a:rPr>
              <a:t>Linan</a:t>
            </a:r>
            <a:br>
              <a:rPr lang="en" sz="2400" b="1" dirty="0">
                <a:solidFill>
                  <a:srgbClr val="4AAFEE"/>
                </a:solidFill>
                <a:sym typeface="Lato"/>
              </a:rPr>
            </a:br>
            <a:r>
              <a:rPr lang="en-US" sz="2000" dirty="0">
                <a:solidFill>
                  <a:srgbClr val="484C57"/>
                </a:solidFill>
                <a:latin typeface="+mj-lt"/>
                <a:sym typeface="Lato"/>
              </a:rPr>
              <a:t>Vice President of Human Resources</a:t>
            </a:r>
            <a:endParaRPr lang="en" sz="2000" dirty="0">
              <a:solidFill>
                <a:srgbClr val="484C57"/>
              </a:solidFill>
              <a:latin typeface="+mj-lt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484C57"/>
                </a:solidFill>
                <a:latin typeface="+mj-lt"/>
                <a:sym typeface="Lato"/>
              </a:rPr>
              <a:t>Christian Living Communities</a:t>
            </a:r>
            <a:endParaRPr sz="2000" b="1" dirty="0">
              <a:latin typeface="+mj-lt"/>
              <a:ea typeface="Open Sans Semibold" panose="020B0606030504020204" pitchFamily="34" charset="0"/>
              <a:cs typeface="Open Sans Semibold" panose="020B0606030504020204" pitchFamily="34" charset="0"/>
              <a:sym typeface="Lato"/>
            </a:endParaRPr>
          </a:p>
        </p:txBody>
      </p:sp>
      <p:pic>
        <p:nvPicPr>
          <p:cNvPr id="5" name="Picture 4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C53E4BCE-AE5D-09B7-1CA0-4B710BEDBE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5084" y="1721209"/>
            <a:ext cx="2303490" cy="21706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1076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94CDEB8-2F7F-2144-912F-B68EB1C71117}"/>
              </a:ext>
            </a:extLst>
          </p:cNvPr>
          <p:cNvSpPr txBox="1">
            <a:spLocks/>
          </p:cNvSpPr>
          <p:nvPr/>
        </p:nvSpPr>
        <p:spPr>
          <a:xfrm>
            <a:off x="4155313" y="199119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E9AB9A8-4854-8F4C-99EC-E1D52A88C247}"/>
              </a:ext>
            </a:extLst>
          </p:cNvPr>
          <p:cNvSpPr txBox="1">
            <a:spLocks/>
          </p:cNvSpPr>
          <p:nvPr/>
        </p:nvSpPr>
        <p:spPr>
          <a:xfrm>
            <a:off x="4155313" y="384563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5CC6F3A-E79E-9D43-A0C2-761322654B15}"/>
              </a:ext>
            </a:extLst>
          </p:cNvPr>
          <p:cNvSpPr txBox="1">
            <a:spLocks/>
          </p:cNvSpPr>
          <p:nvPr/>
        </p:nvSpPr>
        <p:spPr>
          <a:xfrm>
            <a:off x="4155313" y="4787796"/>
            <a:ext cx="4294206" cy="1672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75CAA-04D0-9B4D-B455-31AF312A5323}"/>
              </a:ext>
            </a:extLst>
          </p:cNvPr>
          <p:cNvSpPr txBox="1"/>
          <p:nvPr/>
        </p:nvSpPr>
        <p:spPr>
          <a:xfrm>
            <a:off x="637444" y="1616118"/>
            <a:ext cx="10952575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Enhanced morale of team members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Provides team members with “permission” for self care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We in healthcare often take care of ourselves last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Self-care such as this has added mental health support benefits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Allows for a work environment where team members start talking about their muscle fatigue and their common injuries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Eventually created a culture of self-care up until 2020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DF1"/>
              </a:buClr>
              <a:buSzTx/>
              <a:tabLst/>
              <a:defRPr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8F1D-EA1B-DE48-8DEA-F2869296E2F7}"/>
              </a:ext>
            </a:extLst>
          </p:cNvPr>
          <p:cNvSpPr txBox="1"/>
          <p:nvPr/>
        </p:nvSpPr>
        <p:spPr>
          <a:xfrm>
            <a:off x="3310161" y="434852"/>
            <a:ext cx="5571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Indirect Benefits Of Self-care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95FBAED-4792-7549-BB00-34AD4A612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20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4EE19FD-ADC0-3241-98A2-54D12BB760B3}"/>
              </a:ext>
            </a:extLst>
          </p:cNvPr>
          <p:cNvGrpSpPr/>
          <p:nvPr/>
        </p:nvGrpSpPr>
        <p:grpSpPr>
          <a:xfrm>
            <a:off x="432486" y="492156"/>
            <a:ext cx="11558161" cy="5235441"/>
            <a:chOff x="267206" y="472304"/>
            <a:chExt cx="11558161" cy="5235441"/>
          </a:xfrm>
        </p:grpSpPr>
        <p:sp>
          <p:nvSpPr>
            <p:cNvPr id="12" name="Title 13">
              <a:extLst>
                <a:ext uri="{FF2B5EF4-FFF2-40B4-BE49-F238E27FC236}">
                  <a16:creationId xmlns:a16="http://schemas.microsoft.com/office/drawing/2014/main" id="{073C6020-2A0F-FF43-AC4E-AD11DC949234}"/>
                </a:ext>
              </a:extLst>
            </p:cNvPr>
            <p:cNvSpPr txBox="1">
              <a:spLocks/>
            </p:cNvSpPr>
            <p:nvPr/>
          </p:nvSpPr>
          <p:spPr>
            <a:xfrm>
              <a:off x="983043" y="472304"/>
              <a:ext cx="10225913" cy="471365"/>
            </a:xfrm>
            <a:prstGeom prst="rect">
              <a:avLst/>
            </a:prstGeom>
          </p:spPr>
          <p:txBody>
            <a:bodyPr/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>
                  <a:solidFill>
                    <a:srgbClr val="245EA2"/>
                  </a:solidFill>
                </a:rPr>
                <a:t>Virtual Self-Care Massage Success</a:t>
              </a:r>
              <a:endParaRPr lang="ar-IQ" sz="2800">
                <a:solidFill>
                  <a:srgbClr val="245EA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454EE9-352F-3844-99BB-A4EFCB8E8CD8}"/>
                </a:ext>
              </a:extLst>
            </p:cNvPr>
            <p:cNvSpPr txBox="1"/>
            <p:nvPr/>
          </p:nvSpPr>
          <p:spPr>
            <a:xfrm>
              <a:off x="3061642" y="683828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>
                <a:latin typeface="+mj-lt"/>
              </a:endParaRPr>
            </a:p>
          </p:txBody>
        </p:sp>
        <p:graphicFrame>
          <p:nvGraphicFramePr>
            <p:cNvPr id="16" name="Chart 15" descr="Customer Com">
              <a:extLst>
                <a:ext uri="{FF2B5EF4-FFF2-40B4-BE49-F238E27FC236}">
                  <a16:creationId xmlns:a16="http://schemas.microsoft.com/office/drawing/2014/main" id="{5AA6BC72-81F1-1547-AF53-D40E34FF017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435493144"/>
                </p:ext>
              </p:extLst>
            </p:nvPr>
          </p:nvGraphicFramePr>
          <p:xfrm>
            <a:off x="267206" y="1954479"/>
            <a:ext cx="5588871" cy="35220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0E29690-4B60-854F-88DE-52F722EE9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5925" y="1567271"/>
              <a:ext cx="5489442" cy="414047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B3577A-02D8-ED48-9B10-9890F1960AF3}"/>
                </a:ext>
              </a:extLst>
            </p:cNvPr>
            <p:cNvSpPr txBox="1"/>
            <p:nvPr/>
          </p:nvSpPr>
          <p:spPr>
            <a:xfrm>
              <a:off x="4918369" y="895076"/>
              <a:ext cx="23552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+mj-lt"/>
                </a:rPr>
                <a:t>Actual Client Data 2021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799646F-DCCA-1B46-8B25-C8F5CE2E891F}"/>
                </a:ext>
              </a:extLst>
            </p:cNvPr>
            <p:cNvSpPr/>
            <p:nvPr/>
          </p:nvSpPr>
          <p:spPr>
            <a:xfrm>
              <a:off x="1324708" y="4690005"/>
              <a:ext cx="1359877" cy="3367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77DF820-EA63-764E-97AD-78B672C528BF}"/>
                </a:ext>
              </a:extLst>
            </p:cNvPr>
            <p:cNvSpPr/>
            <p:nvPr/>
          </p:nvSpPr>
          <p:spPr>
            <a:xfrm>
              <a:off x="1113236" y="3943435"/>
              <a:ext cx="1571349" cy="33673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82F0559-0F8F-6F48-BF3A-8284E9999D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285"/>
            <a:ext cx="12192000" cy="6343560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D3F49B46-67B2-744D-80B8-0C4024FF8A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3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32F9535D-7FE0-5EBF-7702-8F63B155DC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9"/>
          <a:stretch/>
        </p:blipFill>
        <p:spPr>
          <a:xfrm>
            <a:off x="6360244" y="0"/>
            <a:ext cx="5831755" cy="659206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66C4067B-8460-F845-9C8A-02185E7A3499}"/>
              </a:ext>
            </a:extLst>
          </p:cNvPr>
          <p:cNvSpPr txBox="1">
            <a:spLocks/>
          </p:cNvSpPr>
          <p:nvPr/>
        </p:nvSpPr>
        <p:spPr>
          <a:xfrm>
            <a:off x="-1183689" y="662845"/>
            <a:ext cx="7061128" cy="302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245EA2"/>
                </a:solidFill>
              </a:rPr>
              <a:t>Employee Wellness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48E024-6562-3747-8AF4-F2DE4CF831E9}"/>
              </a:ext>
            </a:extLst>
          </p:cNvPr>
          <p:cNvSpPr txBox="1"/>
          <p:nvPr/>
        </p:nvSpPr>
        <p:spPr>
          <a:xfrm>
            <a:off x="257869" y="1074477"/>
            <a:ext cx="587885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Majority of adults (61%) experienced undesired weight </a:t>
            </a:r>
          </a:p>
          <a:p>
            <a:r>
              <a:rPr lang="en-US" dirty="0"/>
              <a:t>     changes since 2020, an average gain of 29+ pounds </a:t>
            </a:r>
          </a:p>
          <a:p>
            <a:r>
              <a:rPr lang="en-US" dirty="0"/>
              <a:t>     (New York Times).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Diet and exercise are on the wane with 20% of </a:t>
            </a:r>
          </a:p>
          <a:p>
            <a:r>
              <a:rPr lang="en-US" dirty="0"/>
              <a:t>     respondents admitting to an increase in alcohol</a:t>
            </a:r>
          </a:p>
          <a:p>
            <a:r>
              <a:rPr lang="en-US" dirty="0"/>
              <a:t>     consumption, while a 33% are eating a less healthy diet, </a:t>
            </a:r>
          </a:p>
          <a:p>
            <a:r>
              <a:rPr lang="en-US" dirty="0"/>
              <a:t>     and over 60% acknowledging that they are exercising less.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Inadequate pay and lack of benefits.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Stressful, complex, and high-risk work environments.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lack of opportunities for career advancement, </a:t>
            </a:r>
          </a:p>
          <a:p>
            <a:r>
              <a:rPr lang="en-US" dirty="0"/>
              <a:t>     promotions or raises.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Excessive caseloads and understaffing in skilled </a:t>
            </a:r>
          </a:p>
          <a:p>
            <a:r>
              <a:rPr lang="en-US" dirty="0"/>
              <a:t>      nursing facilities.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0B496-B1F4-1D4D-9C11-5748E918B1EA}"/>
              </a:ext>
            </a:extLst>
          </p:cNvPr>
          <p:cNvGrpSpPr/>
          <p:nvPr/>
        </p:nvGrpSpPr>
        <p:grpSpPr>
          <a:xfrm>
            <a:off x="0" y="0"/>
            <a:ext cx="6375400" cy="6583681"/>
            <a:chOff x="1295808" y="3205407"/>
            <a:chExt cx="6375400" cy="6583681"/>
          </a:xfrm>
          <a:solidFill>
            <a:srgbClr val="169BD8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3F5B1-9A39-BC44-BDE4-2DD5167FEF75}"/>
                </a:ext>
              </a:extLst>
            </p:cNvPr>
            <p:cNvSpPr/>
            <p:nvPr/>
          </p:nvSpPr>
          <p:spPr>
            <a:xfrm>
              <a:off x="1295808" y="3205407"/>
              <a:ext cx="6375400" cy="65836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23B698-8210-354B-9C84-2BA30F54E4D6}"/>
                </a:ext>
              </a:extLst>
            </p:cNvPr>
            <p:cNvSpPr txBox="1"/>
            <p:nvPr/>
          </p:nvSpPr>
          <p:spPr>
            <a:xfrm>
              <a:off x="1841908" y="3609753"/>
              <a:ext cx="5352556" cy="58785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Wellness Solutions:</a:t>
              </a:r>
              <a:endParaRPr lang="en-US" sz="2400" b="1" dirty="0">
                <a:solidFill>
                  <a:schemeClr val="bg1"/>
                </a:solidFill>
              </a:endParaRPr>
            </a:p>
            <a:p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Leadership focused on employee well-being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Preventative benefits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Virtual on-demand and live self-care programs</a:t>
              </a:r>
            </a:p>
            <a:p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Fatigue management programs 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Personalized health, meal, and fitness plans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Access to wellness coaches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Stress management and resilience programs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  <a:p>
              <a:pPr marL="342900" indent="-342900">
                <a:buFontTx/>
                <a:buChar char="-"/>
              </a:pPr>
              <a:r>
                <a:rPr lang="en-US" sz="2000" dirty="0">
                  <a:solidFill>
                    <a:schemeClr val="bg1"/>
                  </a:solidFill>
                </a:rPr>
                <a:t>Financial wellness programs </a:t>
              </a:r>
            </a:p>
            <a:p>
              <a:pPr marL="342900" indent="-342900">
                <a:buFontTx/>
                <a:buChar char="-"/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17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94CDEB8-2F7F-2144-912F-B68EB1C71117}"/>
              </a:ext>
            </a:extLst>
          </p:cNvPr>
          <p:cNvSpPr txBox="1">
            <a:spLocks/>
          </p:cNvSpPr>
          <p:nvPr/>
        </p:nvSpPr>
        <p:spPr>
          <a:xfrm>
            <a:off x="4155313" y="199119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E9AB9A8-4854-8F4C-99EC-E1D52A88C247}"/>
              </a:ext>
            </a:extLst>
          </p:cNvPr>
          <p:cNvSpPr txBox="1">
            <a:spLocks/>
          </p:cNvSpPr>
          <p:nvPr/>
        </p:nvSpPr>
        <p:spPr>
          <a:xfrm>
            <a:off x="4155313" y="384563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5CC6F3A-E79E-9D43-A0C2-761322654B15}"/>
              </a:ext>
            </a:extLst>
          </p:cNvPr>
          <p:cNvSpPr txBox="1">
            <a:spLocks/>
          </p:cNvSpPr>
          <p:nvPr/>
        </p:nvSpPr>
        <p:spPr>
          <a:xfrm>
            <a:off x="4155313" y="4787796"/>
            <a:ext cx="4294206" cy="1672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75CAA-04D0-9B4D-B455-31AF312A5323}"/>
              </a:ext>
            </a:extLst>
          </p:cNvPr>
          <p:cNvSpPr txBox="1"/>
          <p:nvPr/>
        </p:nvSpPr>
        <p:spPr>
          <a:xfrm>
            <a:off x="637445" y="1598870"/>
            <a:ext cx="107347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Collaborating between all the functions in our industry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Lending to job analysis: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800100" lvl="1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Evaluating closely the needs of the person and how they match with the job</a:t>
            </a:r>
          </a:p>
          <a:p>
            <a:pPr marL="800100" lvl="1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No two workers are alike!</a:t>
            </a:r>
          </a:p>
          <a:p>
            <a:pPr marL="800100" lvl="1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Providing direct 1:1 coaching for safe work practices and how to work smarter with tools and equipment</a:t>
            </a:r>
          </a:p>
          <a:p>
            <a:pPr marL="800100" lvl="1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Focusing on an open and honest feedback about tasks and job duties that can be improved with other processes</a:t>
            </a:r>
          </a:p>
          <a:p>
            <a:pPr marL="800100" lvl="1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Getting input from team members about how they want the jobs changed, and how they improve systems</a:t>
            </a:r>
          </a:p>
          <a:p>
            <a:pPr marL="800100" lvl="1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Ultimately leads to a culture of trust that we are all here for one another</a:t>
            </a:r>
            <a:endParaRPr lang="en-US" sz="2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8F1D-EA1B-DE48-8DEA-F2869296E2F7}"/>
              </a:ext>
            </a:extLst>
          </p:cNvPr>
          <p:cNvSpPr txBox="1"/>
          <p:nvPr/>
        </p:nvSpPr>
        <p:spPr>
          <a:xfrm>
            <a:off x="1135117" y="472308"/>
            <a:ext cx="992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Combining Culture, Operations, Safety, HR &amp; Benefits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95FBAED-4792-7549-BB00-34AD4A612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38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94CDEB8-2F7F-2144-912F-B68EB1C71117}"/>
              </a:ext>
            </a:extLst>
          </p:cNvPr>
          <p:cNvSpPr txBox="1">
            <a:spLocks/>
          </p:cNvSpPr>
          <p:nvPr/>
        </p:nvSpPr>
        <p:spPr>
          <a:xfrm>
            <a:off x="4155313" y="199119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E9AB9A8-4854-8F4C-99EC-E1D52A88C247}"/>
              </a:ext>
            </a:extLst>
          </p:cNvPr>
          <p:cNvSpPr txBox="1">
            <a:spLocks/>
          </p:cNvSpPr>
          <p:nvPr/>
        </p:nvSpPr>
        <p:spPr>
          <a:xfrm>
            <a:off x="4155313" y="384563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5CC6F3A-E79E-9D43-A0C2-761322654B15}"/>
              </a:ext>
            </a:extLst>
          </p:cNvPr>
          <p:cNvSpPr txBox="1">
            <a:spLocks/>
          </p:cNvSpPr>
          <p:nvPr/>
        </p:nvSpPr>
        <p:spPr>
          <a:xfrm>
            <a:off x="4155313" y="4787796"/>
            <a:ext cx="4294206" cy="1672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75CAA-04D0-9B4D-B455-31AF312A5323}"/>
              </a:ext>
            </a:extLst>
          </p:cNvPr>
          <p:cNvSpPr txBox="1"/>
          <p:nvPr/>
        </p:nvSpPr>
        <p:spPr>
          <a:xfrm>
            <a:off x="637445" y="1107597"/>
            <a:ext cx="1138148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Utilize on-site support for direct care education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Provide off-site isokinetic evaluations for pre-employment job fit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Typical EAP services for mental, emotional and professional help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Work/Life Balance with retreat experiences for caregivers 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Provide enriched Paid Time Off, and Unlimited PTO plans to exempt team members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On-demand pay “</a:t>
            </a:r>
            <a:r>
              <a:rPr lang="en-US" sz="22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PayActiv</a:t>
            </a: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” and other services for financial health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1:1 Benefit Concierge to walk through benefit enrollments and map out family specific coverage/costs 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Critical needs funding – emergency access to $$ </a:t>
            </a:r>
          </a:p>
          <a:p>
            <a:pPr marL="800100" lvl="1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8F1D-EA1B-DE48-8DEA-F2869296E2F7}"/>
              </a:ext>
            </a:extLst>
          </p:cNvPr>
          <p:cNvSpPr txBox="1"/>
          <p:nvPr/>
        </p:nvSpPr>
        <p:spPr>
          <a:xfrm>
            <a:off x="4464969" y="274759"/>
            <a:ext cx="3674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Types of Programs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95FBAED-4792-7549-BB00-34AD4A612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65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8C22071-132F-184C-8122-53D48FE686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703205"/>
              </p:ext>
            </p:extLst>
          </p:nvPr>
        </p:nvGraphicFramePr>
        <p:xfrm>
          <a:off x="2032000" y="1061395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0054579-5AE1-9B43-8C59-14CEA155A6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E6BF8F-C14A-DC45-B9ED-11D6EF4610B4}"/>
              </a:ext>
            </a:extLst>
          </p:cNvPr>
          <p:cNvSpPr txBox="1"/>
          <p:nvPr/>
        </p:nvSpPr>
        <p:spPr>
          <a:xfrm>
            <a:off x="563974" y="377938"/>
            <a:ext cx="11064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32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A Holistic Approach To Healthcare Workforce Health And Wellness</a:t>
            </a:r>
            <a:br>
              <a:rPr lang="en-US" sz="3200" dirty="0">
                <a:latin typeface="+mj-lt"/>
              </a:rPr>
            </a:br>
            <a:endParaRPr lang="en-US" sz="32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F3885A-BB2E-A342-ABAA-C43D4609675A}"/>
              </a:ext>
            </a:extLst>
          </p:cNvPr>
          <p:cNvSpPr/>
          <p:nvPr/>
        </p:nvSpPr>
        <p:spPr>
          <a:xfrm>
            <a:off x="3644621" y="2935415"/>
            <a:ext cx="22831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Ergonomic Risks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D913E9-38AC-C545-B2E6-EACF03CD83E7}"/>
              </a:ext>
            </a:extLst>
          </p:cNvPr>
          <p:cNvSpPr/>
          <p:nvPr/>
        </p:nvSpPr>
        <p:spPr>
          <a:xfrm>
            <a:off x="6264255" y="2935415"/>
            <a:ext cx="205171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>
                <a:solidFill>
                  <a:schemeClr val="bg1"/>
                </a:solidFill>
              </a:rPr>
              <a:t>Mental Health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88BE81-E90D-324E-8A00-45EA9C5854C1}"/>
              </a:ext>
            </a:extLst>
          </p:cNvPr>
          <p:cNvSpPr/>
          <p:nvPr/>
        </p:nvSpPr>
        <p:spPr>
          <a:xfrm>
            <a:off x="5423637" y="5043974"/>
            <a:ext cx="13447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>
                <a:solidFill>
                  <a:schemeClr val="bg1"/>
                </a:solidFill>
              </a:rPr>
              <a:t>Wellness</a:t>
            </a:r>
          </a:p>
        </p:txBody>
      </p:sp>
    </p:spTree>
    <p:extLst>
      <p:ext uri="{BB962C8B-B14F-4D97-AF65-F5344CB8AC3E}">
        <p14:creationId xmlns:p14="http://schemas.microsoft.com/office/powerpoint/2010/main" val="7133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3D3E0E16-2DF1-B940-9147-E0E3E717F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42020" cy="688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94CDEB8-2F7F-2144-912F-B68EB1C71117}"/>
              </a:ext>
            </a:extLst>
          </p:cNvPr>
          <p:cNvSpPr txBox="1">
            <a:spLocks/>
          </p:cNvSpPr>
          <p:nvPr/>
        </p:nvSpPr>
        <p:spPr>
          <a:xfrm>
            <a:off x="4155313" y="199119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E9AB9A8-4854-8F4C-99EC-E1D52A88C247}"/>
              </a:ext>
            </a:extLst>
          </p:cNvPr>
          <p:cNvSpPr txBox="1">
            <a:spLocks/>
          </p:cNvSpPr>
          <p:nvPr/>
        </p:nvSpPr>
        <p:spPr>
          <a:xfrm>
            <a:off x="4155313" y="384563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5CC6F3A-E79E-9D43-A0C2-761322654B15}"/>
              </a:ext>
            </a:extLst>
          </p:cNvPr>
          <p:cNvSpPr txBox="1">
            <a:spLocks/>
          </p:cNvSpPr>
          <p:nvPr/>
        </p:nvSpPr>
        <p:spPr>
          <a:xfrm>
            <a:off x="4155313" y="4787796"/>
            <a:ext cx="4294206" cy="1672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75CAA-04D0-9B4D-B455-31AF312A5323}"/>
              </a:ext>
            </a:extLst>
          </p:cNvPr>
          <p:cNvSpPr txBox="1"/>
          <p:nvPr/>
        </p:nvSpPr>
        <p:spPr>
          <a:xfrm>
            <a:off x="565714" y="1497965"/>
            <a:ext cx="11060569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Site risk assessment/needs assessment &amp; investigation of SPHM accidents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Establish a safe patient resident committee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Provide written policy &amp; implementation plan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Implement a multi-factor program with the right equipment and ergonomic training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On-site and online training and engagement, including manual therapy, biomechanics training, and reinforcement of best practices</a:t>
            </a: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457200" indent="-457200">
              <a:buClr>
                <a:srgbClr val="42A6F4"/>
              </a:buClr>
              <a:buFont typeface="+mj-lt"/>
              <a:buAutoNum type="arabicPeriod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Rollout to units and departments, throughout facilities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DF1"/>
              </a:buClr>
              <a:buSzTx/>
              <a:tabLst/>
              <a:defRPr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8F1D-EA1B-DE48-8DEA-F2869296E2F7}"/>
              </a:ext>
            </a:extLst>
          </p:cNvPr>
          <p:cNvSpPr txBox="1"/>
          <p:nvPr/>
        </p:nvSpPr>
        <p:spPr>
          <a:xfrm>
            <a:off x="2049950" y="481557"/>
            <a:ext cx="8499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Safe Resident Handling And Mobility Program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95FBAED-4792-7549-BB00-34AD4A612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18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34">
            <a:extLst>
              <a:ext uri="{FF2B5EF4-FFF2-40B4-BE49-F238E27FC236}">
                <a16:creationId xmlns:a16="http://schemas.microsoft.com/office/drawing/2014/main" id="{194CDEB8-2F7F-2144-912F-B68EB1C71117}"/>
              </a:ext>
            </a:extLst>
          </p:cNvPr>
          <p:cNvSpPr txBox="1">
            <a:spLocks/>
          </p:cNvSpPr>
          <p:nvPr/>
        </p:nvSpPr>
        <p:spPr>
          <a:xfrm>
            <a:off x="4155313" y="199119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9E9AB9A8-4854-8F4C-99EC-E1D52A88C247}"/>
              </a:ext>
            </a:extLst>
          </p:cNvPr>
          <p:cNvSpPr txBox="1">
            <a:spLocks/>
          </p:cNvSpPr>
          <p:nvPr/>
        </p:nvSpPr>
        <p:spPr>
          <a:xfrm>
            <a:off x="4155313" y="3845639"/>
            <a:ext cx="4294206" cy="755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5CC6F3A-E79E-9D43-A0C2-761322654B15}"/>
              </a:ext>
            </a:extLst>
          </p:cNvPr>
          <p:cNvSpPr txBox="1">
            <a:spLocks/>
          </p:cNvSpPr>
          <p:nvPr/>
        </p:nvSpPr>
        <p:spPr>
          <a:xfrm>
            <a:off x="4155313" y="4787796"/>
            <a:ext cx="4294206" cy="16725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C75CAA-04D0-9B4D-B455-31AF312A5323}"/>
              </a:ext>
            </a:extLst>
          </p:cNvPr>
          <p:cNvSpPr txBox="1"/>
          <p:nvPr/>
        </p:nvSpPr>
        <p:spPr>
          <a:xfrm>
            <a:off x="637445" y="1616118"/>
            <a:ext cx="933105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Value people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Listen – all avenues available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Consistency in approach; but not one size fits all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Do the “right” thing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Empower leaders; empower teammates </a:t>
            </a:r>
          </a:p>
          <a:p>
            <a:pPr marL="342900" indent="-34290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BDF1"/>
              </a:buClr>
              <a:buSzTx/>
              <a:tabLst/>
              <a:defRPr/>
            </a:pPr>
            <a:endParaRPr lang="en-US" sz="25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558F1D-EA1B-DE48-8DEA-F2869296E2F7}"/>
              </a:ext>
            </a:extLst>
          </p:cNvPr>
          <p:cNvSpPr txBox="1"/>
          <p:nvPr/>
        </p:nvSpPr>
        <p:spPr>
          <a:xfrm>
            <a:off x="2006282" y="459081"/>
            <a:ext cx="859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Strategies For Establishing A Holistic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934D8-8C15-4648-8E80-715B753718E1}"/>
              </a:ext>
            </a:extLst>
          </p:cNvPr>
          <p:cNvSpPr txBox="1"/>
          <p:nvPr/>
        </p:nvSpPr>
        <p:spPr>
          <a:xfrm>
            <a:off x="1917442" y="5698477"/>
            <a:ext cx="8357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300" i="1" dirty="0"/>
              <a:t>Empowerment through Education and Engagement</a:t>
            </a:r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A95FBAED-4792-7549-BB00-34AD4A6124F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7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0054579-5AE1-9B43-8C59-14CEA155A6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E6BF8F-C14A-DC45-B9ED-11D6EF4610B4}"/>
              </a:ext>
            </a:extLst>
          </p:cNvPr>
          <p:cNvSpPr txBox="1"/>
          <p:nvPr/>
        </p:nvSpPr>
        <p:spPr>
          <a:xfrm>
            <a:off x="2728124" y="2371970"/>
            <a:ext cx="6735755" cy="1470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“Good health IS </a:t>
            </a:r>
            <a:r>
              <a:rPr lang="en-US" sz="4000" b="1" dirty="0">
                <a:solidFill>
                  <a:srgbClr val="169BD8"/>
                </a:solidFill>
                <a:latin typeface="+mj-lt"/>
              </a:rPr>
              <a:t>good business</a:t>
            </a:r>
            <a:r>
              <a:rPr 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.”</a:t>
            </a:r>
            <a:br>
              <a:rPr lang="en-US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</a:b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– Paul Drechsler, Chairman/CEO, Wates Group Limited</a:t>
            </a:r>
          </a:p>
        </p:txBody>
      </p:sp>
    </p:spTree>
    <p:extLst>
      <p:ext uri="{BB962C8B-B14F-4D97-AF65-F5344CB8AC3E}">
        <p14:creationId xmlns:p14="http://schemas.microsoft.com/office/powerpoint/2010/main" val="146680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69F9D64F-C5CD-364A-BC1C-AD15A4AF5D69}"/>
              </a:ext>
            </a:extLst>
          </p:cNvPr>
          <p:cNvSpPr txBox="1">
            <a:spLocks/>
          </p:cNvSpPr>
          <p:nvPr/>
        </p:nvSpPr>
        <p:spPr>
          <a:xfrm>
            <a:off x="1757502" y="507014"/>
            <a:ext cx="867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solidFill>
                  <a:srgbClr val="245EA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750C10C-E105-0E46-B003-67E36153B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86BFD6-0409-E616-AFA7-134A7BEC045A}"/>
              </a:ext>
            </a:extLst>
          </p:cNvPr>
          <p:cNvSpPr txBox="1"/>
          <p:nvPr/>
        </p:nvSpPr>
        <p:spPr>
          <a:xfrm>
            <a:off x="1271752" y="1568203"/>
            <a:ext cx="746026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About DORN</a:t>
            </a: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Ergonomic injuries in 2022 and beyond</a:t>
            </a: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Total Worker Health framework</a:t>
            </a: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Case study</a:t>
            </a: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Mental health strategies</a:t>
            </a: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Wellness strategies</a:t>
            </a: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  <a:p>
            <a:pPr marL="285750" indent="-285750">
              <a:buClr>
                <a:srgbClr val="42A6F4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  <a:t>Next steps</a:t>
            </a:r>
            <a:br>
              <a:rPr lang="en-US" sz="2200" dirty="0">
                <a:solidFill>
                  <a:prstClr val="black">
                    <a:lumMod val="65000"/>
                    <a:lumOff val="35000"/>
                  </a:prstClr>
                </a:solidFill>
                <a:latin typeface="+mj-lt"/>
              </a:rPr>
            </a:br>
            <a:endParaRPr lang="en-US" sz="2200" dirty="0">
              <a:solidFill>
                <a:prstClr val="black">
                  <a:lumMod val="65000"/>
                  <a:lumOff val="35000"/>
                </a:prst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6561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819507-24E5-BC4E-9883-E621E900211E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AD0C0D0-22A5-B542-9C9E-924F7E0039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964738" y="2602468"/>
            <a:ext cx="6262524" cy="16619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EC6121-D8AA-0D40-B3C5-40E46C4BE749}"/>
              </a:ext>
            </a:extLst>
          </p:cNvPr>
          <p:cNvSpPr txBox="1"/>
          <p:nvPr/>
        </p:nvSpPr>
        <p:spPr>
          <a:xfrm>
            <a:off x="4303981" y="851961"/>
            <a:ext cx="358403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4AAFEE"/>
                </a:solidFill>
                <a:latin typeface="+mj-lt"/>
              </a:rPr>
              <a:t>Thank you!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0E5B9A-9A09-214C-B3BA-E0EED5B69345}"/>
              </a:ext>
            </a:extLst>
          </p:cNvPr>
          <p:cNvSpPr txBox="1"/>
          <p:nvPr/>
        </p:nvSpPr>
        <p:spPr>
          <a:xfrm>
            <a:off x="1290520" y="4990376"/>
            <a:ext cx="961096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 err="1">
                <a:latin typeface="+mj-lt"/>
              </a:rPr>
              <a:t>kevin@DORNcompanies.com</a:t>
            </a:r>
            <a:r>
              <a:rPr lang="en-US" sz="3000" dirty="0">
                <a:latin typeface="+mj-lt"/>
              </a:rPr>
              <a:t>                      </a:t>
            </a:r>
            <a:r>
              <a:rPr lang="en-US" sz="3000" dirty="0" err="1">
                <a:latin typeface="+mj-lt"/>
              </a:rPr>
              <a:t>alinan@clcliving.org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443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F083ED-C6D3-0547-8893-F7E648682AB4}"/>
              </a:ext>
            </a:extLst>
          </p:cNvPr>
          <p:cNvSpPr txBox="1"/>
          <p:nvPr/>
        </p:nvSpPr>
        <p:spPr>
          <a:xfrm>
            <a:off x="1096231" y="307724"/>
            <a:ext cx="10284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We saved over $100M resulting in an annual ROI of 500% to 600% for employers, including…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CF378-F3CC-1143-BE62-9585DF510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393" y="1570739"/>
            <a:ext cx="10480366" cy="4288536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C33BDE4E-552D-D84F-9E12-4312266AD3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91" y="2694133"/>
            <a:ext cx="1762022" cy="830997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2C1EBC2A-0762-4D4E-A1ED-F029463EAC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7336" y="6034551"/>
            <a:ext cx="1787837" cy="47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4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084D259-C58F-1D43-A33D-30ABAC856E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2002" y="896141"/>
            <a:ext cx="3832813" cy="55437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B5E232-1100-2E4E-9FE8-7C4EF30549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4528" y="2617318"/>
            <a:ext cx="4843505" cy="337409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4C415E0-1761-5F4F-8AE9-B761A91686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8256" y="1661261"/>
            <a:ext cx="2861827" cy="3827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9F7F2C-9D32-904E-8F15-A659467A85D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3751" y="2104150"/>
            <a:ext cx="3195307" cy="3057577"/>
          </a:xfrm>
          <a:prstGeom prst="rect">
            <a:avLst/>
          </a:prstGeom>
        </p:spPr>
      </p:pic>
      <p:sp>
        <p:nvSpPr>
          <p:cNvPr id="10" name="TextBox 9">
            <a:hlinkClick r:id="rId7" action="ppaction://hlinksldjump"/>
            <a:extLst>
              <a:ext uri="{FF2B5EF4-FFF2-40B4-BE49-F238E27FC236}">
                <a16:creationId xmlns:a16="http://schemas.microsoft.com/office/drawing/2014/main" id="{1862D6DB-4C86-D648-A44B-5EEC4D963B47}"/>
              </a:ext>
            </a:extLst>
          </p:cNvPr>
          <p:cNvSpPr txBox="1"/>
          <p:nvPr/>
        </p:nvSpPr>
        <p:spPr>
          <a:xfrm>
            <a:off x="5218520" y="2809647"/>
            <a:ext cx="13191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Wellness</a:t>
            </a:r>
          </a:p>
        </p:txBody>
      </p:sp>
      <p:sp>
        <p:nvSpPr>
          <p:cNvPr id="1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29E3A43-A926-0A4F-931E-9146174A3666}"/>
              </a:ext>
            </a:extLst>
          </p:cNvPr>
          <p:cNvSpPr txBox="1"/>
          <p:nvPr/>
        </p:nvSpPr>
        <p:spPr>
          <a:xfrm>
            <a:off x="4567848" y="3143868"/>
            <a:ext cx="2325426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Assessment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Industrial Athlete Training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Self-Care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Biomechanics Coaching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Ergo Eyes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Employee Engagement Technology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4EE385-83C1-2349-8762-F2599E48E2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4181" y="2375634"/>
            <a:ext cx="701954" cy="6201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ACD63C4-216F-9844-BDC8-F5E51F9586C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803" y="4640330"/>
            <a:ext cx="3666536" cy="8486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A3F17E2-59CE-224B-8C08-183F3A73D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5406" y="1492074"/>
            <a:ext cx="3535264" cy="145001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89BB8D5-2AC1-F841-B0E7-9B38C1D2DA9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1418" y="1210530"/>
            <a:ext cx="3636174" cy="1258723"/>
          </a:xfrm>
          <a:prstGeom prst="rect">
            <a:avLst/>
          </a:prstGeom>
        </p:spPr>
      </p:pic>
      <p:sp>
        <p:nvSpPr>
          <p:cNvPr id="46" name="TextBox 45">
            <a:hlinkClick r:id="" action="ppaction://noaction"/>
            <a:extLst>
              <a:ext uri="{FF2B5EF4-FFF2-40B4-BE49-F238E27FC236}">
                <a16:creationId xmlns:a16="http://schemas.microsoft.com/office/drawing/2014/main" id="{4227F835-E33A-AA49-967F-A548FB78E566}"/>
              </a:ext>
            </a:extLst>
          </p:cNvPr>
          <p:cNvSpPr txBox="1"/>
          <p:nvPr/>
        </p:nvSpPr>
        <p:spPr>
          <a:xfrm>
            <a:off x="1802420" y="1840378"/>
            <a:ext cx="20034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Therapy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Ergonomics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Fit-For-Work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Training and Evaluation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Technology</a:t>
            </a:r>
          </a:p>
        </p:txBody>
      </p:sp>
      <p:sp>
        <p:nvSpPr>
          <p:cNvPr id="47" name="TextBox 46">
            <a:hlinkClick r:id="" action="ppaction://noaction"/>
            <a:extLst>
              <a:ext uri="{FF2B5EF4-FFF2-40B4-BE49-F238E27FC236}">
                <a16:creationId xmlns:a16="http://schemas.microsoft.com/office/drawing/2014/main" id="{1877940C-9C69-AA4B-BB85-A3435B0CE25C}"/>
              </a:ext>
            </a:extLst>
          </p:cNvPr>
          <p:cNvSpPr txBox="1"/>
          <p:nvPr/>
        </p:nvSpPr>
        <p:spPr>
          <a:xfrm>
            <a:off x="1364174" y="5565338"/>
            <a:ext cx="25561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Therapy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Training and On-Site Monitoring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Ergonomic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Case Management</a:t>
            </a:r>
            <a:b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en-US" sz="13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8" name="TextBox 47">
            <a:hlinkClick r:id="" action="ppaction://noaction"/>
            <a:extLst>
              <a:ext uri="{FF2B5EF4-FFF2-40B4-BE49-F238E27FC236}">
                <a16:creationId xmlns:a16="http://schemas.microsoft.com/office/drawing/2014/main" id="{D8FC7D94-DE0B-A04C-8760-F61824DC157D}"/>
              </a:ext>
            </a:extLst>
          </p:cNvPr>
          <p:cNvSpPr txBox="1"/>
          <p:nvPr/>
        </p:nvSpPr>
        <p:spPr>
          <a:xfrm>
            <a:off x="9231982" y="2371096"/>
            <a:ext cx="172298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Pain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Mobility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Work Hardening</a:t>
            </a:r>
          </a:p>
        </p:txBody>
      </p:sp>
      <p:sp>
        <p:nvSpPr>
          <p:cNvPr id="49" name="TextBox 48">
            <a:hlinkClick r:id="rId7" action="ppaction://hlinksldjump"/>
            <a:extLst>
              <a:ext uri="{FF2B5EF4-FFF2-40B4-BE49-F238E27FC236}">
                <a16:creationId xmlns:a16="http://schemas.microsoft.com/office/drawing/2014/main" id="{1CDB080F-801A-7D4F-A3DA-F21A8DB583BB}"/>
              </a:ext>
            </a:extLst>
          </p:cNvPr>
          <p:cNvSpPr txBox="1"/>
          <p:nvPr/>
        </p:nvSpPr>
        <p:spPr>
          <a:xfrm>
            <a:off x="9276090" y="1929264"/>
            <a:ext cx="21800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8BC2E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Return-to-Work</a:t>
            </a:r>
          </a:p>
        </p:txBody>
      </p:sp>
      <p:sp>
        <p:nvSpPr>
          <p:cNvPr id="51" name="TextBox 50">
            <a:hlinkClick r:id="rId7" action="ppaction://hlinksldjump"/>
            <a:extLst>
              <a:ext uri="{FF2B5EF4-FFF2-40B4-BE49-F238E27FC236}">
                <a16:creationId xmlns:a16="http://schemas.microsoft.com/office/drawing/2014/main" id="{2BA603CD-A142-904F-8221-54BA138D5FEF}"/>
              </a:ext>
            </a:extLst>
          </p:cNvPr>
          <p:cNvSpPr txBox="1"/>
          <p:nvPr/>
        </p:nvSpPr>
        <p:spPr>
          <a:xfrm>
            <a:off x="1915019" y="1415343"/>
            <a:ext cx="315115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B0426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 Symptom Intervention</a:t>
            </a:r>
          </a:p>
        </p:txBody>
      </p:sp>
      <p:sp>
        <p:nvSpPr>
          <p:cNvPr id="52" name="TextBox 51">
            <a:hlinkClick r:id="rId7" action="ppaction://hlinksldjump"/>
            <a:extLst>
              <a:ext uri="{FF2B5EF4-FFF2-40B4-BE49-F238E27FC236}">
                <a16:creationId xmlns:a16="http://schemas.microsoft.com/office/drawing/2014/main" id="{34986544-1F2D-2548-A717-DA296FCDCD10}"/>
              </a:ext>
            </a:extLst>
          </p:cNvPr>
          <p:cNvSpPr txBox="1"/>
          <p:nvPr/>
        </p:nvSpPr>
        <p:spPr>
          <a:xfrm>
            <a:off x="1409320" y="5068239"/>
            <a:ext cx="315115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srgbClr val="3E3C8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Injury Prevention Program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A7DA61C-F815-6F42-AA53-B7BE2B1418F1}"/>
              </a:ext>
            </a:extLst>
          </p:cNvPr>
          <p:cNvSpPr txBox="1"/>
          <p:nvPr/>
        </p:nvSpPr>
        <p:spPr>
          <a:xfrm>
            <a:off x="3134169" y="231962"/>
            <a:ext cx="5918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dirty="0">
                <a:solidFill>
                  <a:srgbClr val="245EA2"/>
                </a:solidFill>
                <a:latin typeface="+mj-lt"/>
                <a:ea typeface="+mj-ea"/>
                <a:cs typeface="+mj-cs"/>
              </a:rPr>
              <a:t>DORN’s Integrated Service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A78C45-8C70-4AA1-A705-7278961948C6}"/>
              </a:ext>
            </a:extLst>
          </p:cNvPr>
          <p:cNvSpPr txBox="1"/>
          <p:nvPr/>
        </p:nvSpPr>
        <p:spPr>
          <a:xfrm>
            <a:off x="1792846" y="6431430"/>
            <a:ext cx="8357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Empowerment through Education and Engagement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D2E70-D2CF-024E-BB7C-075DCD6EF7BA}"/>
              </a:ext>
            </a:extLst>
          </p:cNvPr>
          <p:cNvSpPr/>
          <p:nvPr/>
        </p:nvSpPr>
        <p:spPr>
          <a:xfrm>
            <a:off x="9231981" y="3499767"/>
            <a:ext cx="2445011" cy="27914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hlinkClick r:id="" action="ppaction://noaction"/>
            <a:extLst>
              <a:ext uri="{FF2B5EF4-FFF2-40B4-BE49-F238E27FC236}">
                <a16:creationId xmlns:a16="http://schemas.microsoft.com/office/drawing/2014/main" id="{B31F9671-31F4-704F-8D4B-9B2E5E302005}"/>
              </a:ext>
            </a:extLst>
          </p:cNvPr>
          <p:cNvSpPr txBox="1"/>
          <p:nvPr/>
        </p:nvSpPr>
        <p:spPr>
          <a:xfrm>
            <a:off x="9353291" y="4612231"/>
            <a:ext cx="26662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HealthyWorking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Ergonomics      </a:t>
            </a:r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:a16="http://schemas.microsoft.com/office/drawing/2014/main" id="{75006BEB-8560-8A4E-9D94-24A1DD1E390D}"/>
              </a:ext>
            </a:extLst>
          </p:cNvPr>
          <p:cNvSpPr txBox="1"/>
          <p:nvPr/>
        </p:nvSpPr>
        <p:spPr>
          <a:xfrm>
            <a:off x="9361429" y="3677247"/>
            <a:ext cx="231556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Cloud-based Mobility, Conditioning &amp; Ergonomic Technology </a:t>
            </a:r>
          </a:p>
        </p:txBody>
      </p:sp>
      <p:sp>
        <p:nvSpPr>
          <p:cNvPr id="35" name="TextBox 34">
            <a:hlinkClick r:id="" action="ppaction://noaction"/>
            <a:extLst>
              <a:ext uri="{FF2B5EF4-FFF2-40B4-BE49-F238E27FC236}">
                <a16:creationId xmlns:a16="http://schemas.microsoft.com/office/drawing/2014/main" id="{F0793F43-0A8E-A046-B98F-6574D6F4C2D4}"/>
              </a:ext>
            </a:extLst>
          </p:cNvPr>
          <p:cNvSpPr txBox="1"/>
          <p:nvPr/>
        </p:nvSpPr>
        <p:spPr>
          <a:xfrm>
            <a:off x="9353292" y="5146381"/>
            <a:ext cx="2666279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Bio-Ergo Wearables</a:t>
            </a:r>
          </a:p>
        </p:txBody>
      </p:sp>
      <p:sp>
        <p:nvSpPr>
          <p:cNvPr id="37" name="TextBox 36">
            <a:hlinkClick r:id="" action="ppaction://noaction"/>
            <a:extLst>
              <a:ext uri="{FF2B5EF4-FFF2-40B4-BE49-F238E27FC236}">
                <a16:creationId xmlns:a16="http://schemas.microsoft.com/office/drawing/2014/main" id="{2BA9C2F2-DD15-B445-95AD-3EEDE933AB81}"/>
              </a:ext>
            </a:extLst>
          </p:cNvPr>
          <p:cNvSpPr txBox="1"/>
          <p:nvPr/>
        </p:nvSpPr>
        <p:spPr>
          <a:xfrm>
            <a:off x="9353292" y="4842400"/>
            <a:ext cx="2666279" cy="361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AlertMeter / PRISM</a:t>
            </a:r>
          </a:p>
        </p:txBody>
      </p:sp>
      <p:sp>
        <p:nvSpPr>
          <p:cNvPr id="31" name="TextBox 30">
            <a:hlinkClick r:id="" action="ppaction://noaction"/>
            <a:extLst>
              <a:ext uri="{FF2B5EF4-FFF2-40B4-BE49-F238E27FC236}">
                <a16:creationId xmlns:a16="http://schemas.microsoft.com/office/drawing/2014/main" id="{AF72C8C7-4557-477E-A4D8-D4059CF45824}"/>
              </a:ext>
            </a:extLst>
          </p:cNvPr>
          <p:cNvSpPr txBox="1"/>
          <p:nvPr/>
        </p:nvSpPr>
        <p:spPr>
          <a:xfrm>
            <a:off x="9364867" y="5431614"/>
            <a:ext cx="2666279" cy="661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Mobility and Conditioning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DORN On-The-Go App</a:t>
            </a:r>
          </a:p>
        </p:txBody>
      </p:sp>
      <p:pic>
        <p:nvPicPr>
          <p:cNvPr id="32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85F4E7B8-7B9B-654E-BBC6-CFE3F462B78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251" y="530586"/>
            <a:ext cx="619749" cy="2415454"/>
          </a:xfrm>
          <a:prstGeom prst="rect">
            <a:avLst/>
          </a:prstGeom>
        </p:spPr>
      </p:pic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3134156B-F110-1540-A1EB-84D5B17FAEE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5473827" y="4242483"/>
            <a:ext cx="619749" cy="2415454"/>
          </a:xfrm>
          <a:prstGeom prst="rect">
            <a:avLst/>
          </a:prstGeom>
        </p:spPr>
      </p:pic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ED32652A-00E4-9C41-A1B9-9684905AEE3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 flipV="1">
            <a:off x="7360225" y="2409774"/>
            <a:ext cx="619749" cy="2415454"/>
          </a:xfrm>
          <a:prstGeom prst="rect">
            <a:avLst/>
          </a:prstGeom>
        </p:spPr>
      </p:pic>
      <p:pic>
        <p:nvPicPr>
          <p:cNvPr id="40" name="Picture 39" descr="Background pattern&#10;&#10;Description automatically generated">
            <a:extLst>
              <a:ext uri="{FF2B5EF4-FFF2-40B4-BE49-F238E27FC236}">
                <a16:creationId xmlns:a16="http://schemas.microsoft.com/office/drawing/2014/main" id="{84DB28A9-AE52-7F4D-95FE-C9F0EC281B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3617095" y="2367256"/>
            <a:ext cx="619749" cy="241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5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3">
            <a:extLst>
              <a:ext uri="{FF2B5EF4-FFF2-40B4-BE49-F238E27FC236}">
                <a16:creationId xmlns:a16="http://schemas.microsoft.com/office/drawing/2014/main" id="{AEC3BBDE-699E-684F-B51B-1001F667268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314093" cy="6886136"/>
          </a:xfrm>
          <a:prstGeom prst="rect">
            <a:avLst/>
          </a:prstGeom>
          <a:solidFill>
            <a:srgbClr val="003273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4">
              <a:lnSpc>
                <a:spcPct val="100000"/>
              </a:lnSpc>
              <a:spcAft>
                <a:spcPts val="600"/>
              </a:spcAft>
            </a:pPr>
            <a:r>
              <a:rPr lang="en-US" sz="3500" dirty="0">
                <a:solidFill>
                  <a:schemeClr val="bg1"/>
                </a:solidFill>
              </a:rPr>
              <a:t>Current Situation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819507-24E5-BC4E-9883-E621E900211E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26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871C70-900E-3C4B-A4A4-A03ACECC863A}"/>
              </a:ext>
            </a:extLst>
          </p:cNvPr>
          <p:cNvSpPr txBox="1"/>
          <p:nvPr/>
        </p:nvSpPr>
        <p:spPr>
          <a:xfrm>
            <a:off x="7374526" y="1166706"/>
            <a:ext cx="3668610" cy="664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6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86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28768-7CF4-B54F-B6D6-D3E7378080F1}"/>
              </a:ext>
            </a:extLst>
          </p:cNvPr>
          <p:cNvSpPr txBox="1"/>
          <p:nvPr/>
        </p:nvSpPr>
        <p:spPr>
          <a:xfrm>
            <a:off x="6229670" y="4067542"/>
            <a:ext cx="737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  <a:latin typeface="+mj-lt"/>
              </a:rPr>
              <a:t>86%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1AF317-0959-334C-9EA7-13D68F531C16}"/>
              </a:ext>
            </a:extLst>
          </p:cNvPr>
          <p:cNvSpPr txBox="1"/>
          <p:nvPr/>
        </p:nvSpPr>
        <p:spPr>
          <a:xfrm>
            <a:off x="5183290" y="2251676"/>
            <a:ext cx="7377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>
                <a:solidFill>
                  <a:schemeClr val="bg1"/>
                </a:solidFill>
                <a:latin typeface="+mj-lt"/>
              </a:rPr>
              <a:t>14%</a:t>
            </a:r>
          </a:p>
        </p:txBody>
      </p:sp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0EFEB714-3723-0936-76B7-B3BC10DA9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559" y="1962466"/>
            <a:ext cx="9450865" cy="4621215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90054579-5AE1-9B43-8C59-14CEA155A60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  <p:sp>
        <p:nvSpPr>
          <p:cNvPr id="13" name="Title 13">
            <a:extLst>
              <a:ext uri="{FF2B5EF4-FFF2-40B4-BE49-F238E27FC236}">
                <a16:creationId xmlns:a16="http://schemas.microsoft.com/office/drawing/2014/main" id="{20F13194-DC21-E4A9-863F-AD8DE70D3453}"/>
              </a:ext>
            </a:extLst>
          </p:cNvPr>
          <p:cNvSpPr txBox="1">
            <a:spLocks/>
          </p:cNvSpPr>
          <p:nvPr/>
        </p:nvSpPr>
        <p:spPr>
          <a:xfrm>
            <a:off x="815812" y="864251"/>
            <a:ext cx="10827715" cy="302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245EA2"/>
                </a:solidFill>
              </a:rPr>
              <a:t>Hazards for long-term care workers that were </a:t>
            </a:r>
          </a:p>
          <a:p>
            <a:pPr algn="ctr"/>
            <a:r>
              <a:rPr lang="en-US" sz="3600" dirty="0">
                <a:solidFill>
                  <a:srgbClr val="245EA2"/>
                </a:solidFill>
              </a:rPr>
              <a:t>attributed to musculoskeletal claims in the Ohio Bureau of Workers’ Compensation System 2021</a:t>
            </a:r>
          </a:p>
        </p:txBody>
      </p:sp>
    </p:spTree>
    <p:extLst>
      <p:ext uri="{BB962C8B-B14F-4D97-AF65-F5344CB8AC3E}">
        <p14:creationId xmlns:p14="http://schemas.microsoft.com/office/powerpoint/2010/main" val="86439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BF13B6D-540F-0513-4BD9-200D869229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64" y="105103"/>
            <a:ext cx="11180556" cy="64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15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3">
            <a:extLst>
              <a:ext uri="{FF2B5EF4-FFF2-40B4-BE49-F238E27FC236}">
                <a16:creationId xmlns:a16="http://schemas.microsoft.com/office/drawing/2014/main" id="{69F9D64F-C5CD-364A-BC1C-AD15A4AF5D69}"/>
              </a:ext>
            </a:extLst>
          </p:cNvPr>
          <p:cNvSpPr txBox="1">
            <a:spLocks/>
          </p:cNvSpPr>
          <p:nvPr/>
        </p:nvSpPr>
        <p:spPr>
          <a:xfrm>
            <a:off x="1414777" y="801607"/>
            <a:ext cx="9362444" cy="302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245EA2"/>
                </a:solidFill>
              </a:rPr>
              <a:t>The Way Forward: Better Workforce Management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8D8AA1-987B-0647-973B-42982928FC89}"/>
              </a:ext>
            </a:extLst>
          </p:cNvPr>
          <p:cNvSpPr/>
          <p:nvPr/>
        </p:nvSpPr>
        <p:spPr>
          <a:xfrm>
            <a:off x="0" y="6583681"/>
            <a:ext cx="12192000" cy="302455"/>
          </a:xfrm>
          <a:prstGeom prst="rect">
            <a:avLst/>
          </a:prstGeom>
          <a:solidFill>
            <a:srgbClr val="53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BDF191-73C4-B74A-A7DB-6B68C81F6372}"/>
              </a:ext>
            </a:extLst>
          </p:cNvPr>
          <p:cNvSpPr/>
          <p:nvPr/>
        </p:nvSpPr>
        <p:spPr>
          <a:xfrm>
            <a:off x="597236" y="1997425"/>
            <a:ext cx="3352803" cy="3249131"/>
          </a:xfrm>
          <a:prstGeom prst="rect">
            <a:avLst/>
          </a:prstGeom>
          <a:solidFill>
            <a:srgbClr val="0032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Ergonomic Risks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0E5396-7B90-F746-9D19-73A43ECB8F63}"/>
              </a:ext>
            </a:extLst>
          </p:cNvPr>
          <p:cNvSpPr/>
          <p:nvPr/>
        </p:nvSpPr>
        <p:spPr>
          <a:xfrm>
            <a:off x="4419598" y="1997425"/>
            <a:ext cx="3352803" cy="3249131"/>
          </a:xfrm>
          <a:prstGeom prst="rect">
            <a:avLst/>
          </a:prstGeom>
          <a:solidFill>
            <a:srgbClr val="FEBA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Mental Health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DF962F-42D4-D843-ADD5-DB64D6B8E367}"/>
              </a:ext>
            </a:extLst>
          </p:cNvPr>
          <p:cNvSpPr/>
          <p:nvPr/>
        </p:nvSpPr>
        <p:spPr>
          <a:xfrm>
            <a:off x="8241961" y="1997425"/>
            <a:ext cx="3352803" cy="3249131"/>
          </a:xfrm>
          <a:prstGeom prst="rect">
            <a:avLst/>
          </a:prstGeom>
          <a:solidFill>
            <a:srgbClr val="169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/>
              <a:t>Wellness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9750C10C-E105-0E46-B003-67E36153B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348" y="5859275"/>
            <a:ext cx="1951577" cy="5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#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2A6F4"/>
      </a:accent1>
      <a:accent2>
        <a:srgbClr val="2096F3"/>
      </a:accent2>
      <a:accent3>
        <a:srgbClr val="1D88E4"/>
      </a:accent3>
      <a:accent4>
        <a:srgbClr val="1977D1"/>
      </a:accent4>
      <a:accent5>
        <a:srgbClr val="1977D1"/>
      </a:accent5>
      <a:accent6>
        <a:srgbClr val="0E47A1"/>
      </a:accent6>
      <a:hlink>
        <a:srgbClr val="A5A5A5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4399</TotalTime>
  <Words>1469</Words>
  <Application>Microsoft Macintosh PowerPoint</Application>
  <PresentationFormat>Widescreen</PresentationFormat>
  <Paragraphs>339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Yulia Pastukhova</dc:creator>
  <cp:lastModifiedBy>Yulia Pastukhova</cp:lastModifiedBy>
  <cp:revision>7</cp:revision>
  <dcterms:created xsi:type="dcterms:W3CDTF">2020-03-25T18:35:43Z</dcterms:created>
  <dcterms:modified xsi:type="dcterms:W3CDTF">2022-05-12T19:28:15Z</dcterms:modified>
</cp:coreProperties>
</file>