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672" r:id="rId2"/>
  </p:sldMasterIdLst>
  <p:notesMasterIdLst>
    <p:notesMasterId r:id="rId20"/>
  </p:notesMasterIdLst>
  <p:sldIdLst>
    <p:sldId id="258" r:id="rId3"/>
    <p:sldId id="259" r:id="rId4"/>
    <p:sldId id="261" r:id="rId5"/>
    <p:sldId id="3007" r:id="rId6"/>
    <p:sldId id="2995" r:id="rId7"/>
    <p:sldId id="2996" r:id="rId8"/>
    <p:sldId id="2997" r:id="rId9"/>
    <p:sldId id="2998" r:id="rId10"/>
    <p:sldId id="2999" r:id="rId11"/>
    <p:sldId id="3000" r:id="rId12"/>
    <p:sldId id="3001" r:id="rId13"/>
    <p:sldId id="3002" r:id="rId14"/>
    <p:sldId id="3003" r:id="rId15"/>
    <p:sldId id="3004" r:id="rId16"/>
    <p:sldId id="3005" r:id="rId17"/>
    <p:sldId id="3006" r:id="rId18"/>
    <p:sldId id="298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784"/>
    <a:srgbClr val="2981A5"/>
    <a:srgbClr val="E64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1D46F-8233-48F2-B831-A006EA3C787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65277-4E87-401C-A49D-0F25D6AA6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4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8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6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3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DA102-96AF-4199-94FF-18F326E1B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16600"/>
            <a:ext cx="121920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58F14-79B2-F14D-E622-2FCFCEFCE2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87"/>
            <a:ext cx="12192000" cy="679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7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6840BE-E1A3-4495-F103-F71DAF44D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62600"/>
            <a:ext cx="12192000" cy="128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2B57A4-4720-E753-6B49-BCB8BFBC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99A3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189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0DF85B-A2AD-CAF9-8407-2D2F8E6CBD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070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99A3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7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4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0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ACB0C-1300-4453-90B0-17B8A461541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4ACC54-C47F-4926-BAEE-657E3CA37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2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4C31F-881F-F051-065A-A324D414AEA1}"/>
              </a:ext>
            </a:extLst>
          </p:cNvPr>
          <p:cNvSpPr txBox="1"/>
          <p:nvPr userDrawn="1"/>
        </p:nvSpPr>
        <p:spPr>
          <a:xfrm>
            <a:off x="3048000" y="330484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DBA7CB-0F12-0D99-EA8D-414718C9A4FB}"/>
              </a:ext>
            </a:extLst>
          </p:cNvPr>
          <p:cNvSpPr txBox="1"/>
          <p:nvPr userDrawn="1"/>
        </p:nvSpPr>
        <p:spPr>
          <a:xfrm>
            <a:off x="3048000" y="330484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FA2F0-F53D-47F9-C730-0F40F7DDAD68}"/>
              </a:ext>
            </a:extLst>
          </p:cNvPr>
          <p:cNvSpPr txBox="1"/>
          <p:nvPr userDrawn="1"/>
        </p:nvSpPr>
        <p:spPr>
          <a:xfrm>
            <a:off x="3048000" y="330484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8C078A-F44B-6953-3D95-F7F17F503D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75" y="-25400"/>
            <a:ext cx="1218565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9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6" r:id="rId2"/>
    <p:sldLayoutId id="2147483674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blue and red design&#10;&#10;Description automatically generated with medium confidence">
            <a:extLst>
              <a:ext uri="{FF2B5EF4-FFF2-40B4-BE49-F238E27FC236}">
                <a16:creationId xmlns:a16="http://schemas.microsoft.com/office/drawing/2014/main" id="{E1ECDBB4-2703-59F7-20EB-42B1B8C2F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5" y="813792"/>
            <a:ext cx="10954109" cy="23551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10D042-114E-93F8-5ABB-6B4BC7AD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45" y="3771138"/>
            <a:ext cx="10954109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algn="ctr">
              <a:spcAft>
                <a:spcPts val="0"/>
              </a:spcAft>
            </a:pPr>
            <a:r>
              <a:rPr lang="en-US" sz="3200" kern="12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Key Components of a Premier Workplace Culture</a:t>
            </a:r>
            <a:endParaRPr lang="en-US" kern="1200" dirty="0">
              <a:solidFill>
                <a:srgbClr val="226784"/>
              </a:solidFill>
              <a:latin typeface="DM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1150A9E0-AB4F-D87E-7652-B1141B9DA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7"/>
          <a:stretch/>
        </p:blipFill>
        <p:spPr>
          <a:xfrm>
            <a:off x="0" y="5096701"/>
            <a:ext cx="12192000" cy="1711311"/>
          </a:xfrm>
        </p:spPr>
      </p:pic>
      <p:pic>
        <p:nvPicPr>
          <p:cNvPr id="11" name="Picture 10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DC9AE4A6-CC80-6A19-2A58-57C7FD84D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843" cy="36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Measurement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562785" y="2662000"/>
            <a:ext cx="4057476" cy="100661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Everyone has a Number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Metrics</a:t>
            </a:r>
          </a:p>
        </p:txBody>
      </p:sp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6AF6A308-BB8E-BB32-4FCF-D20309FA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25" y="1681255"/>
            <a:ext cx="4557217" cy="3820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519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Development &amp; Growth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276345" y="2607952"/>
            <a:ext cx="5772989" cy="169068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Career Development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Mentorship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Training &amp; Certification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Job Standards</a:t>
            </a:r>
          </a:p>
        </p:txBody>
      </p:sp>
      <p:pic>
        <p:nvPicPr>
          <p:cNvPr id="5" name="Picture 4" descr="A red marker on a blackboard&#10;&#10;Description automatically generated">
            <a:extLst>
              <a:ext uri="{FF2B5EF4-FFF2-40B4-BE49-F238E27FC236}">
                <a16:creationId xmlns:a16="http://schemas.microsoft.com/office/drawing/2014/main" id="{87288705-4DC6-0267-5F7F-0E03D7B020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8193" r="24910" b="30924"/>
          <a:stretch/>
        </p:blipFill>
        <p:spPr>
          <a:xfrm>
            <a:off x="1075749" y="1828800"/>
            <a:ext cx="4480194" cy="3425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7811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Technology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503109" y="2412494"/>
            <a:ext cx="4850691" cy="203301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Employee Management Systems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Employee Communication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Establish Use Policies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Streamline Systems</a:t>
            </a:r>
          </a:p>
        </p:txBody>
      </p:sp>
      <p:pic>
        <p:nvPicPr>
          <p:cNvPr id="5" name="Picture 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AF286108-F4D5-E27D-271F-03ECB7E1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3903"/>
            <a:ext cx="4862521" cy="407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124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EOS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494708" y="2344773"/>
            <a:ext cx="5772989" cy="395961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Accountability Chart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Level 10 Meetings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Everyone has a Number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Tracking log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Rocks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E38B4B6-9863-FEF9-49F3-3CF2CD2C6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03" y="1822341"/>
            <a:ext cx="4231470" cy="3261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757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Resources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pic>
        <p:nvPicPr>
          <p:cNvPr id="4" name="Picture 3" descr="A book cover with text on it&#10;&#10;Description automatically generated">
            <a:extLst>
              <a:ext uri="{FF2B5EF4-FFF2-40B4-BE49-F238E27FC236}">
                <a16:creationId xmlns:a16="http://schemas.microsoft.com/office/drawing/2014/main" id="{2895F1EF-D644-2E2E-0440-AA59B8287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10281" r="37289" b="16947"/>
          <a:stretch/>
        </p:blipFill>
        <p:spPr>
          <a:xfrm>
            <a:off x="1610989" y="1702399"/>
            <a:ext cx="2474815" cy="3639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book cover of a person&#10;&#10;Description automatically generated">
            <a:extLst>
              <a:ext uri="{FF2B5EF4-FFF2-40B4-BE49-F238E27FC236}">
                <a16:creationId xmlns:a16="http://schemas.microsoft.com/office/drawing/2014/main" id="{7E632469-4E14-2C09-55F3-FC3D29F4A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92" y="1641444"/>
            <a:ext cx="2474816" cy="3738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yellow book cover with black text&#10;&#10;Description automatically generated">
            <a:extLst>
              <a:ext uri="{FF2B5EF4-FFF2-40B4-BE49-F238E27FC236}">
                <a16:creationId xmlns:a16="http://schemas.microsoft.com/office/drawing/2014/main" id="{2CE51EF2-5DE3-273D-48AC-F3C335E46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t="13876" r="30057" b="13455"/>
          <a:stretch/>
        </p:blipFill>
        <p:spPr>
          <a:xfrm>
            <a:off x="8106196" y="1637819"/>
            <a:ext cx="2474816" cy="376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8748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4"/>
            <a:ext cx="10515600" cy="104268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Additional tips for Remote or Hybrid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FCC2-9E60-F5D0-C5E8-BB7E37893DE4}"/>
              </a:ext>
            </a:extLst>
          </p:cNvPr>
          <p:cNvSpPr txBox="1">
            <a:spLocks/>
          </p:cNvSpPr>
          <p:nvPr/>
        </p:nvSpPr>
        <p:spPr>
          <a:xfrm>
            <a:off x="6342974" y="2480961"/>
            <a:ext cx="5010826" cy="248412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Camera Policy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In-Person Events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Connection Outside of Work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Committees</a:t>
            </a:r>
          </a:p>
          <a:p>
            <a:pPr lvl="2" algn="l"/>
            <a:endParaRPr lang="en-US" sz="2467" dirty="0">
              <a:solidFill>
                <a:srgbClr val="367189"/>
              </a:solidFill>
              <a:latin typeface="DM Sans" pitchFamily="2" charset="0"/>
              <a:cs typeface="Calibri Light" panose="020F0302020204030204" pitchFamily="34" charset="0"/>
            </a:endParaRPr>
          </a:p>
          <a:p>
            <a:pPr marL="457222" lvl="1" algn="l"/>
            <a:endParaRPr lang="en-US" sz="2667" dirty="0">
              <a:solidFill>
                <a:srgbClr val="367189"/>
              </a:solidFill>
              <a:latin typeface="DM Sans" pitchFamily="2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BAE3E876-B5E1-4962-20E9-802ED07E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" y="1941502"/>
            <a:ext cx="4379817" cy="3671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4460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Quiet Quitting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FCC2-9E60-F5D0-C5E8-BB7E37893DE4}"/>
              </a:ext>
            </a:extLst>
          </p:cNvPr>
          <p:cNvSpPr txBox="1">
            <a:spLocks/>
          </p:cNvSpPr>
          <p:nvPr/>
        </p:nvSpPr>
        <p:spPr>
          <a:xfrm>
            <a:off x="5663588" y="2188910"/>
            <a:ext cx="6851573" cy="252877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Daily purpose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BHAG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Listening &amp; Follow Up with Actionable Items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Values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Lead by Example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Humanize Leadership</a:t>
            </a:r>
          </a:p>
          <a:p>
            <a:pPr lvl="2" algn="l"/>
            <a:endParaRPr lang="en-US" sz="2467" dirty="0">
              <a:solidFill>
                <a:srgbClr val="36718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22" lvl="1" algn="l"/>
            <a:endParaRPr lang="en-US" sz="2667" dirty="0">
              <a:solidFill>
                <a:srgbClr val="36718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group of people standing around a glowing person&#10;&#10;Description automatically generated">
            <a:extLst>
              <a:ext uri="{FF2B5EF4-FFF2-40B4-BE49-F238E27FC236}">
                <a16:creationId xmlns:a16="http://schemas.microsoft.com/office/drawing/2014/main" id="{9C2340EE-D102-CDDF-B1FE-A9BCE8CE9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1" y="1879482"/>
            <a:ext cx="3921507" cy="3287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905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7682F-D1D5-F1D1-D256-300AD8FC4ABF}"/>
              </a:ext>
            </a:extLst>
          </p:cNvPr>
          <p:cNvSpPr/>
          <p:nvPr/>
        </p:nvSpPr>
        <p:spPr>
          <a:xfrm>
            <a:off x="0" y="3375343"/>
            <a:ext cx="12192000" cy="3536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633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</a:rPr>
              <a:t>Contact Us</a:t>
            </a:r>
          </a:p>
        </p:txBody>
      </p:sp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C3DDB-F05F-9447-369C-D4F62172EC1E}"/>
              </a:ext>
            </a:extLst>
          </p:cNvPr>
          <p:cNvSpPr txBox="1"/>
          <p:nvPr/>
        </p:nvSpPr>
        <p:spPr>
          <a:xfrm>
            <a:off x="1564004" y="1183000"/>
            <a:ext cx="9063989" cy="1854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150000"/>
              </a:lnSpc>
            </a:pPr>
            <a:r>
              <a:rPr lang="en-US" sz="4000" dirty="0">
                <a:solidFill>
                  <a:srgbClr val="E64B1F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www.ParasolAlliance.com</a:t>
            </a:r>
          </a:p>
          <a:p>
            <a:pPr marL="304815" lvl="1" algn="ctr">
              <a:lnSpc>
                <a:spcPct val="150000"/>
              </a:lnSpc>
            </a:pPr>
            <a:r>
              <a:rPr lang="en-US" sz="4000" dirty="0">
                <a:solidFill>
                  <a:srgbClr val="E64B1F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amber.bardon@parasolalliance.com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3EBD73-08FC-04E3-5790-FE3229292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88" y="3375343"/>
            <a:ext cx="4770949" cy="1140257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E28AC80A-634F-FD09-01C0-A0DF6F27F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75" y="1956061"/>
            <a:ext cx="5049925" cy="4233341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FD0BD56-D0C2-10DB-AACE-0790FE0E7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6" y="2551353"/>
            <a:ext cx="3446181" cy="3446181"/>
          </a:xfrm>
          <a:prstGeom prst="rect">
            <a:avLst/>
          </a:prstGeom>
        </p:spPr>
      </p:pic>
      <p:pic>
        <p:nvPicPr>
          <p:cNvPr id="12" name="Picture 11" descr="A qr code with black squares&#10;&#10;Description automatically generated">
            <a:extLst>
              <a:ext uri="{FF2B5EF4-FFF2-40B4-BE49-F238E27FC236}">
                <a16:creationId xmlns:a16="http://schemas.microsoft.com/office/drawing/2014/main" id="{D17B3E7F-AAA8-D620-7966-11A688069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2" y="4560009"/>
            <a:ext cx="2087880" cy="2087880"/>
          </a:xfrm>
          <a:prstGeom prst="rect">
            <a:avLst/>
          </a:prstGeom>
        </p:spPr>
      </p:pic>
      <p:pic>
        <p:nvPicPr>
          <p:cNvPr id="17" name="Picture 1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A46BA52-8BD0-1409-F2BE-6D4B630C42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12" y="4515600"/>
            <a:ext cx="2087880" cy="2087880"/>
          </a:xfrm>
          <a:prstGeom prst="rect">
            <a:avLst/>
          </a:prstGeom>
        </p:spPr>
      </p:pic>
      <p:pic>
        <p:nvPicPr>
          <p:cNvPr id="19" name="Picture 18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C5C1361-F574-2F0B-6895-DAC9FD07C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4" y="4560009"/>
            <a:ext cx="2087880" cy="2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367189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Amber Bardon</a:t>
            </a:r>
            <a:endParaRPr lang="en-US" b="1" dirty="0">
              <a:latin typeface="DM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7A350-69F1-5238-BBD3-D0FECA9C7F5E}"/>
              </a:ext>
            </a:extLst>
          </p:cNvPr>
          <p:cNvSpPr txBox="1"/>
          <p:nvPr/>
        </p:nvSpPr>
        <p:spPr>
          <a:xfrm>
            <a:off x="629920" y="1995487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Founded Parasol Alliance based on a vision to transform senior living technology culture.</a:t>
            </a:r>
            <a:b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Possesses over a decade of experience in senior living technology and strategic planning. </a:t>
            </a:r>
            <a:b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800" dirty="0">
              <a:solidFill>
                <a:schemeClr val="accent6"/>
              </a:solidFill>
              <a:latin typeface="DM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Built a 100% virtual company with a multi-state workforce and client-base.</a:t>
            </a:r>
            <a:b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800" dirty="0">
              <a:solidFill>
                <a:schemeClr val="accent6"/>
              </a:solidFill>
              <a:latin typeface="DM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Contributing member &amp; presenter for Leading Age National, VA, MD, DC, MO, IN, TN, WI, IL, Mennonite Health Assembly &amp; Channel Futures MSP 501.</a:t>
            </a:r>
          </a:p>
        </p:txBody>
      </p:sp>
      <p:pic>
        <p:nvPicPr>
          <p:cNvPr id="12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9629D680-BC22-85EE-7997-7D47CEA44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698CAB3-97B3-191F-12E0-7A906D131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196C7A1-8DB1-0B84-2D71-242D96D8D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591" y="1804599"/>
            <a:ext cx="4800011" cy="3607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5C5774E3-57C7-E3AD-DA22-F4FC03B97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5" b="50659"/>
          <a:stretch/>
        </p:blipFill>
        <p:spPr>
          <a:xfrm>
            <a:off x="1" y="0"/>
            <a:ext cx="4606506" cy="1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What is Parasol Alliance?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EBB33AF2-C7A3-34C0-EE06-6C98B10825E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977120" cy="3228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We specialize in strategic planning, project management and IT operations to help our clients effectively leverage technology and achieve their long-range goals.</a:t>
            </a:r>
          </a:p>
          <a:p>
            <a:endParaRPr lang="en-US" sz="6400" dirty="0">
              <a:solidFill>
                <a:srgbClr val="226784"/>
              </a:solidFill>
              <a:latin typeface="DM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Serving more than </a:t>
            </a:r>
            <a:r>
              <a:rPr lang="en-US" sz="64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communities</a:t>
            </a:r>
          </a:p>
          <a:p>
            <a:r>
              <a:rPr lang="en-US" sz="64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Decades </a:t>
            </a: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n-US" sz="64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senior living expertise on our team</a:t>
            </a:r>
          </a:p>
          <a:p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Executed more than </a:t>
            </a:r>
            <a:r>
              <a:rPr lang="en-US" sz="64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82</a:t>
            </a: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strategic plans</a:t>
            </a:r>
          </a:p>
          <a:p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Completed over </a:t>
            </a:r>
            <a:r>
              <a:rPr lang="en-US" sz="64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500</a:t>
            </a: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projects</a:t>
            </a:r>
          </a:p>
          <a:p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Supporting over </a:t>
            </a:r>
            <a:r>
              <a:rPr lang="en-US" sz="6400" b="1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10,000</a:t>
            </a:r>
            <a:r>
              <a:rPr lang="en-US" sz="6400" dirty="0">
                <a:solidFill>
                  <a:srgbClr val="226784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end users</a:t>
            </a:r>
          </a:p>
          <a:p>
            <a:endParaRPr lang="en-US" sz="4500" dirty="0">
              <a:solidFill>
                <a:srgbClr val="226784"/>
              </a:solidFill>
              <a:latin typeface="DM Sans" pitchFamily="2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500" b="1" dirty="0">
                <a:solidFill>
                  <a:srgbClr val="226784"/>
                </a:solidFill>
                <a:latin typeface="DM Sans" pitchFamily="2" charset="0"/>
                <a:ea typeface="+mj-ea"/>
                <a:cs typeface="+mj-cs"/>
              </a:rPr>
              <a:t> </a:t>
            </a:r>
            <a:endParaRPr lang="en-US" sz="4500" b="1" i="1" dirty="0">
              <a:solidFill>
                <a:srgbClr val="226784"/>
              </a:solidFill>
              <a:latin typeface="DM Sans" pitchFamily="2" charset="0"/>
            </a:endParaRPr>
          </a:p>
        </p:txBody>
      </p:sp>
      <p:pic>
        <p:nvPicPr>
          <p:cNvPr id="5" name="Content Placeholder 3" descr="A close up of a logo&#10;&#10;Description automatically generated">
            <a:extLst>
              <a:ext uri="{FF2B5EF4-FFF2-40B4-BE49-F238E27FC236}">
                <a16:creationId xmlns:a16="http://schemas.microsoft.com/office/drawing/2014/main" id="{5C51FB1A-3466-0348-F3AC-EFC14FA3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69" y="2254421"/>
            <a:ext cx="4677304" cy="31221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2507BB-CC96-57CF-4605-25C7924C0B03}"/>
              </a:ext>
            </a:extLst>
          </p:cNvPr>
          <p:cNvSpPr txBox="1"/>
          <p:nvPr/>
        </p:nvSpPr>
        <p:spPr>
          <a:xfrm>
            <a:off x="1026160" y="4697692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26784"/>
                </a:solidFill>
                <a:latin typeface="DM Sans" pitchFamily="2" charset="0"/>
                <a:ea typeface="+mj-ea"/>
                <a:cs typeface="+mj-cs"/>
              </a:rPr>
              <a:t> Our Vision: </a:t>
            </a:r>
            <a:r>
              <a:rPr lang="en-US" sz="2400" b="1" i="1" dirty="0">
                <a:solidFill>
                  <a:srgbClr val="226784"/>
                </a:solidFill>
                <a:latin typeface="DM Sans" pitchFamily="2" charset="0"/>
                <a:ea typeface="+mj-ea"/>
                <a:cs typeface="+mj-cs"/>
              </a:rPr>
              <a:t>Transform Technology Culture in Senior Living</a:t>
            </a:r>
            <a:endParaRPr lang="en-US" sz="2400" dirty="0">
              <a:solidFill>
                <a:srgbClr val="226784"/>
              </a:solidFill>
            </a:endParaRPr>
          </a:p>
        </p:txBody>
      </p:sp>
      <p:pic>
        <p:nvPicPr>
          <p:cNvPr id="12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717DC755-B7D5-9B32-127E-057364FB8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AFE6DCC-4275-ABDA-EA3C-D1649C521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8" name="Picture 17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62265109-50E0-78F6-44DC-936653CC9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39" b="48491"/>
          <a:stretch/>
        </p:blipFill>
        <p:spPr>
          <a:xfrm>
            <a:off x="0" y="1"/>
            <a:ext cx="4715219" cy="18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6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87" y="459821"/>
            <a:ext cx="8322057" cy="200446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Multi-Year Workplace Awards </a:t>
            </a:r>
            <a:br>
              <a:rPr lang="en-US" sz="3600" b="1" dirty="0">
                <a:solidFill>
                  <a:schemeClr val="tx2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latin typeface="DM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&amp; #4 MSP in the World in 2022 </a:t>
            </a:r>
          </a:p>
        </p:txBody>
      </p:sp>
      <p:pic>
        <p:nvPicPr>
          <p:cNvPr id="6" name="Content Placeholder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860AF31-B7AE-DCC7-898F-20654D84C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37" y="6138351"/>
            <a:ext cx="2966726" cy="709047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BE7CF86-6FD2-10A3-FA8E-50CD04845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6" y="2270764"/>
            <a:ext cx="2602092" cy="3903138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6E8822B-70A5-2FCF-4630-726EBC246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23" y="1948220"/>
            <a:ext cx="2299493" cy="4217245"/>
          </a:xfrm>
          <a:prstGeom prst="rect">
            <a:avLst/>
          </a:prstGeom>
        </p:spPr>
      </p:pic>
      <p:pic>
        <p:nvPicPr>
          <p:cNvPr id="10" name="Picture 9" descr="A picture containing text, font, graphic design, graphics&#10;&#10;Description automatically generated">
            <a:extLst>
              <a:ext uri="{FF2B5EF4-FFF2-40B4-BE49-F238E27FC236}">
                <a16:creationId xmlns:a16="http://schemas.microsoft.com/office/drawing/2014/main" id="{8A3F8714-583D-6305-6596-7EE36D2F1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87" y="3163824"/>
            <a:ext cx="3143103" cy="3010078"/>
          </a:xfrm>
          <a:prstGeom prst="rect">
            <a:avLst/>
          </a:prstGeom>
        </p:spPr>
      </p:pic>
      <p:pic>
        <p:nvPicPr>
          <p:cNvPr id="11" name="Picture 10" descr="A logo for a sports event&#10;&#10;Description automatically generated">
            <a:extLst>
              <a:ext uri="{FF2B5EF4-FFF2-40B4-BE49-F238E27FC236}">
                <a16:creationId xmlns:a16="http://schemas.microsoft.com/office/drawing/2014/main" id="{40BF9D2B-673E-3C93-0C20-2C6E72B19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61" y="3151406"/>
            <a:ext cx="3244959" cy="2986946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499495-476C-7709-04C5-4ED39D523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7" y="360568"/>
            <a:ext cx="4126685" cy="2395052"/>
          </a:xfrm>
          <a:prstGeom prst="rect">
            <a:avLst/>
          </a:prstGeom>
        </p:spPr>
      </p:pic>
      <p:pic>
        <p:nvPicPr>
          <p:cNvPr id="3" name="Picture 2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E136F128-B486-CCB1-94D4-3939E7AC6E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5" b="50659"/>
          <a:stretch/>
        </p:blipFill>
        <p:spPr>
          <a:xfrm>
            <a:off x="0" y="10602"/>
            <a:ext cx="4606506" cy="1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5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How Did We Win Our Awards?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515102" y="2459124"/>
            <a:ext cx="4399916" cy="212645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Build a framework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Technology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Accountability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EOS</a:t>
            </a:r>
          </a:p>
        </p:txBody>
      </p:sp>
      <p:pic>
        <p:nvPicPr>
          <p:cNvPr id="6" name="Picture 5" descr="A white puzzle with missing piece&#10;&#10;Description automatically generated">
            <a:extLst>
              <a:ext uri="{FF2B5EF4-FFF2-40B4-BE49-F238E27FC236}">
                <a16:creationId xmlns:a16="http://schemas.microsoft.com/office/drawing/2014/main" id="{311F6551-0F4C-1A63-9C75-B11F8F19F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9" y="1712714"/>
            <a:ext cx="4317411" cy="361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361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382"/>
            <a:ext cx="10515600" cy="113630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It Starts Before Hiring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0027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953884" y="2407970"/>
            <a:ext cx="4399916" cy="20847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Mission, Vision, Values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Job Description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Behavioral Assessment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Skills Evaluation</a:t>
            </a:r>
          </a:p>
        </p:txBody>
      </p:sp>
      <p:pic>
        <p:nvPicPr>
          <p:cNvPr id="6" name="Picture 5" descr="A group of blue paper with white text on it&#10;&#10;Description automatically generated">
            <a:extLst>
              <a:ext uri="{FF2B5EF4-FFF2-40B4-BE49-F238E27FC236}">
                <a16:creationId xmlns:a16="http://schemas.microsoft.com/office/drawing/2014/main" id="{E772B0C8-5371-FF26-B31D-311C2D6A44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 b="29818"/>
          <a:stretch/>
        </p:blipFill>
        <p:spPr>
          <a:xfrm>
            <a:off x="384952" y="1828800"/>
            <a:ext cx="5387865" cy="292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912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894"/>
            <a:ext cx="10515600" cy="110679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Welcoming your New Hire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2732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320414" y="2040551"/>
            <a:ext cx="5772989" cy="29604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Personalized Welcome Gift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Mentorship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30-Day &amp; 60-Day Metrics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Standardized Onboarding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New Employee Handbook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Company Swag Gift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New Employee Social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Quarterly Review Process with Metrics</a:t>
            </a:r>
            <a:endParaRPr lang="en-US" sz="2400" dirty="0">
              <a:solidFill>
                <a:srgbClr val="367189"/>
              </a:solidFill>
              <a:latin typeface="DM Sans" pitchFamily="2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Letter&#10;&#10;Description automatically generated">
            <a:extLst>
              <a:ext uri="{FF2B5EF4-FFF2-40B4-BE49-F238E27FC236}">
                <a16:creationId xmlns:a16="http://schemas.microsoft.com/office/drawing/2014/main" id="{F0143C0E-8025-9226-68D6-E5D063434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7971"/>
            <a:ext cx="4903770" cy="3402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923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Communication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1076384" y="1690689"/>
            <a:ext cx="5772989" cy="395961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67189"/>
              </a:solidFill>
              <a:latin typeface="DM Sans" pitchFamily="2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15678-DA06-3FB4-DD0C-31FE884B8A01}"/>
              </a:ext>
            </a:extLst>
          </p:cNvPr>
          <p:cNvSpPr txBox="1"/>
          <p:nvPr/>
        </p:nvSpPr>
        <p:spPr>
          <a:xfrm>
            <a:off x="6391903" y="2575618"/>
            <a:ext cx="4961897" cy="189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Townhall meetings/Listening Sessions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Quarterly Strategic Initiatives Updates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Weekly Team &amp; 1-on-1 Meetings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Monthly Staff Meetings</a:t>
            </a:r>
            <a:endParaRPr lang="en-US" sz="2000" dirty="0"/>
          </a:p>
        </p:txBody>
      </p:sp>
      <p:pic>
        <p:nvPicPr>
          <p:cNvPr id="6" name="Picture 5" descr="A person waving at a computer screen&#10;&#10;Description automatically generated">
            <a:extLst>
              <a:ext uri="{FF2B5EF4-FFF2-40B4-BE49-F238E27FC236}">
                <a16:creationId xmlns:a16="http://schemas.microsoft.com/office/drawing/2014/main" id="{D11AB57C-9BD2-6FE9-219D-882EF18A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84" y="1895757"/>
            <a:ext cx="4234147" cy="354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6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691D-11AD-5CAF-80FA-F0CB4AC7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26784"/>
                </a:solidFill>
                <a:latin typeface="DM Sans Bold" charset="0"/>
                <a:cs typeface="Calibri Light" panose="020F0302020204030204" pitchFamily="34" charset="0"/>
              </a:rPr>
              <a:t>Engagement</a:t>
            </a:r>
          </a:p>
        </p:txBody>
      </p:sp>
      <p:pic>
        <p:nvPicPr>
          <p:cNvPr id="13" name="Content Placeholder 12" descr="A blue orange and white wave&#10;&#10;Description automatically generated">
            <a:extLst>
              <a:ext uri="{FF2B5EF4-FFF2-40B4-BE49-F238E27FC236}">
                <a16:creationId xmlns:a16="http://schemas.microsoft.com/office/drawing/2014/main" id="{5903BC4B-280E-2A9C-9DBC-DB60CC8D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0" y="5215903"/>
            <a:ext cx="12192000" cy="1690688"/>
          </a:xfr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51C914-BF3A-29B7-1D2C-0383CCFF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" y="6304386"/>
            <a:ext cx="2519686" cy="602205"/>
          </a:xfrm>
          <a:prstGeom prst="rect">
            <a:avLst/>
          </a:prstGeom>
        </p:spPr>
      </p:pic>
      <p:pic>
        <p:nvPicPr>
          <p:cNvPr id="16" name="Picture 15" descr="A black background with a blue and white object&#10;&#10;Description automatically generated">
            <a:extLst>
              <a:ext uri="{FF2B5EF4-FFF2-40B4-BE49-F238E27FC236}">
                <a16:creationId xmlns:a16="http://schemas.microsoft.com/office/drawing/2014/main" id="{3E7B8957-AD00-A3A2-F845-0475E679C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3" b="49998"/>
          <a:stretch/>
        </p:blipFill>
        <p:spPr>
          <a:xfrm>
            <a:off x="0" y="0"/>
            <a:ext cx="4638101" cy="1828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9982D-0D00-3FB4-9E51-369AF70B57D6}"/>
              </a:ext>
            </a:extLst>
          </p:cNvPr>
          <p:cNvSpPr txBox="1">
            <a:spLocks/>
          </p:cNvSpPr>
          <p:nvPr/>
        </p:nvSpPr>
        <p:spPr>
          <a:xfrm>
            <a:off x="6188211" y="2055815"/>
            <a:ext cx="5772989" cy="249435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Weekly Pulse Surveys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Executive Lunch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Wellness App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Quarterly Engagement Surveys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Anniversary Gifts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67189"/>
                </a:solidFill>
                <a:latin typeface="DM Sans" pitchFamily="2" charset="0"/>
                <a:cs typeface="Calibri Light" panose="020F0302020204030204" pitchFamily="34" charset="0"/>
              </a:rPr>
              <a:t>Stay Interviews</a:t>
            </a:r>
          </a:p>
        </p:txBody>
      </p:sp>
      <p:pic>
        <p:nvPicPr>
          <p:cNvPr id="6" name="Picture 5" descr="A person splashing out of a shaker&#10;&#10;Description automatically generated">
            <a:extLst>
              <a:ext uri="{FF2B5EF4-FFF2-40B4-BE49-F238E27FC236}">
                <a16:creationId xmlns:a16="http://schemas.microsoft.com/office/drawing/2014/main" id="{13AE468C-914A-C78C-1BF7-2660F4D2A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0" y="1712419"/>
            <a:ext cx="4318113" cy="3619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423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and Colors">
      <a:dk1>
        <a:sysClr val="windowText" lastClr="000000"/>
      </a:dk1>
      <a:lt1>
        <a:sysClr val="window" lastClr="FFFFFF"/>
      </a:lt1>
      <a:dk2>
        <a:srgbClr val="226784"/>
      </a:dk2>
      <a:lt2>
        <a:srgbClr val="E4E6EA"/>
      </a:lt2>
      <a:accent1>
        <a:srgbClr val="5E6669"/>
      </a:accent1>
      <a:accent2>
        <a:srgbClr val="E64B1F"/>
      </a:accent2>
      <a:accent3>
        <a:srgbClr val="E4E6EA"/>
      </a:accent3>
      <a:accent4>
        <a:srgbClr val="2981A5"/>
      </a:accent4>
      <a:accent5>
        <a:srgbClr val="2981A5"/>
      </a:accent5>
      <a:accent6>
        <a:srgbClr val="226784"/>
      </a:accent6>
      <a:hlink>
        <a:srgbClr val="2981A5"/>
      </a:hlink>
      <a:folHlink>
        <a:srgbClr val="E64B1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Kievit 1"/>
        <a:ea typeface=""/>
        <a:cs typeface=""/>
      </a:majorFont>
      <a:minorFont>
        <a:latin typeface="Kievit 1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6685</TotalTime>
  <Words>348</Words>
  <Application>Microsoft Office PowerPoint</Application>
  <PresentationFormat>Widescreen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 Light</vt:lpstr>
      <vt:lpstr>DM Sans</vt:lpstr>
      <vt:lpstr>DM Sans Bold</vt:lpstr>
      <vt:lpstr>Kievit 1</vt:lpstr>
      <vt:lpstr>Office Theme</vt:lpstr>
      <vt:lpstr>Office Theme</vt:lpstr>
      <vt:lpstr>The Key Components of a Premier Workplace Culture</vt:lpstr>
      <vt:lpstr>Amber Bardon</vt:lpstr>
      <vt:lpstr>What is Parasol Alliance?</vt:lpstr>
      <vt:lpstr>Multi-Year Workplace Awards  &amp; #4 MSP in the World in 2022 </vt:lpstr>
      <vt:lpstr>How Did We Win Our Awards?</vt:lpstr>
      <vt:lpstr>It Starts Before Hiring</vt:lpstr>
      <vt:lpstr>Welcoming your New Hire</vt:lpstr>
      <vt:lpstr>Communication</vt:lpstr>
      <vt:lpstr>Engagement</vt:lpstr>
      <vt:lpstr>Measurement</vt:lpstr>
      <vt:lpstr>Development &amp; Growth</vt:lpstr>
      <vt:lpstr>Technology</vt:lpstr>
      <vt:lpstr>EOS</vt:lpstr>
      <vt:lpstr>Resources</vt:lpstr>
      <vt:lpstr>Additional tips for Remote or Hybrid</vt:lpstr>
      <vt:lpstr>Quiet Quitting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101: How to Build a Strong Foundation Today  to Prepare for Tomorrow</dc:title>
  <dc:creator>Amanda Knapp</dc:creator>
  <cp:lastModifiedBy>Amanda Knapp</cp:lastModifiedBy>
  <cp:revision>19</cp:revision>
  <dcterms:created xsi:type="dcterms:W3CDTF">2024-01-15T13:45:23Z</dcterms:created>
  <dcterms:modified xsi:type="dcterms:W3CDTF">2024-02-08T20:54:21Z</dcterms:modified>
</cp:coreProperties>
</file>