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672" r:id="rId2"/>
  </p:sldMasterIdLst>
  <p:notesMasterIdLst>
    <p:notesMasterId r:id="rId24"/>
  </p:notesMasterIdLst>
  <p:sldIdLst>
    <p:sldId id="479" r:id="rId3"/>
    <p:sldId id="537" r:id="rId4"/>
    <p:sldId id="506" r:id="rId5"/>
    <p:sldId id="538" r:id="rId6"/>
    <p:sldId id="511" r:id="rId7"/>
    <p:sldId id="512" r:id="rId8"/>
    <p:sldId id="539" r:id="rId9"/>
    <p:sldId id="540" r:id="rId10"/>
    <p:sldId id="482" r:id="rId11"/>
    <p:sldId id="532" r:id="rId12"/>
    <p:sldId id="542" r:id="rId13"/>
    <p:sldId id="555" r:id="rId14"/>
    <p:sldId id="543" r:id="rId15"/>
    <p:sldId id="544" r:id="rId16"/>
    <p:sldId id="549" r:id="rId17"/>
    <p:sldId id="554" r:id="rId18"/>
    <p:sldId id="548" r:id="rId19"/>
    <p:sldId id="550" r:id="rId20"/>
    <p:sldId id="553" r:id="rId21"/>
    <p:sldId id="558" r:id="rId22"/>
    <p:sldId id="266" r:id="rId2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78452D-A1AB-DA5F-BE58-B42CA31AB432}" name="Adrian, Haley" initials="AH" userId="S::haley.adrian@dhg.com::cdc88564-32a9-41f2-85c3-7612fd91fd0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2535E"/>
    <a:srgbClr val="56C9C1"/>
    <a:srgbClr val="407EC9"/>
    <a:srgbClr val="1D5A7B"/>
    <a:srgbClr val="FFFFFF"/>
    <a:srgbClr val="185A7D"/>
    <a:srgbClr val="1D59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0012" autoAdjust="0"/>
  </p:normalViewPr>
  <p:slideViewPr>
    <p:cSldViewPr snapToGrid="0">
      <p:cViewPr varScale="1">
        <p:scale>
          <a:sx n="56" d="100"/>
          <a:sy n="56" d="100"/>
        </p:scale>
        <p:origin x="10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0" tIns="46245" rIns="92490" bIns="46245" rtlCol="0"/>
          <a:lstStyle>
            <a:lvl1pPr algn="l">
              <a:defRPr sz="1200"/>
            </a:lvl1pPr>
          </a:lstStyle>
          <a:p>
            <a:endParaRPr lang="en-US" dirty="0"/>
          </a:p>
        </p:txBody>
      </p:sp>
      <p:sp>
        <p:nvSpPr>
          <p:cNvPr id="3" name="Date Placeholder 2"/>
          <p:cNvSpPr>
            <a:spLocks noGrp="1"/>
          </p:cNvSpPr>
          <p:nvPr>
            <p:ph type="dt" idx="1"/>
          </p:nvPr>
        </p:nvSpPr>
        <p:spPr>
          <a:xfrm>
            <a:off x="3936769" y="0"/>
            <a:ext cx="3011699" cy="463408"/>
          </a:xfrm>
          <a:prstGeom prst="rect">
            <a:avLst/>
          </a:prstGeom>
        </p:spPr>
        <p:txBody>
          <a:bodyPr vert="horz" lIns="92490" tIns="46245" rIns="92490" bIns="46245" rtlCol="0"/>
          <a:lstStyle>
            <a:lvl1pPr algn="r">
              <a:defRPr sz="1200"/>
            </a:lvl1pPr>
          </a:lstStyle>
          <a:p>
            <a:fld id="{A510DF5D-1D5C-4954-855B-AAD20C2AFF43}" type="datetimeFigureOut">
              <a:rPr lang="en-US" smtClean="0"/>
              <a:t>5/9/2022</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0" tIns="46245" rIns="92490" bIns="46245" rtlCol="0" anchor="ctr"/>
          <a:lstStyle/>
          <a:p>
            <a:endParaRPr lang="en-US" dirty="0"/>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90" tIns="46245" rIns="92490" bIns="462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490" tIns="46245" rIns="92490" bIns="462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70"/>
            <a:ext cx="3011699" cy="463407"/>
          </a:xfrm>
          <a:prstGeom prst="rect">
            <a:avLst/>
          </a:prstGeom>
        </p:spPr>
        <p:txBody>
          <a:bodyPr vert="horz" lIns="92490" tIns="46245" rIns="92490" bIns="46245" rtlCol="0" anchor="b"/>
          <a:lstStyle>
            <a:lvl1pPr algn="r">
              <a:defRPr sz="1200"/>
            </a:lvl1pPr>
          </a:lstStyle>
          <a:p>
            <a:fld id="{AE46CA50-6857-47A8-A4C5-2508EC4729A1}" type="slidenum">
              <a:rPr lang="en-US" smtClean="0"/>
              <a:t>‹#›</a:t>
            </a:fld>
            <a:endParaRPr lang="en-US" dirty="0"/>
          </a:p>
        </p:txBody>
      </p:sp>
    </p:spTree>
    <p:extLst>
      <p:ext uri="{BB962C8B-B14F-4D97-AF65-F5344CB8AC3E}">
        <p14:creationId xmlns:p14="http://schemas.microsoft.com/office/powerpoint/2010/main" val="120418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6CA50-6857-47A8-A4C5-2508EC4729A1}" type="slidenum">
              <a:rPr lang="en-US" smtClean="0"/>
              <a:t>0</a:t>
            </a:fld>
            <a:endParaRPr lang="en-US" dirty="0"/>
          </a:p>
        </p:txBody>
      </p:sp>
    </p:spTree>
    <p:extLst>
      <p:ext uri="{BB962C8B-B14F-4D97-AF65-F5344CB8AC3E}">
        <p14:creationId xmlns:p14="http://schemas.microsoft.com/office/powerpoint/2010/main" val="243626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6CA50-6857-47A8-A4C5-2508EC4729A1}" type="slidenum">
              <a:rPr lang="en-US" smtClean="0"/>
              <a:t>1</a:t>
            </a:fld>
            <a:endParaRPr lang="en-US" dirty="0"/>
          </a:p>
        </p:txBody>
      </p:sp>
    </p:spTree>
    <p:extLst>
      <p:ext uri="{BB962C8B-B14F-4D97-AF65-F5344CB8AC3E}">
        <p14:creationId xmlns:p14="http://schemas.microsoft.com/office/powerpoint/2010/main" val="361517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6CA50-6857-47A8-A4C5-2508EC4729A1}" type="slidenum">
              <a:rPr lang="en-US" smtClean="0"/>
              <a:t>11</a:t>
            </a:fld>
            <a:endParaRPr lang="en-US" dirty="0"/>
          </a:p>
        </p:txBody>
      </p:sp>
    </p:spTree>
    <p:extLst>
      <p:ext uri="{BB962C8B-B14F-4D97-AF65-F5344CB8AC3E}">
        <p14:creationId xmlns:p14="http://schemas.microsoft.com/office/powerpoint/2010/main" val="2259206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of robot in SL comm.</a:t>
            </a:r>
          </a:p>
        </p:txBody>
      </p:sp>
      <p:sp>
        <p:nvSpPr>
          <p:cNvPr id="4" name="Slide Number Placeholder 3"/>
          <p:cNvSpPr>
            <a:spLocks noGrp="1"/>
          </p:cNvSpPr>
          <p:nvPr>
            <p:ph type="sldNum" sz="quarter" idx="5"/>
          </p:nvPr>
        </p:nvSpPr>
        <p:spPr/>
        <p:txBody>
          <a:bodyPr/>
          <a:lstStyle/>
          <a:p>
            <a:fld id="{AE46CA50-6857-47A8-A4C5-2508EC4729A1}" type="slidenum">
              <a:rPr lang="en-US" smtClean="0"/>
              <a:t>12</a:t>
            </a:fld>
            <a:endParaRPr lang="en-US" dirty="0"/>
          </a:p>
        </p:txBody>
      </p:sp>
    </p:spTree>
    <p:extLst>
      <p:ext uri="{BB962C8B-B14F-4D97-AF65-F5344CB8AC3E}">
        <p14:creationId xmlns:p14="http://schemas.microsoft.com/office/powerpoint/2010/main" val="219876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6CA50-6857-47A8-A4C5-2508EC4729A1}" type="slidenum">
              <a:rPr lang="en-US" smtClean="0"/>
              <a:t>13</a:t>
            </a:fld>
            <a:endParaRPr lang="en-US" dirty="0"/>
          </a:p>
        </p:txBody>
      </p:sp>
    </p:spTree>
    <p:extLst>
      <p:ext uri="{BB962C8B-B14F-4D97-AF65-F5344CB8AC3E}">
        <p14:creationId xmlns:p14="http://schemas.microsoft.com/office/powerpoint/2010/main" val="165545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font/add picture – “What do we want to be when we grow up?”</a:t>
            </a:r>
          </a:p>
        </p:txBody>
      </p:sp>
      <p:sp>
        <p:nvSpPr>
          <p:cNvPr id="4" name="Slide Number Placeholder 3"/>
          <p:cNvSpPr>
            <a:spLocks noGrp="1"/>
          </p:cNvSpPr>
          <p:nvPr>
            <p:ph type="sldNum" sz="quarter" idx="5"/>
          </p:nvPr>
        </p:nvSpPr>
        <p:spPr/>
        <p:txBody>
          <a:bodyPr/>
          <a:lstStyle/>
          <a:p>
            <a:fld id="{AE46CA50-6857-47A8-A4C5-2508EC4729A1}" type="slidenum">
              <a:rPr lang="en-US" smtClean="0"/>
              <a:t>15</a:t>
            </a:fld>
            <a:endParaRPr lang="en-US" dirty="0"/>
          </a:p>
        </p:txBody>
      </p:sp>
    </p:spTree>
    <p:extLst>
      <p:ext uri="{BB962C8B-B14F-4D97-AF65-F5344CB8AC3E}">
        <p14:creationId xmlns:p14="http://schemas.microsoft.com/office/powerpoint/2010/main" val="3898070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hoto Cover O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857"/>
            <a:ext cx="12188946" cy="6856282"/>
          </a:xfrm>
          <a:prstGeom prst="rect">
            <a:avLst/>
          </a:prstGeom>
        </p:spPr>
      </p:pic>
      <p:sp>
        <p:nvSpPr>
          <p:cNvPr id="2" name="Title 1"/>
          <p:cNvSpPr>
            <a:spLocks noGrp="1"/>
          </p:cNvSpPr>
          <p:nvPr>
            <p:ph type="ctrTitle"/>
          </p:nvPr>
        </p:nvSpPr>
        <p:spPr>
          <a:xfrm>
            <a:off x="336466" y="5539196"/>
            <a:ext cx="11669485" cy="603622"/>
          </a:xfrm>
        </p:spPr>
        <p:txBody>
          <a:bodyPr anchor="ctr"/>
          <a:lstStyle>
            <a:lvl1pPr algn="l">
              <a:defRPr sz="40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p:nvPr>
        </p:nvSpPr>
        <p:spPr>
          <a:xfrm>
            <a:off x="336467" y="6142818"/>
            <a:ext cx="11669485" cy="322653"/>
          </a:xfrm>
        </p:spPr>
        <p:txBody>
          <a:bodyPr lIns="0">
            <a:normAutofit/>
          </a:bodyPr>
          <a:lstStyle>
            <a:lvl1pPr marL="0" indent="0" algn="l">
              <a:buNone/>
              <a:defRPr sz="2000" b="0" i="0">
                <a:solidFill>
                  <a:schemeClr val="tx1">
                    <a:lumMod val="75000"/>
                    <a:lumOff val="25000"/>
                  </a:schemeClr>
                </a:solidFill>
                <a:latin typeface="Overpass" charset="0"/>
                <a:ea typeface="Overpass" charset="0"/>
                <a:cs typeface="Overpas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p:cNvCxnSpPr/>
          <p:nvPr userDrawn="1"/>
        </p:nvCxnSpPr>
        <p:spPr>
          <a:xfrm>
            <a:off x="320039" y="6499978"/>
            <a:ext cx="11548872"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txBox="1">
            <a:spLocks/>
          </p:cNvSpPr>
          <p:nvPr userDrawn="1"/>
        </p:nvSpPr>
        <p:spPr>
          <a:xfrm>
            <a:off x="344384" y="6519554"/>
            <a:ext cx="11550051"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rgbClr val="55565B"/>
                </a:solidFill>
              </a:rPr>
              <a:t>© 2021 Dixon Hughes Goodman LLP. All rights reserved. DHG is registered in the U.S. Patent and Trademark Office to Dixon Hughes Goodman LLP.</a:t>
            </a:r>
          </a:p>
        </p:txBody>
      </p:sp>
    </p:spTree>
    <p:extLst>
      <p:ext uri="{BB962C8B-B14F-4D97-AF65-F5344CB8AC3E}">
        <p14:creationId xmlns:p14="http://schemas.microsoft.com/office/powerpoint/2010/main" val="3763329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88948" cy="6857998"/>
          </a:xfrm>
          <a:prstGeom prst="rect">
            <a:avLst/>
          </a:prstGeom>
        </p:spPr>
      </p:pic>
      <p:sp>
        <p:nvSpPr>
          <p:cNvPr id="2" name="Title 1"/>
          <p:cNvSpPr>
            <a:spLocks noGrp="1"/>
          </p:cNvSpPr>
          <p:nvPr>
            <p:ph type="title"/>
          </p:nvPr>
        </p:nvSpPr>
        <p:spPr>
          <a:xfrm>
            <a:off x="344384" y="-1"/>
            <a:ext cx="11009416" cy="671513"/>
          </a:xfrm>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7C048D86-79AF-D447-9172-A999C1B05CB8}" type="slidenum">
              <a:rPr lang="en-US" smtClean="0"/>
              <a:pPr/>
              <a:t>‹#›</a:t>
            </a:fld>
            <a:endParaRPr lang="en-US" dirty="0"/>
          </a:p>
        </p:txBody>
      </p:sp>
      <p:sp>
        <p:nvSpPr>
          <p:cNvPr id="6" name="Content Placeholder 3"/>
          <p:cNvSpPr>
            <a:spLocks noGrp="1"/>
          </p:cNvSpPr>
          <p:nvPr>
            <p:ph sz="half" idx="2"/>
          </p:nvPr>
        </p:nvSpPr>
        <p:spPr>
          <a:xfrm>
            <a:off x="344384" y="2857500"/>
            <a:ext cx="11471564" cy="3319463"/>
          </a:xfr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
          </p:nvPr>
        </p:nvSpPr>
        <p:spPr>
          <a:xfrm>
            <a:off x="344385" y="1163783"/>
            <a:ext cx="10585553" cy="1355272"/>
          </a:xfrm>
        </p:spPr>
        <p:txBody>
          <a:bodyPr lIns="0" rIns="0"/>
          <a:lstStyle>
            <a:lvl1pPr>
              <a:defRPr b="0" i="0">
                <a:latin typeface="Overpass Light" charset="0"/>
                <a:ea typeface="Overpass Light" charset="0"/>
                <a:cs typeface="Overpass Light" charset="0"/>
              </a:defRPr>
            </a:lvl1pPr>
          </a:lstStyle>
          <a:p>
            <a:pPr lvl="0"/>
            <a:r>
              <a:rPr lang="en-US" dirty="0"/>
              <a:t>Click to edit Master text style</a:t>
            </a:r>
          </a:p>
        </p:txBody>
      </p:sp>
      <p:sp>
        <p:nvSpPr>
          <p:cNvPr id="3" name="Footer Placeholder 2"/>
          <p:cNvSpPr>
            <a:spLocks noGrp="1"/>
          </p:cNvSpPr>
          <p:nvPr>
            <p:ph type="ftr" sz="quarter" idx="12"/>
          </p:nvPr>
        </p:nvSpPr>
        <p:spPr/>
        <p:txBody>
          <a:bodyPr/>
          <a:lstStyle/>
          <a:p>
            <a:r>
              <a:rPr lang="en-US"/>
              <a:t>Governance &amp; Strategic Foresight</a:t>
            </a:r>
            <a:endParaRPr lang="en-US" dirty="0"/>
          </a:p>
        </p:txBody>
      </p:sp>
      <p:sp>
        <p:nvSpPr>
          <p:cNvPr id="9" name="Footer Placeholder 4"/>
          <p:cNvSpPr txBox="1">
            <a:spLocks/>
          </p:cNvSpPr>
          <p:nvPr userDrawn="1"/>
        </p:nvSpPr>
        <p:spPr>
          <a:xfrm>
            <a:off x="344384" y="6519554"/>
            <a:ext cx="11550051"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rgbClr val="55565B"/>
                </a:solidFill>
              </a:rPr>
              <a:t>© 2021 Dixon Hughes Goodman LLP. All rights reserved. DHG is registered in the U.S. Patent and Trademark Office to Dixon Hughes Goodman LLP.</a:t>
            </a:r>
          </a:p>
        </p:txBody>
      </p:sp>
    </p:spTree>
    <p:extLst>
      <p:ext uri="{BB962C8B-B14F-4D97-AF65-F5344CB8AC3E}">
        <p14:creationId xmlns:p14="http://schemas.microsoft.com/office/powerpoint/2010/main" val="161274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857"/>
            <a:ext cx="12188945" cy="6856282"/>
          </a:xfrm>
          <a:prstGeom prst="rect">
            <a:avLst/>
          </a:prstGeom>
        </p:spPr>
      </p:pic>
      <p:sp>
        <p:nvSpPr>
          <p:cNvPr id="2" name="TextBox 1"/>
          <p:cNvSpPr txBox="1"/>
          <p:nvPr userDrawn="1"/>
        </p:nvSpPr>
        <p:spPr>
          <a:xfrm>
            <a:off x="685800" y="5040705"/>
            <a:ext cx="6285016" cy="1215717"/>
          </a:xfrm>
          <a:prstGeom prst="rect">
            <a:avLst/>
          </a:prstGeom>
          <a:noFill/>
        </p:spPr>
        <p:txBody>
          <a:bodyPr wrap="square" lIns="0" rtlCol="0">
            <a:spAutoFit/>
          </a:bodyPr>
          <a:lstStyle/>
          <a:p>
            <a:pPr marL="0" marR="0" indent="0" algn="just" defTabSz="914400" rtl="0" eaLnBrk="1" fontAlgn="auto" latinLnBrk="0" hangingPunct="1">
              <a:lnSpc>
                <a:spcPct val="100000"/>
              </a:lnSpc>
              <a:spcBef>
                <a:spcPts val="0"/>
              </a:spcBef>
              <a:spcAft>
                <a:spcPts val="1200"/>
              </a:spcAft>
              <a:buClrTx/>
              <a:buSzTx/>
              <a:buFontTx/>
              <a:buNone/>
              <a:tabLst/>
              <a:defRPr/>
            </a:pPr>
            <a:r>
              <a:rPr lang="en-US" sz="900" b="0" i="0" kern="1200" dirty="0">
                <a:solidFill>
                  <a:schemeClr val="bg1"/>
                </a:solidFill>
                <a:effectLst/>
                <a:latin typeface="Overpass Light" charset="0"/>
                <a:ea typeface="Overpass Light" charset="0"/>
                <a:cs typeface="Overpass Light" charset="0"/>
              </a:rPr>
              <a:t>The information set forth in this presentation contains the analysis and conclusions of the author(s) based upon his/her/ their research and analysis of industry information and legal authorities. Such analysis and conclusions should not be deemed opinions or conclusions by DHG or the author(s) as to any individual situation as situations are fact specific. The reader should perform its own analysis and form its own conclusions regarding any specific situation. Further, the author(s) conclusions may be revised without notice with or without changes in industry information and legal authorities. </a:t>
            </a:r>
            <a:br>
              <a:rPr lang="en-US" sz="900" b="0" i="0" kern="1200" dirty="0">
                <a:solidFill>
                  <a:schemeClr val="bg1"/>
                </a:solidFill>
                <a:effectLst/>
                <a:latin typeface="Overpass Light" charset="0"/>
                <a:ea typeface="Overpass Light" charset="0"/>
                <a:cs typeface="Overpass Light" charset="0"/>
              </a:rPr>
            </a:br>
            <a:r>
              <a:rPr lang="en-US" sz="900" b="0" i="0" kern="1200" dirty="0">
                <a:solidFill>
                  <a:schemeClr val="bg1"/>
                </a:solidFill>
                <a:effectLst/>
                <a:latin typeface="Overpass Light" charset="0"/>
                <a:ea typeface="Overpass Light" charset="0"/>
                <a:cs typeface="Overpass Light" charset="0"/>
              </a:rPr>
              <a:t>© 2021 Dixon Hughes Goodman LLP. All rights reserved.</a:t>
            </a:r>
          </a:p>
          <a:p>
            <a:pPr marL="0" marR="0" indent="0" algn="just"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bg1"/>
                </a:solidFill>
                <a:effectLst/>
                <a:latin typeface="Overpass Light" charset="0"/>
                <a:ea typeface="Overpass Light" charset="0"/>
                <a:cs typeface="Overpass Light" charset="0"/>
              </a:rPr>
              <a:t>DHG is registered in the U.S. Patent and Trademark Office to Dixon Hughes Goodman LLP.</a:t>
            </a:r>
          </a:p>
        </p:txBody>
      </p:sp>
      <p:cxnSp>
        <p:nvCxnSpPr>
          <p:cNvPr id="4" name="Straight Connector 3"/>
          <p:cNvCxnSpPr/>
          <p:nvPr userDrawn="1"/>
        </p:nvCxnSpPr>
        <p:spPr>
          <a:xfrm>
            <a:off x="685800" y="5971340"/>
            <a:ext cx="6126480" cy="0"/>
          </a:xfrm>
          <a:prstGeom prst="line">
            <a:avLst/>
          </a:prstGeom>
          <a:ln w="12700">
            <a:solidFill>
              <a:srgbClr val="FFFFFF">
                <a:alpha val="6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271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Governance &amp; Strategic Foresight</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B727902-F20B-094D-8262-D3A2AB346640}" type="slidenum">
              <a:rPr lang="en-US" smtClean="0"/>
              <a:t>‹#›</a:t>
            </a:fld>
            <a:endParaRPr lang="en-US" dirty="0"/>
          </a:p>
        </p:txBody>
      </p:sp>
    </p:spTree>
    <p:extLst>
      <p:ext uri="{BB962C8B-B14F-4D97-AF65-F5344CB8AC3E}">
        <p14:creationId xmlns:p14="http://schemas.microsoft.com/office/powerpoint/2010/main" val="2650029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Governance &amp; Strategic Foresight</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B727902-F20B-094D-8262-D3A2AB346640}" type="slidenum">
              <a:rPr lang="en-US" smtClean="0"/>
              <a:t>‹#›</a:t>
            </a:fld>
            <a:endParaRPr lang="en-US" dirty="0"/>
          </a:p>
        </p:txBody>
      </p:sp>
    </p:spTree>
    <p:extLst>
      <p:ext uri="{BB962C8B-B14F-4D97-AF65-F5344CB8AC3E}">
        <p14:creationId xmlns:p14="http://schemas.microsoft.com/office/powerpoint/2010/main" val="42056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Governance &amp; Strategic Foresight</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B727902-F20B-094D-8262-D3A2AB346640}" type="slidenum">
              <a:rPr lang="en-US" smtClean="0"/>
              <a:t>‹#›</a:t>
            </a:fld>
            <a:endParaRPr lang="en-US" dirty="0"/>
          </a:p>
        </p:txBody>
      </p:sp>
    </p:spTree>
    <p:extLst>
      <p:ext uri="{BB962C8B-B14F-4D97-AF65-F5344CB8AC3E}">
        <p14:creationId xmlns:p14="http://schemas.microsoft.com/office/powerpoint/2010/main" val="4211357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r>
              <a:rPr lang="en-US"/>
              <a:t>Governance &amp; Strategic Foresight</a:t>
            </a:r>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5B727902-F20B-094D-8262-D3A2AB346640}" type="slidenum">
              <a:rPr lang="en-US" smtClean="0"/>
              <a:t>‹#›</a:t>
            </a:fld>
            <a:endParaRPr lang="en-US" dirty="0"/>
          </a:p>
        </p:txBody>
      </p:sp>
    </p:spTree>
    <p:extLst>
      <p:ext uri="{BB962C8B-B14F-4D97-AF65-F5344CB8AC3E}">
        <p14:creationId xmlns:p14="http://schemas.microsoft.com/office/powerpoint/2010/main" val="360204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r>
              <a:rPr lang="en-US"/>
              <a:t>Governance &amp; Strategic Foresight</a:t>
            </a:r>
            <a:endParaRPr lang="en-US" dirty="0"/>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5B727902-F20B-094D-8262-D3A2AB346640}" type="slidenum">
              <a:rPr lang="en-US" smtClean="0"/>
              <a:t>‹#›</a:t>
            </a:fld>
            <a:endParaRPr lang="en-US" dirty="0"/>
          </a:p>
        </p:txBody>
      </p:sp>
    </p:spTree>
    <p:extLst>
      <p:ext uri="{BB962C8B-B14F-4D97-AF65-F5344CB8AC3E}">
        <p14:creationId xmlns:p14="http://schemas.microsoft.com/office/powerpoint/2010/main" val="1272257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r>
              <a:rPr lang="en-US"/>
              <a:t>Governance &amp; Strategic Foresight</a:t>
            </a:r>
            <a:endParaRPr lang="en-US" dirty="0"/>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5B727902-F20B-094D-8262-D3A2AB346640}" type="slidenum">
              <a:rPr lang="en-US" smtClean="0"/>
              <a:t>‹#›</a:t>
            </a:fld>
            <a:endParaRPr lang="en-US" dirty="0"/>
          </a:p>
        </p:txBody>
      </p:sp>
    </p:spTree>
    <p:extLst>
      <p:ext uri="{BB962C8B-B14F-4D97-AF65-F5344CB8AC3E}">
        <p14:creationId xmlns:p14="http://schemas.microsoft.com/office/powerpoint/2010/main" val="1944578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r>
              <a:rPr lang="en-US"/>
              <a:t>Governance &amp; Strategic Foresight</a:t>
            </a:r>
            <a:endParaRPr lang="en-US" dirty="0"/>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5B727902-F20B-094D-8262-D3A2AB346640}" type="slidenum">
              <a:rPr lang="en-US" smtClean="0"/>
              <a:t>‹#›</a:t>
            </a:fld>
            <a:endParaRPr lang="en-US" dirty="0"/>
          </a:p>
        </p:txBody>
      </p:sp>
    </p:spTree>
    <p:extLst>
      <p:ext uri="{BB962C8B-B14F-4D97-AF65-F5344CB8AC3E}">
        <p14:creationId xmlns:p14="http://schemas.microsoft.com/office/powerpoint/2010/main" val="75592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r>
              <a:rPr lang="en-US"/>
              <a:t>Governance &amp; Strategic Foresight</a:t>
            </a:r>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5B727902-F20B-094D-8262-D3A2AB346640}" type="slidenum">
              <a:rPr lang="en-US" smtClean="0"/>
              <a:t>‹#›</a:t>
            </a:fld>
            <a:endParaRPr lang="en-US" dirty="0"/>
          </a:p>
        </p:txBody>
      </p:sp>
    </p:spTree>
    <p:extLst>
      <p:ext uri="{BB962C8B-B14F-4D97-AF65-F5344CB8AC3E}">
        <p14:creationId xmlns:p14="http://schemas.microsoft.com/office/powerpoint/2010/main" val="34043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84" y="344384"/>
            <a:ext cx="11009416" cy="581891"/>
          </a:xfrm>
        </p:spPr>
        <p:txBody>
          <a:bodyPr/>
          <a:lstStyle/>
          <a:p>
            <a:r>
              <a:rPr lang="en-US" dirty="0"/>
              <a:t>Click to edit Master title style</a:t>
            </a:r>
          </a:p>
        </p:txBody>
      </p:sp>
      <p:sp>
        <p:nvSpPr>
          <p:cNvPr id="3" name="Content Placeholder 2"/>
          <p:cNvSpPr>
            <a:spLocks noGrp="1"/>
          </p:cNvSpPr>
          <p:nvPr>
            <p:ph idx="1"/>
          </p:nvPr>
        </p:nvSpPr>
        <p:spPr>
          <a:xfrm>
            <a:off x="344384" y="1078991"/>
            <a:ext cx="11471564" cy="5157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p:cNvSpPr>
            <a:spLocks noGrp="1"/>
          </p:cNvSpPr>
          <p:nvPr>
            <p:ph type="sldNum" sz="quarter" idx="11"/>
          </p:nvPr>
        </p:nvSpPr>
        <p:spPr/>
        <p:txBody>
          <a:bodyPr/>
          <a:lstStyle/>
          <a:p>
            <a:fld id="{7C048D86-79AF-D447-9172-A999C1B05CB8}" type="slidenum">
              <a:rPr lang="en-US" smtClean="0"/>
              <a:pPr/>
              <a:t>‹#›</a:t>
            </a:fld>
            <a:endParaRPr lang="en-US" dirty="0"/>
          </a:p>
        </p:txBody>
      </p:sp>
      <p:sp>
        <p:nvSpPr>
          <p:cNvPr id="5" name="Footer Placeholder 4"/>
          <p:cNvSpPr>
            <a:spLocks noGrp="1"/>
          </p:cNvSpPr>
          <p:nvPr>
            <p:ph type="ftr" sz="quarter" idx="12"/>
          </p:nvPr>
        </p:nvSpPr>
        <p:spPr/>
        <p:txBody>
          <a:bodyPr/>
          <a:lstStyle/>
          <a:p>
            <a:r>
              <a:rPr lang="en-US"/>
              <a:t>Governance &amp; Strategic Foresight</a:t>
            </a:r>
            <a:endParaRPr lang="en-US" dirty="0"/>
          </a:p>
        </p:txBody>
      </p:sp>
    </p:spTree>
    <p:extLst>
      <p:ext uri="{BB962C8B-B14F-4D97-AF65-F5344CB8AC3E}">
        <p14:creationId xmlns:p14="http://schemas.microsoft.com/office/powerpoint/2010/main" val="1985895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r>
              <a:rPr lang="en-US"/>
              <a:t>Governance &amp; Strategic Foresight</a:t>
            </a:r>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5B727902-F20B-094D-8262-D3A2AB346640}" type="slidenum">
              <a:rPr lang="en-US" smtClean="0"/>
              <a:t>‹#›</a:t>
            </a:fld>
            <a:endParaRPr lang="en-US" dirty="0"/>
          </a:p>
        </p:txBody>
      </p:sp>
    </p:spTree>
    <p:extLst>
      <p:ext uri="{BB962C8B-B14F-4D97-AF65-F5344CB8AC3E}">
        <p14:creationId xmlns:p14="http://schemas.microsoft.com/office/powerpoint/2010/main" val="407652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Governance &amp; Strategic Foresight</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B727902-F20B-094D-8262-D3A2AB346640}" type="slidenum">
              <a:rPr lang="en-US" smtClean="0"/>
              <a:t>‹#›</a:t>
            </a:fld>
            <a:endParaRPr lang="en-US" dirty="0"/>
          </a:p>
        </p:txBody>
      </p:sp>
    </p:spTree>
    <p:extLst>
      <p:ext uri="{BB962C8B-B14F-4D97-AF65-F5344CB8AC3E}">
        <p14:creationId xmlns:p14="http://schemas.microsoft.com/office/powerpoint/2010/main" val="158365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Governance &amp; Strategic Foresight</a:t>
            </a:r>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B727902-F20B-094D-8262-D3A2AB346640}" type="slidenum">
              <a:rPr lang="en-US" smtClean="0"/>
              <a:t>‹#›</a:t>
            </a:fld>
            <a:endParaRPr lang="en-US" dirty="0"/>
          </a:p>
        </p:txBody>
      </p:sp>
    </p:spTree>
    <p:extLst>
      <p:ext uri="{BB962C8B-B14F-4D97-AF65-F5344CB8AC3E}">
        <p14:creationId xmlns:p14="http://schemas.microsoft.com/office/powerpoint/2010/main" val="3307935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610600" y="6356351"/>
            <a:ext cx="2743200" cy="365125"/>
          </a:xfrm>
          <a:prstGeom prst="rect">
            <a:avLst/>
          </a:prstGeom>
        </p:spPr>
        <p:txBody>
          <a:bodyPr/>
          <a:lstStyle/>
          <a:p>
            <a:fld id="{7C048D86-79AF-D447-9172-A999C1B05CB8}" type="slidenum">
              <a:rPr lang="en-US" smtClean="0"/>
              <a:pPr/>
              <a:t>‹#›</a:t>
            </a:fld>
            <a:endParaRPr lang="en-US" dirty="0"/>
          </a:p>
        </p:txBody>
      </p:sp>
    </p:spTree>
    <p:extLst>
      <p:ext uri="{BB962C8B-B14F-4D97-AF65-F5344CB8AC3E}">
        <p14:creationId xmlns:p14="http://schemas.microsoft.com/office/powerpoint/2010/main" val="40438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7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88948" cy="6857998"/>
          </a:xfrm>
          <a:prstGeom prst="rect">
            <a:avLst/>
          </a:prstGeom>
        </p:spPr>
      </p:pic>
      <p:sp>
        <p:nvSpPr>
          <p:cNvPr id="2" name="Title 1"/>
          <p:cNvSpPr>
            <a:spLocks noGrp="1"/>
          </p:cNvSpPr>
          <p:nvPr>
            <p:ph type="title"/>
          </p:nvPr>
        </p:nvSpPr>
        <p:spPr>
          <a:xfrm>
            <a:off x="344384" y="2066306"/>
            <a:ext cx="9488385" cy="1330037"/>
          </a:xfrm>
        </p:spPr>
        <p:txBody>
          <a:bodyPr anchor="ctr"/>
          <a:lstStyle>
            <a:lvl1pPr>
              <a:defRPr sz="4000" b="1" i="0">
                <a:solidFill>
                  <a:srgbClr val="55565B"/>
                </a:solidFill>
                <a:latin typeface="Overpass" charset="0"/>
                <a:ea typeface="Overpass" charset="0"/>
                <a:cs typeface="Overpass" charset="0"/>
              </a:defRPr>
            </a:lvl1pPr>
          </a:lstStyle>
          <a:p>
            <a:r>
              <a:rPr lang="en-US" dirty="0"/>
              <a:t>Click to edit Master title style</a:t>
            </a:r>
          </a:p>
        </p:txBody>
      </p:sp>
      <p:sp>
        <p:nvSpPr>
          <p:cNvPr id="4" name="Footer Placeholder 4"/>
          <p:cNvSpPr txBox="1">
            <a:spLocks/>
          </p:cNvSpPr>
          <p:nvPr userDrawn="1"/>
        </p:nvSpPr>
        <p:spPr>
          <a:xfrm>
            <a:off x="344385" y="6519554"/>
            <a:ext cx="8017738"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1" i="0" kern="1200" dirty="0">
                <a:solidFill>
                  <a:schemeClr val="bg1"/>
                </a:solidFill>
                <a:effectLst/>
                <a:latin typeface="Overpass" charset="0"/>
                <a:ea typeface="Overpass" charset="0"/>
                <a:cs typeface="Overpass" charset="0"/>
              </a:rPr>
              <a:t>DHG is registered in the U.S. Patent and Trademark Office to Dixon Hughes Goodman LLP.</a:t>
            </a:r>
          </a:p>
        </p:txBody>
      </p:sp>
    </p:spTree>
    <p:extLst>
      <p:ext uri="{BB962C8B-B14F-4D97-AF65-F5344CB8AC3E}">
        <p14:creationId xmlns:p14="http://schemas.microsoft.com/office/powerpoint/2010/main" val="1532307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2" name="Title 1"/>
          <p:cNvSpPr>
            <a:spLocks noGrp="1"/>
          </p:cNvSpPr>
          <p:nvPr>
            <p:ph type="title"/>
          </p:nvPr>
        </p:nvSpPr>
        <p:spPr>
          <a:xfrm>
            <a:off x="344384" y="0"/>
            <a:ext cx="8128104" cy="5572125"/>
          </a:xfrm>
        </p:spPr>
        <p:txBody>
          <a:bodyPr/>
          <a:lstStyle>
            <a:lvl1pPr>
              <a:defRPr sz="4000" b="1" i="0">
                <a:latin typeface="Overpass" charset="0"/>
                <a:ea typeface="Overpass" charset="0"/>
                <a:cs typeface="Overpass" charset="0"/>
              </a:defRPr>
            </a:lvl1pPr>
          </a:lstStyle>
          <a:p>
            <a:r>
              <a:rPr lang="en-US" dirty="0"/>
              <a:t>Click to edit Master title style</a:t>
            </a:r>
          </a:p>
        </p:txBody>
      </p:sp>
      <p:sp>
        <p:nvSpPr>
          <p:cNvPr id="4" name="Footer Placeholder 4"/>
          <p:cNvSpPr txBox="1">
            <a:spLocks/>
          </p:cNvSpPr>
          <p:nvPr userDrawn="1"/>
        </p:nvSpPr>
        <p:spPr>
          <a:xfrm>
            <a:off x="344385" y="6519554"/>
            <a:ext cx="8017738"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1" i="0" kern="1200" dirty="0">
                <a:solidFill>
                  <a:schemeClr val="bg1"/>
                </a:solidFill>
                <a:effectLst/>
                <a:latin typeface="Overpass" charset="0"/>
                <a:ea typeface="Overpass" charset="0"/>
                <a:cs typeface="Overpass" charset="0"/>
              </a:rPr>
              <a:t>DHG is registered in the U.S. Patent and Trademark Office to Dixon Hughes Goodman LLP.</a:t>
            </a:r>
          </a:p>
        </p:txBody>
      </p:sp>
    </p:spTree>
    <p:extLst>
      <p:ext uri="{BB962C8B-B14F-4D97-AF65-F5344CB8AC3E}">
        <p14:creationId xmlns:p14="http://schemas.microsoft.com/office/powerpoint/2010/main" val="372701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88948" cy="6857998"/>
          </a:xfrm>
          <a:prstGeom prst="rect">
            <a:avLst/>
          </a:prstGeom>
        </p:spPr>
      </p:pic>
      <p:sp>
        <p:nvSpPr>
          <p:cNvPr id="2" name="Title 1"/>
          <p:cNvSpPr>
            <a:spLocks noGrp="1"/>
          </p:cNvSpPr>
          <p:nvPr>
            <p:ph type="title"/>
          </p:nvPr>
        </p:nvSpPr>
        <p:spPr>
          <a:xfrm>
            <a:off x="344384" y="66656"/>
            <a:ext cx="11009416" cy="561150"/>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7C048D86-79AF-D447-9172-A999C1B05CB8}" type="slidenum">
              <a:rPr lang="en-US" smtClean="0"/>
              <a:pPr/>
              <a:t>‹#›</a:t>
            </a:fld>
            <a:endParaRPr lang="en-US" dirty="0"/>
          </a:p>
        </p:txBody>
      </p:sp>
      <p:sp>
        <p:nvSpPr>
          <p:cNvPr id="7" name="Content Placeholder 2"/>
          <p:cNvSpPr>
            <a:spLocks noGrp="1"/>
          </p:cNvSpPr>
          <p:nvPr>
            <p:ph idx="1"/>
          </p:nvPr>
        </p:nvSpPr>
        <p:spPr>
          <a:xfrm>
            <a:off x="344384" y="926275"/>
            <a:ext cx="11471564" cy="5153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2"/>
          </p:nvPr>
        </p:nvSpPr>
        <p:spPr/>
        <p:txBody>
          <a:bodyPr/>
          <a:lstStyle/>
          <a:p>
            <a:r>
              <a:rPr lang="en-US"/>
              <a:t>Governance &amp; Strategic Foresight</a:t>
            </a:r>
            <a:endParaRPr lang="en-US" dirty="0"/>
          </a:p>
        </p:txBody>
      </p:sp>
      <p:sp>
        <p:nvSpPr>
          <p:cNvPr id="9" name="Footer Placeholder 4"/>
          <p:cNvSpPr txBox="1">
            <a:spLocks/>
          </p:cNvSpPr>
          <p:nvPr userDrawn="1"/>
        </p:nvSpPr>
        <p:spPr>
          <a:xfrm>
            <a:off x="344384" y="6519554"/>
            <a:ext cx="11550051"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rgbClr val="55565B"/>
                </a:solidFill>
              </a:rPr>
              <a:t>© 2021 Dixon Hughes Goodman LLP. All rights reserved. DHG is registered in the U.S. Patent and Trademark Office to Dixon Hughes Goodman LLP.</a:t>
            </a:r>
          </a:p>
        </p:txBody>
      </p:sp>
    </p:spTree>
    <p:extLst>
      <p:ext uri="{BB962C8B-B14F-4D97-AF65-F5344CB8AC3E}">
        <p14:creationId xmlns:p14="http://schemas.microsoft.com/office/powerpoint/2010/main" val="1474299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88948" cy="6857998"/>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4383" y="1163782"/>
            <a:ext cx="2766951" cy="5104803"/>
          </a:xfrm>
        </p:spPr>
        <p:txBody>
          <a:bodyPr lIns="0" rIns="0"/>
          <a:lstStyle>
            <a:lvl1pPr>
              <a:defRPr b="0" i="0">
                <a:latin typeface="Overpass Thin" charset="0"/>
                <a:ea typeface="Overpass Thin" charset="0"/>
                <a:cs typeface="Overpass Thin" charset="0"/>
              </a:defRPr>
            </a:lvl1pPr>
          </a:lstStyle>
          <a:p>
            <a:pPr lvl="0"/>
            <a:r>
              <a:rPr lang="en-US" dirty="0"/>
              <a:t>Click to edit Master text style</a:t>
            </a:r>
          </a:p>
        </p:txBody>
      </p:sp>
      <p:sp>
        <p:nvSpPr>
          <p:cNvPr id="4" name="Content Placeholder 3"/>
          <p:cNvSpPr>
            <a:spLocks noGrp="1"/>
          </p:cNvSpPr>
          <p:nvPr>
            <p:ph sz="half" idx="2"/>
          </p:nvPr>
        </p:nvSpPr>
        <p:spPr>
          <a:xfrm>
            <a:off x="3681351" y="1163782"/>
            <a:ext cx="8134597" cy="5013181"/>
          </a:xfr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p:cNvSpPr>
            <a:spLocks noGrp="1"/>
          </p:cNvSpPr>
          <p:nvPr>
            <p:ph type="sldNum" sz="quarter" idx="11"/>
          </p:nvPr>
        </p:nvSpPr>
        <p:spPr/>
        <p:txBody>
          <a:bodyPr/>
          <a:lstStyle/>
          <a:p>
            <a:fld id="{7C048D86-79AF-D447-9172-A999C1B05CB8}" type="slidenum">
              <a:rPr lang="en-US" smtClean="0"/>
              <a:pPr/>
              <a:t>‹#›</a:t>
            </a:fld>
            <a:endParaRPr lang="en-US" dirty="0"/>
          </a:p>
        </p:txBody>
      </p:sp>
      <p:sp>
        <p:nvSpPr>
          <p:cNvPr id="7" name="Footer Placeholder 4"/>
          <p:cNvSpPr txBox="1">
            <a:spLocks/>
          </p:cNvSpPr>
          <p:nvPr userDrawn="1"/>
        </p:nvSpPr>
        <p:spPr>
          <a:xfrm>
            <a:off x="3681351" y="6519554"/>
            <a:ext cx="7863840"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1" i="0" kern="1200" dirty="0">
                <a:solidFill>
                  <a:srgbClr val="55565B"/>
                </a:solidFill>
                <a:effectLst/>
                <a:latin typeface="Overpass" charset="0"/>
                <a:ea typeface="Overpass" charset="0"/>
                <a:cs typeface="Overpass" charset="0"/>
              </a:rPr>
              <a:t>© 2021 Dixon Hughes Goodman LLP. All rights reserved. DHG is registered in the U.S. Patent and Trademark Office to Dixon Hughes Goodman LLP.</a:t>
            </a:r>
          </a:p>
        </p:txBody>
      </p:sp>
    </p:spTree>
    <p:extLst>
      <p:ext uri="{BB962C8B-B14F-4D97-AF65-F5344CB8AC3E}">
        <p14:creationId xmlns:p14="http://schemas.microsoft.com/office/powerpoint/2010/main" val="2849081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88948" cy="6857998"/>
          </a:xfrm>
          <a:prstGeom prst="rect">
            <a:avLst/>
          </a:prstGeom>
        </p:spPr>
      </p:pic>
      <p:sp>
        <p:nvSpPr>
          <p:cNvPr id="2" name="Title 1"/>
          <p:cNvSpPr>
            <a:spLocks noGrp="1"/>
          </p:cNvSpPr>
          <p:nvPr>
            <p:ph type="title"/>
          </p:nvPr>
        </p:nvSpPr>
        <p:spPr>
          <a:xfrm>
            <a:off x="344384" y="351663"/>
            <a:ext cx="3570392" cy="561150"/>
          </a:xfrm>
        </p:spPr>
        <p:txBody>
          <a:bodyPr/>
          <a:lstStyle>
            <a:lvl1pPr>
              <a:defRPr sz="2500">
                <a:solidFill>
                  <a:srgbClr val="55565B"/>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p>
            <a:fld id="{7C048D86-79AF-D447-9172-A999C1B05CB8}" type="slidenum">
              <a:rPr lang="en-US" smtClean="0"/>
              <a:pPr/>
              <a:t>‹#›</a:t>
            </a:fld>
            <a:endParaRPr lang="en-US" dirty="0"/>
          </a:p>
        </p:txBody>
      </p:sp>
      <p:sp>
        <p:nvSpPr>
          <p:cNvPr id="6" name="Content Placeholder 2"/>
          <p:cNvSpPr>
            <a:spLocks noGrp="1"/>
          </p:cNvSpPr>
          <p:nvPr>
            <p:ph sz="half" idx="1"/>
          </p:nvPr>
        </p:nvSpPr>
        <p:spPr>
          <a:xfrm>
            <a:off x="344383" y="1163782"/>
            <a:ext cx="3327505" cy="5104803"/>
          </a:xfrm>
        </p:spPr>
        <p:txBody>
          <a:bodyPr lIns="0" rIns="0"/>
          <a:lstStyle>
            <a:lvl1pPr>
              <a:defRPr b="0" i="0">
                <a:solidFill>
                  <a:schemeClr val="bg1"/>
                </a:solidFill>
                <a:latin typeface="Overpass Light" charset="0"/>
                <a:ea typeface="Overpass Light" charset="0"/>
                <a:cs typeface="Overpass Light" charset="0"/>
              </a:defRPr>
            </a:lvl1pPr>
          </a:lstStyle>
          <a:p>
            <a:pPr lvl="0"/>
            <a:r>
              <a:rPr lang="en-US" dirty="0"/>
              <a:t>Click to edit Master text style</a:t>
            </a:r>
          </a:p>
        </p:txBody>
      </p:sp>
      <p:sp>
        <p:nvSpPr>
          <p:cNvPr id="7" name="Content Placeholder 3"/>
          <p:cNvSpPr>
            <a:spLocks noGrp="1"/>
          </p:cNvSpPr>
          <p:nvPr>
            <p:ph sz="half" idx="2"/>
          </p:nvPr>
        </p:nvSpPr>
        <p:spPr>
          <a:xfrm>
            <a:off x="4429125" y="351664"/>
            <a:ext cx="7386823" cy="5825300"/>
          </a:xfr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429125" y="6519554"/>
            <a:ext cx="7465311"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1" i="0" kern="1200" dirty="0">
                <a:solidFill>
                  <a:srgbClr val="55565B"/>
                </a:solidFill>
                <a:effectLst/>
                <a:latin typeface="Overpass" charset="0"/>
                <a:ea typeface="Overpass" charset="0"/>
                <a:cs typeface="Overpass" charset="0"/>
              </a:rPr>
              <a:t>© 2021 Dixon Hughes Goodman LLP. All rights reserved. DHG is registered in the U.S. Patent and Trademark Office to Dixon Hughes Goodman LLP.</a:t>
            </a:r>
          </a:p>
        </p:txBody>
      </p:sp>
    </p:spTree>
    <p:extLst>
      <p:ext uri="{BB962C8B-B14F-4D97-AF65-F5344CB8AC3E}">
        <p14:creationId xmlns:p14="http://schemas.microsoft.com/office/powerpoint/2010/main" val="2740428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88948" cy="6857998"/>
          </a:xfrm>
          <a:prstGeom prst="rect">
            <a:avLst/>
          </a:prstGeom>
        </p:spPr>
      </p:pic>
      <p:sp>
        <p:nvSpPr>
          <p:cNvPr id="2" name="Title 1"/>
          <p:cNvSpPr>
            <a:spLocks noGrp="1"/>
          </p:cNvSpPr>
          <p:nvPr>
            <p:ph type="title"/>
          </p:nvPr>
        </p:nvSpPr>
        <p:spPr>
          <a:xfrm>
            <a:off x="344384" y="351663"/>
            <a:ext cx="3341791" cy="561150"/>
          </a:xfrm>
        </p:spPr>
        <p:txBody>
          <a:bodyPr/>
          <a:lstStyle>
            <a:lvl1pPr>
              <a:defRPr sz="2500">
                <a:solidFill>
                  <a:srgbClr val="55565B"/>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p>
            <a:fld id="{7C048D86-79AF-D447-9172-A999C1B05CB8}" type="slidenum">
              <a:rPr lang="en-US" smtClean="0"/>
              <a:pPr/>
              <a:t>‹#›</a:t>
            </a:fld>
            <a:endParaRPr lang="en-US" dirty="0"/>
          </a:p>
        </p:txBody>
      </p:sp>
      <p:sp>
        <p:nvSpPr>
          <p:cNvPr id="6" name="Content Placeholder 2"/>
          <p:cNvSpPr>
            <a:spLocks noGrp="1"/>
          </p:cNvSpPr>
          <p:nvPr>
            <p:ph sz="half" idx="1"/>
          </p:nvPr>
        </p:nvSpPr>
        <p:spPr>
          <a:xfrm>
            <a:off x="344383" y="1163783"/>
            <a:ext cx="11471565" cy="1765156"/>
          </a:xfrm>
        </p:spPr>
        <p:txBody>
          <a:bodyPr lIns="0" rIns="0"/>
          <a:lstStyle>
            <a:lvl1pPr>
              <a:defRPr b="0" i="0">
                <a:solidFill>
                  <a:schemeClr val="bg1"/>
                </a:solidFill>
                <a:latin typeface="Overpass Light" charset="0"/>
                <a:ea typeface="Overpass Light" charset="0"/>
                <a:cs typeface="Overpass Light" charset="0"/>
              </a:defRPr>
            </a:lvl1pPr>
          </a:lstStyle>
          <a:p>
            <a:pPr lvl="0"/>
            <a:r>
              <a:rPr lang="en-US" dirty="0"/>
              <a:t>Click to edit Master text style</a:t>
            </a:r>
          </a:p>
        </p:txBody>
      </p:sp>
      <p:sp>
        <p:nvSpPr>
          <p:cNvPr id="7" name="Content Placeholder 2"/>
          <p:cNvSpPr>
            <a:spLocks noGrp="1"/>
          </p:cNvSpPr>
          <p:nvPr>
            <p:ph idx="12"/>
          </p:nvPr>
        </p:nvSpPr>
        <p:spPr>
          <a:xfrm>
            <a:off x="344384" y="3414713"/>
            <a:ext cx="11471564" cy="26654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3"/>
          </p:nvPr>
        </p:nvSpPr>
        <p:spPr/>
        <p:txBody>
          <a:bodyPr/>
          <a:lstStyle/>
          <a:p>
            <a:r>
              <a:rPr lang="en-US"/>
              <a:t>Governance &amp; Strategic Foresight</a:t>
            </a:r>
            <a:endParaRPr lang="en-US" dirty="0"/>
          </a:p>
        </p:txBody>
      </p:sp>
      <p:sp>
        <p:nvSpPr>
          <p:cNvPr id="10" name="Footer Placeholder 4"/>
          <p:cNvSpPr txBox="1">
            <a:spLocks/>
          </p:cNvSpPr>
          <p:nvPr userDrawn="1"/>
        </p:nvSpPr>
        <p:spPr>
          <a:xfrm>
            <a:off x="344384" y="6519554"/>
            <a:ext cx="11550051"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rgbClr val="55565B"/>
                </a:solidFill>
              </a:rPr>
              <a:t>© 2021 Dixon Hughes Goodman LLP. All rights reserved. DHG is registered in the U.S. Patent and Trademark Office to Dixon Hughes Goodman LLP.</a:t>
            </a:r>
          </a:p>
        </p:txBody>
      </p:sp>
    </p:spTree>
    <p:extLst>
      <p:ext uri="{BB962C8B-B14F-4D97-AF65-F5344CB8AC3E}">
        <p14:creationId xmlns:p14="http://schemas.microsoft.com/office/powerpoint/2010/main" val="808393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88948" cy="6857998"/>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7C048D86-79AF-D447-9172-A999C1B05CB8}" type="slidenum">
              <a:rPr lang="en-US" smtClean="0"/>
              <a:pPr/>
              <a:t>‹#›</a:t>
            </a:fld>
            <a:endParaRPr lang="en-US" dirty="0"/>
          </a:p>
        </p:txBody>
      </p:sp>
      <p:sp>
        <p:nvSpPr>
          <p:cNvPr id="6" name="Content Placeholder 2"/>
          <p:cNvSpPr>
            <a:spLocks noGrp="1"/>
          </p:cNvSpPr>
          <p:nvPr>
            <p:ph sz="half" idx="1"/>
          </p:nvPr>
        </p:nvSpPr>
        <p:spPr>
          <a:xfrm>
            <a:off x="9048997" y="1163782"/>
            <a:ext cx="2766951" cy="5104803"/>
          </a:xfrm>
        </p:spPr>
        <p:txBody>
          <a:bodyPr lIns="0" rIns="0"/>
          <a:lstStyle>
            <a:lvl1pPr>
              <a:defRPr b="0" i="0">
                <a:latin typeface="Overpass Thin" charset="0"/>
                <a:ea typeface="Overpass Thin" charset="0"/>
                <a:cs typeface="Overpass Thin" charset="0"/>
              </a:defRPr>
            </a:lvl1pPr>
          </a:lstStyle>
          <a:p>
            <a:pPr lvl="0"/>
            <a:r>
              <a:rPr lang="en-US" dirty="0"/>
              <a:t>Click to edit Master text style</a:t>
            </a:r>
          </a:p>
        </p:txBody>
      </p:sp>
      <p:sp>
        <p:nvSpPr>
          <p:cNvPr id="7" name="Content Placeholder 3"/>
          <p:cNvSpPr>
            <a:spLocks noGrp="1"/>
          </p:cNvSpPr>
          <p:nvPr>
            <p:ph sz="half" idx="2"/>
          </p:nvPr>
        </p:nvSpPr>
        <p:spPr>
          <a:xfrm>
            <a:off x="344384" y="1163782"/>
            <a:ext cx="8134597" cy="5013181"/>
          </a:xfr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2"/>
          </p:nvPr>
        </p:nvSpPr>
        <p:spPr/>
        <p:txBody>
          <a:bodyPr/>
          <a:lstStyle/>
          <a:p>
            <a:r>
              <a:rPr lang="en-US"/>
              <a:t>Governance &amp; Strategic Foresight</a:t>
            </a:r>
            <a:endParaRPr lang="en-US" dirty="0"/>
          </a:p>
        </p:txBody>
      </p:sp>
      <p:sp>
        <p:nvSpPr>
          <p:cNvPr id="10" name="Footer Placeholder 4"/>
          <p:cNvSpPr txBox="1">
            <a:spLocks/>
          </p:cNvSpPr>
          <p:nvPr userDrawn="1"/>
        </p:nvSpPr>
        <p:spPr>
          <a:xfrm>
            <a:off x="344384" y="6519554"/>
            <a:ext cx="11550051"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rgbClr val="55565B"/>
                </a:solidFill>
              </a:rPr>
              <a:t>© 2021 Dixon Hughes Goodman LLP. All rights reserved. DHG is registered in the U.S. Patent and Trademark Office to Dixon Hughes Goodman LLP.</a:t>
            </a:r>
          </a:p>
        </p:txBody>
      </p:sp>
    </p:spTree>
    <p:extLst>
      <p:ext uri="{BB962C8B-B14F-4D97-AF65-F5344CB8AC3E}">
        <p14:creationId xmlns:p14="http://schemas.microsoft.com/office/powerpoint/2010/main" val="153413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 y="0"/>
            <a:ext cx="12188946" cy="6857997"/>
          </a:xfrm>
          <a:prstGeom prst="rect">
            <a:avLst/>
          </a:prstGeom>
        </p:spPr>
      </p:pic>
      <p:sp>
        <p:nvSpPr>
          <p:cNvPr id="2" name="Title Placeholder 1"/>
          <p:cNvSpPr>
            <a:spLocks noGrp="1"/>
          </p:cNvSpPr>
          <p:nvPr>
            <p:ph type="title"/>
          </p:nvPr>
        </p:nvSpPr>
        <p:spPr>
          <a:xfrm>
            <a:off x="344384" y="351663"/>
            <a:ext cx="11009416" cy="561150"/>
          </a:xfrm>
          <a:prstGeom prst="rect">
            <a:avLst/>
          </a:prstGeom>
        </p:spPr>
        <p:txBody>
          <a:bodyPr vert="horz" lIns="0" tIns="45720" rIns="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344384" y="1078992"/>
            <a:ext cx="11471564" cy="50026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496291" y="6268584"/>
            <a:ext cx="4114800" cy="250970"/>
          </a:xfrm>
          <a:prstGeom prst="rect">
            <a:avLst/>
          </a:prstGeom>
        </p:spPr>
        <p:txBody>
          <a:bodyPr vert="horz" lIns="91440" tIns="45720" rIns="91440" bIns="45720" rtlCol="0" anchor="ctr"/>
          <a:lstStyle>
            <a:lvl1pPr algn="l">
              <a:defRPr sz="1200" b="1" i="0">
                <a:solidFill>
                  <a:schemeClr val="bg1"/>
                </a:solidFill>
                <a:latin typeface="Overpass" charset="0"/>
                <a:ea typeface="Overpass" charset="0"/>
                <a:cs typeface="Overpass" charset="0"/>
              </a:defRPr>
            </a:lvl1pPr>
          </a:lstStyle>
          <a:p>
            <a:r>
              <a:rPr lang="en-US"/>
              <a:t>Governance &amp; Strategic Foresight</a:t>
            </a:r>
            <a:endParaRPr lang="en-US" dirty="0"/>
          </a:p>
        </p:txBody>
      </p:sp>
      <p:sp>
        <p:nvSpPr>
          <p:cNvPr id="6" name="Slide Number Placeholder 5"/>
          <p:cNvSpPr>
            <a:spLocks noGrp="1"/>
          </p:cNvSpPr>
          <p:nvPr>
            <p:ph type="sldNum" sz="quarter" idx="4"/>
          </p:nvPr>
        </p:nvSpPr>
        <p:spPr>
          <a:xfrm>
            <a:off x="11485664" y="6247857"/>
            <a:ext cx="408772" cy="271697"/>
          </a:xfrm>
          <a:prstGeom prst="rect">
            <a:avLst/>
          </a:prstGeom>
        </p:spPr>
        <p:txBody>
          <a:bodyPr vert="horz" lIns="91440" tIns="45720" rIns="91440" bIns="45720" rtlCol="0" anchor="ctr"/>
          <a:lstStyle>
            <a:lvl1pPr algn="ctr">
              <a:defRPr sz="1000" b="0" i="0">
                <a:solidFill>
                  <a:schemeClr val="bg1"/>
                </a:solidFill>
                <a:latin typeface="Overpass Thin" charset="0"/>
                <a:ea typeface="Overpass Thin" charset="0"/>
                <a:cs typeface="Overpass Thin" charset="0"/>
              </a:defRPr>
            </a:lvl1pPr>
          </a:lstStyle>
          <a:p>
            <a:fld id="{7C048D86-79AF-D447-9172-A999C1B05CB8}" type="slidenum">
              <a:rPr lang="en-US" smtClean="0"/>
              <a:pPr/>
              <a:t>‹#›</a:t>
            </a:fld>
            <a:endParaRPr lang="en-US" dirty="0"/>
          </a:p>
        </p:txBody>
      </p:sp>
      <p:sp>
        <p:nvSpPr>
          <p:cNvPr id="9" name="Footer Placeholder 4"/>
          <p:cNvSpPr txBox="1">
            <a:spLocks/>
          </p:cNvSpPr>
          <p:nvPr userDrawn="1"/>
        </p:nvSpPr>
        <p:spPr>
          <a:xfrm>
            <a:off x="344384" y="6519554"/>
            <a:ext cx="11550051"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rgbClr val="55565B"/>
                </a:solidFill>
              </a:rPr>
              <a:t>© 2021 Dixon Hughes Goodman LLP. All rights reserved. DHG is registered in the U.S. Patent and Trademark Office to Dixon Hughes Goodman LLP.</a:t>
            </a:r>
          </a:p>
        </p:txBody>
      </p:sp>
    </p:spTree>
    <p:extLst>
      <p:ext uri="{BB962C8B-B14F-4D97-AF65-F5344CB8AC3E}">
        <p14:creationId xmlns:p14="http://schemas.microsoft.com/office/powerpoint/2010/main" val="2579522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3000" b="1" i="0" kern="1200">
          <a:solidFill>
            <a:schemeClr val="bg1"/>
          </a:solidFill>
          <a:latin typeface="Overpass" charset="0"/>
          <a:ea typeface="Overpass" charset="0"/>
          <a:cs typeface="Overpass" charset="0"/>
        </a:defRPr>
      </a:lvl1pPr>
    </p:titleStyle>
    <p:bodyStyle>
      <a:lvl1pPr marL="0" indent="0" algn="l" defTabSz="914400" rtl="0" eaLnBrk="1" latinLnBrk="0" hangingPunct="1">
        <a:lnSpc>
          <a:spcPct val="90000"/>
        </a:lnSpc>
        <a:spcBef>
          <a:spcPts val="1000"/>
        </a:spcBef>
        <a:buFont typeface="Arial"/>
        <a:buNone/>
        <a:defRPr sz="2500" b="1" i="0" kern="1200">
          <a:solidFill>
            <a:schemeClr val="tx1">
              <a:lumMod val="75000"/>
              <a:lumOff val="25000"/>
            </a:schemeClr>
          </a:solidFill>
          <a:latin typeface="Overpass" charset="0"/>
          <a:ea typeface="Overpass" charset="0"/>
          <a:cs typeface="Overpass" charset="0"/>
        </a:defRPr>
      </a:lvl1pPr>
      <a:lvl2pPr marL="685800" indent="-228600" algn="l" defTabSz="914400" rtl="0" eaLnBrk="1" latinLnBrk="0" hangingPunct="1">
        <a:lnSpc>
          <a:spcPct val="90000"/>
        </a:lnSpc>
        <a:spcBef>
          <a:spcPts val="500"/>
        </a:spcBef>
        <a:buFont typeface="Arial"/>
        <a:buChar char="•"/>
        <a:defRPr sz="2500" kern="1200">
          <a:solidFill>
            <a:schemeClr val="tx1">
              <a:lumMod val="75000"/>
              <a:lumOff val="25000"/>
            </a:schemeClr>
          </a:solidFill>
          <a:latin typeface="Overpass" charset="0"/>
          <a:ea typeface="Overpass" charset="0"/>
          <a:cs typeface="Overpass" charset="0"/>
        </a:defRPr>
      </a:lvl2pPr>
      <a:lvl3pPr marL="1143000" indent="-228600" algn="l" defTabSz="914400" rtl="0" eaLnBrk="1" latinLnBrk="0" hangingPunct="1">
        <a:lnSpc>
          <a:spcPct val="90000"/>
        </a:lnSpc>
        <a:spcBef>
          <a:spcPts val="500"/>
        </a:spcBef>
        <a:buFont typeface=".AppleSystemUIFont" charset="-120"/>
        <a:buChar char="+"/>
        <a:defRPr sz="2500" kern="1200">
          <a:solidFill>
            <a:schemeClr val="tx1">
              <a:lumMod val="75000"/>
              <a:lumOff val="25000"/>
            </a:schemeClr>
          </a:solidFill>
          <a:latin typeface="Overpass" charset="0"/>
          <a:ea typeface="Overpass" charset="0"/>
          <a:cs typeface="Overpass" charset="0"/>
        </a:defRPr>
      </a:lvl3pPr>
      <a:lvl4pPr marL="1600200" indent="-228600" algn="l" defTabSz="914400" rtl="0" eaLnBrk="1" latinLnBrk="0" hangingPunct="1">
        <a:lnSpc>
          <a:spcPct val="90000"/>
        </a:lnSpc>
        <a:spcBef>
          <a:spcPts val="500"/>
        </a:spcBef>
        <a:buFont typeface="Wingdings" charset="2"/>
        <a:buChar char="§"/>
        <a:defRPr sz="2500" kern="1200">
          <a:solidFill>
            <a:schemeClr val="tx1">
              <a:lumMod val="75000"/>
              <a:lumOff val="25000"/>
            </a:schemeClr>
          </a:solidFill>
          <a:latin typeface="Overpass" charset="0"/>
          <a:ea typeface="Overpass" charset="0"/>
          <a:cs typeface="Overpass" charset="0"/>
        </a:defRPr>
      </a:lvl4pPr>
      <a:lvl5pPr marL="2057400" indent="-228600" algn="l" defTabSz="914400" rtl="0" eaLnBrk="1" latinLnBrk="0" hangingPunct="1">
        <a:lnSpc>
          <a:spcPct val="90000"/>
        </a:lnSpc>
        <a:spcBef>
          <a:spcPts val="500"/>
        </a:spcBef>
        <a:buFont typeface=".AppleSystemUIFont" charset="-120"/>
        <a:buChar char="-"/>
        <a:defRPr sz="2500" kern="1200">
          <a:solidFill>
            <a:schemeClr val="tx1">
              <a:lumMod val="75000"/>
              <a:lumOff val="25000"/>
            </a:schemeClr>
          </a:solidFill>
          <a:latin typeface="Overpass" charset="0"/>
          <a:ea typeface="Overpass" charset="0"/>
          <a:cs typeface="Overpas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5164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SZTYyFNSL5o?feature=oembed" TargetMode="Externa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39BD9623-3A8F-4F91-B11E-E999458F9918}"/>
              </a:ext>
            </a:extLst>
          </p:cNvPr>
          <p:cNvSpPr/>
          <p:nvPr/>
        </p:nvSpPr>
        <p:spPr>
          <a:xfrm>
            <a:off x="3537958" y="-59318"/>
            <a:ext cx="8654041" cy="6931424"/>
          </a:xfrm>
          <a:prstGeom prst="rect">
            <a:avLst/>
          </a:prstGeom>
          <a:solidFill>
            <a:schemeClr val="tx2"/>
          </a:solidFill>
          <a:ln>
            <a:noFill/>
          </a:ln>
          <a:effectLst>
            <a:outerShdw blurRad="50800" dist="381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65C7C6"/>
              </a:solidFill>
              <a:effectLst/>
              <a:uLnTx/>
              <a:uFillTx/>
              <a:latin typeface="Calibri" panose="020F0502020204030204"/>
              <a:ea typeface="+mn-ea"/>
              <a:cs typeface="+mn-cs"/>
            </a:endParaRPr>
          </a:p>
        </p:txBody>
      </p:sp>
      <p:sp>
        <p:nvSpPr>
          <p:cNvPr id="25" name="Rectangle 11">
            <a:extLst>
              <a:ext uri="{FF2B5EF4-FFF2-40B4-BE49-F238E27FC236}">
                <a16:creationId xmlns:a16="http://schemas.microsoft.com/office/drawing/2014/main" id="{67D4978C-0E9C-4D34-BCE3-1F5F0239C196}"/>
              </a:ext>
            </a:extLst>
          </p:cNvPr>
          <p:cNvSpPr/>
          <p:nvPr/>
        </p:nvSpPr>
        <p:spPr>
          <a:xfrm>
            <a:off x="0" y="-73424"/>
            <a:ext cx="6753092" cy="6931424"/>
          </a:xfrm>
          <a:custGeom>
            <a:avLst/>
            <a:gdLst>
              <a:gd name="connsiteX0" fmla="*/ 0 w 6745185"/>
              <a:gd name="connsiteY0" fmla="*/ 0 h 6849970"/>
              <a:gd name="connsiteX1" fmla="*/ 6745185 w 6745185"/>
              <a:gd name="connsiteY1" fmla="*/ 0 h 6849970"/>
              <a:gd name="connsiteX2" fmla="*/ 6745185 w 6745185"/>
              <a:gd name="connsiteY2" fmla="*/ 6849970 h 6849970"/>
              <a:gd name="connsiteX3" fmla="*/ 0 w 6745185"/>
              <a:gd name="connsiteY3" fmla="*/ 6849970 h 6849970"/>
              <a:gd name="connsiteX4" fmla="*/ 0 w 6745185"/>
              <a:gd name="connsiteY4" fmla="*/ 0 h 6849970"/>
              <a:gd name="connsiteX0" fmla="*/ 0 w 6745185"/>
              <a:gd name="connsiteY0" fmla="*/ 0 h 6849970"/>
              <a:gd name="connsiteX1" fmla="*/ 6745185 w 6745185"/>
              <a:gd name="connsiteY1" fmla="*/ 0 h 6849970"/>
              <a:gd name="connsiteX2" fmla="*/ 3566050 w 6745185"/>
              <a:gd name="connsiteY2" fmla="*/ 6849970 h 6849970"/>
              <a:gd name="connsiteX3" fmla="*/ 0 w 6745185"/>
              <a:gd name="connsiteY3" fmla="*/ 6849970 h 6849970"/>
              <a:gd name="connsiteX4" fmla="*/ 0 w 6745185"/>
              <a:gd name="connsiteY4" fmla="*/ 0 h 6849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5185" h="6849970">
                <a:moveTo>
                  <a:pt x="0" y="0"/>
                </a:moveTo>
                <a:lnTo>
                  <a:pt x="6745185" y="0"/>
                </a:lnTo>
                <a:lnTo>
                  <a:pt x="3566050" y="6849970"/>
                </a:lnTo>
                <a:lnTo>
                  <a:pt x="0" y="6849970"/>
                </a:lnTo>
                <a:lnTo>
                  <a:pt x="0" y="0"/>
                </a:lnTo>
                <a:close/>
              </a:path>
            </a:pathLst>
          </a:custGeom>
          <a:solidFill>
            <a:schemeClr val="tx2"/>
          </a:solidFill>
          <a:ln>
            <a:noFill/>
          </a:ln>
          <a:effectLst>
            <a:outerShdw blurRad="50800" dist="381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65C7C6"/>
              </a:solidFill>
              <a:effectLst/>
              <a:uLnTx/>
              <a:uFillTx/>
              <a:latin typeface="Calibri" panose="020F0502020204030204"/>
              <a:ea typeface="+mn-ea"/>
              <a:cs typeface="+mn-cs"/>
            </a:endParaRPr>
          </a:p>
        </p:txBody>
      </p:sp>
      <p:pic>
        <p:nvPicPr>
          <p:cNvPr id="16" name="Picture 15" descr="A black and white logo&#10;&#10;Description automatically generated with low confidence">
            <a:extLst>
              <a:ext uri="{FF2B5EF4-FFF2-40B4-BE49-F238E27FC236}">
                <a16:creationId xmlns:a16="http://schemas.microsoft.com/office/drawing/2014/main" id="{3AED3280-88B7-43A2-A0C9-FA9705F296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6700" y="502037"/>
            <a:ext cx="2413719" cy="849444"/>
          </a:xfrm>
          <a:prstGeom prst="rect">
            <a:avLst/>
          </a:prstGeom>
        </p:spPr>
      </p:pic>
      <p:sp>
        <p:nvSpPr>
          <p:cNvPr id="6" name="Title 1"/>
          <p:cNvSpPr>
            <a:spLocks noGrp="1"/>
          </p:cNvSpPr>
          <p:nvPr>
            <p:ph type="ctrTitle"/>
          </p:nvPr>
        </p:nvSpPr>
        <p:spPr>
          <a:xfrm>
            <a:off x="6156218" y="1623846"/>
            <a:ext cx="5578217" cy="3610308"/>
          </a:xfrm>
        </p:spPr>
        <p:txBody>
          <a:bodyPr anchor="ctr">
            <a:noAutofit/>
          </a:bodyPr>
          <a:lstStyle/>
          <a:p>
            <a:pPr>
              <a:lnSpc>
                <a:spcPct val="100000"/>
              </a:lnSpc>
            </a:pPr>
            <a:r>
              <a:rPr lang="en-US" sz="6500" b="1" dirty="0">
                <a:solidFill>
                  <a:srgbClr val="FFFFFF"/>
                </a:solidFill>
                <a:latin typeface="Overpass" charset="0"/>
                <a:ea typeface="Overpass" charset="0"/>
                <a:cs typeface="Overpass" charset="0"/>
              </a:rPr>
              <a:t>Governance &amp; </a:t>
            </a:r>
            <a:br>
              <a:rPr lang="en-US" sz="6500" b="1" dirty="0">
                <a:solidFill>
                  <a:srgbClr val="FFFFFF"/>
                </a:solidFill>
                <a:latin typeface="Overpass" charset="0"/>
                <a:ea typeface="Overpass" charset="0"/>
                <a:cs typeface="Overpass" charset="0"/>
              </a:rPr>
            </a:br>
            <a:r>
              <a:rPr lang="en-US" sz="6500" b="1" dirty="0">
                <a:solidFill>
                  <a:srgbClr val="FFFFFF"/>
                </a:solidFill>
                <a:latin typeface="Overpass" charset="0"/>
                <a:ea typeface="Overpass" charset="0"/>
                <a:cs typeface="Overpass" charset="0"/>
              </a:rPr>
              <a:t>Strategic Foresight</a:t>
            </a:r>
            <a:endParaRPr lang="en-US" sz="6500" dirty="0">
              <a:solidFill>
                <a:srgbClr val="FFFFFF"/>
              </a:solidFill>
              <a:latin typeface="Overpass" charset="0"/>
              <a:ea typeface="Overpass" charset="0"/>
              <a:cs typeface="Overpass" charset="0"/>
            </a:endParaRPr>
          </a:p>
        </p:txBody>
      </p:sp>
      <p:sp>
        <p:nvSpPr>
          <p:cNvPr id="26" name="Freeform 25">
            <a:extLst>
              <a:ext uri="{FF2B5EF4-FFF2-40B4-BE49-F238E27FC236}">
                <a16:creationId xmlns:a16="http://schemas.microsoft.com/office/drawing/2014/main" id="{4E21BFB7-3B73-4F3A-8B47-8A2F39E13631}"/>
              </a:ext>
            </a:extLst>
          </p:cNvPr>
          <p:cNvSpPr/>
          <p:nvPr/>
        </p:nvSpPr>
        <p:spPr>
          <a:xfrm>
            <a:off x="0" y="1863962"/>
            <a:ext cx="5659452" cy="433235"/>
          </a:xfrm>
          <a:custGeom>
            <a:avLst/>
            <a:gdLst>
              <a:gd name="connsiteX0" fmla="*/ 0 w 5659452"/>
              <a:gd name="connsiteY0" fmla="*/ 0 h 433235"/>
              <a:gd name="connsiteX1" fmla="*/ 5659452 w 5659452"/>
              <a:gd name="connsiteY1" fmla="*/ 0 h 433235"/>
              <a:gd name="connsiteX2" fmla="*/ 5436538 w 5659452"/>
              <a:gd name="connsiteY2" fmla="*/ 433235 h 433235"/>
              <a:gd name="connsiteX3" fmla="*/ 0 w 5659452"/>
              <a:gd name="connsiteY3" fmla="*/ 433235 h 433235"/>
            </a:gdLst>
            <a:ahLst/>
            <a:cxnLst>
              <a:cxn ang="0">
                <a:pos x="connsiteX0" y="connsiteY0"/>
              </a:cxn>
              <a:cxn ang="0">
                <a:pos x="connsiteX1" y="connsiteY1"/>
              </a:cxn>
              <a:cxn ang="0">
                <a:pos x="connsiteX2" y="connsiteY2"/>
              </a:cxn>
              <a:cxn ang="0">
                <a:pos x="connsiteX3" y="connsiteY3"/>
              </a:cxn>
            </a:cxnLst>
            <a:rect l="l" t="t" r="r" b="b"/>
            <a:pathLst>
              <a:path w="5659452" h="433235">
                <a:moveTo>
                  <a:pt x="0" y="0"/>
                </a:moveTo>
                <a:lnTo>
                  <a:pt x="5659452" y="0"/>
                </a:lnTo>
                <a:lnTo>
                  <a:pt x="5436538" y="433235"/>
                </a:lnTo>
                <a:lnTo>
                  <a:pt x="0" y="43323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535659"/>
              </a:solidFill>
              <a:effectLst/>
              <a:uLnTx/>
              <a:uFillTx/>
              <a:latin typeface="Calibri" panose="020F0502020204030204"/>
              <a:ea typeface="+mn-ea"/>
              <a:cs typeface="+mn-cs"/>
            </a:endParaRPr>
          </a:p>
        </p:txBody>
      </p:sp>
      <p:sp>
        <p:nvSpPr>
          <p:cNvPr id="13" name="Footer Placeholder 4"/>
          <p:cNvSpPr txBox="1">
            <a:spLocks/>
          </p:cNvSpPr>
          <p:nvPr/>
        </p:nvSpPr>
        <p:spPr>
          <a:xfrm>
            <a:off x="279992" y="6085001"/>
            <a:ext cx="3231475" cy="839311"/>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Overpass" charset="0"/>
              </a:rPr>
              <a:t>© 2021 Dixon Hughes Goodman LLP. All rights reserved.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Overpass" charset="0"/>
              </a:rPr>
              <a:t>DHG is registered in the U.S. Patent and Trademark Office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Overpass" charset="0"/>
              </a:rPr>
              <a:t>Dixon Hughes Goodman LLP.</a:t>
            </a:r>
          </a:p>
        </p:txBody>
      </p:sp>
      <p:sp>
        <p:nvSpPr>
          <p:cNvPr id="15" name="Title 1"/>
          <p:cNvSpPr txBox="1">
            <a:spLocks/>
          </p:cNvSpPr>
          <p:nvPr/>
        </p:nvSpPr>
        <p:spPr>
          <a:xfrm>
            <a:off x="266700" y="1858740"/>
            <a:ext cx="5140669" cy="48596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000" b="1" i="0" kern="1200">
                <a:solidFill>
                  <a:schemeClr val="bg1"/>
                </a:solidFill>
                <a:latin typeface="Overpass" charset="0"/>
                <a:ea typeface="Overpass" charset="0"/>
                <a:cs typeface="Overpass"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1D5A7B"/>
                </a:solidFill>
                <a:effectLst/>
                <a:uLnTx/>
                <a:uFillTx/>
                <a:latin typeface="Overpass" charset="0"/>
              </a:rPr>
              <a:t>LeadingAge Colorado  /  May 2022  /  Vail</a:t>
            </a:r>
          </a:p>
        </p:txBody>
      </p:sp>
      <p:pic>
        <p:nvPicPr>
          <p:cNvPr id="10" name="Picture 9" descr="A picture containing logo&#10;&#10;Description automatically generated">
            <a:extLst>
              <a:ext uri="{FF2B5EF4-FFF2-40B4-BE49-F238E27FC236}">
                <a16:creationId xmlns:a16="http://schemas.microsoft.com/office/drawing/2014/main" id="{06358D10-6805-4723-B662-9C6813970F8B}"/>
              </a:ext>
            </a:extLst>
          </p:cNvPr>
          <p:cNvPicPr>
            <a:picLocks noChangeAspect="1"/>
          </p:cNvPicPr>
          <p:nvPr/>
        </p:nvPicPr>
        <p:blipFill rotWithShape="1">
          <a:blip r:embed="rId4">
            <a:extLst>
              <a:ext uri="{28A0092B-C50C-407E-A947-70E740481C1C}">
                <a14:useLocalDpi xmlns:a14="http://schemas.microsoft.com/office/drawing/2010/main" val="0"/>
              </a:ext>
            </a:extLst>
          </a:blip>
          <a:srcRect b="37232"/>
          <a:stretch/>
        </p:blipFill>
        <p:spPr>
          <a:xfrm>
            <a:off x="2971391" y="482239"/>
            <a:ext cx="3502159" cy="849445"/>
          </a:xfrm>
          <a:prstGeom prst="rect">
            <a:avLst/>
          </a:prstGeom>
        </p:spPr>
      </p:pic>
      <p:sp>
        <p:nvSpPr>
          <p:cNvPr id="17" name="Title 1">
            <a:extLst>
              <a:ext uri="{FF2B5EF4-FFF2-40B4-BE49-F238E27FC236}">
                <a16:creationId xmlns:a16="http://schemas.microsoft.com/office/drawing/2014/main" id="{E5D3D30A-6870-9433-9019-EAB3CC6958F4}"/>
              </a:ext>
            </a:extLst>
          </p:cNvPr>
          <p:cNvSpPr txBox="1">
            <a:spLocks/>
          </p:cNvSpPr>
          <p:nvPr/>
        </p:nvSpPr>
        <p:spPr>
          <a:xfrm>
            <a:off x="279992" y="5880119"/>
            <a:ext cx="2570335" cy="48596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000" b="1" i="0" kern="1200">
                <a:solidFill>
                  <a:schemeClr val="bg1"/>
                </a:solidFill>
                <a:latin typeface="Overpass" charset="0"/>
                <a:ea typeface="Overpass" charset="0"/>
                <a:cs typeface="Overpass"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verpass" charset="0"/>
              </a:rPr>
              <a:t>May 17, 2022</a:t>
            </a:r>
          </a:p>
        </p:txBody>
      </p:sp>
    </p:spTree>
    <p:extLst>
      <p:ext uri="{BB962C8B-B14F-4D97-AF65-F5344CB8AC3E}">
        <p14:creationId xmlns:p14="http://schemas.microsoft.com/office/powerpoint/2010/main" val="1302202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E67C-8625-4076-B1FB-9495ACC47B97}"/>
              </a:ext>
            </a:extLst>
          </p:cNvPr>
          <p:cNvSpPr>
            <a:spLocks noGrp="1"/>
          </p:cNvSpPr>
          <p:nvPr>
            <p:ph type="title"/>
          </p:nvPr>
        </p:nvSpPr>
        <p:spPr/>
        <p:txBody>
          <a:bodyPr/>
          <a:lstStyle/>
          <a:p>
            <a:r>
              <a:rPr lang="en-US" dirty="0"/>
              <a:t>STRATEGIC FORESIGHT</a:t>
            </a:r>
          </a:p>
        </p:txBody>
      </p:sp>
    </p:spTree>
    <p:extLst>
      <p:ext uri="{BB962C8B-B14F-4D97-AF65-F5344CB8AC3E}">
        <p14:creationId xmlns:p14="http://schemas.microsoft.com/office/powerpoint/2010/main" val="1507501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9CA6A48-A874-1C1E-B4B3-C36221C40458}"/>
              </a:ext>
            </a:extLst>
          </p:cNvPr>
          <p:cNvPicPr>
            <a:picLocks noGrp="1" noChangeAspect="1"/>
          </p:cNvPicPr>
          <p:nvPr>
            <p:ph sz="half" idx="2"/>
          </p:nvPr>
        </p:nvPicPr>
        <p:blipFill rotWithShape="1">
          <a:blip r:embed="rId2"/>
          <a:srcRect r="31802"/>
          <a:stretch/>
        </p:blipFill>
        <p:spPr>
          <a:xfrm>
            <a:off x="4165585" y="1498"/>
            <a:ext cx="8115315" cy="6869201"/>
          </a:xfrm>
          <a:prstGeom prst="rect">
            <a:avLst/>
          </a:prstGeom>
        </p:spPr>
      </p:pic>
      <p:sp>
        <p:nvSpPr>
          <p:cNvPr id="11" name="Flowchart: Manual Input 10">
            <a:extLst>
              <a:ext uri="{FF2B5EF4-FFF2-40B4-BE49-F238E27FC236}">
                <a16:creationId xmlns:a16="http://schemas.microsoft.com/office/drawing/2014/main" id="{F14AA29F-73FC-35F1-44AE-6C524135BA2B}"/>
              </a:ext>
            </a:extLst>
          </p:cNvPr>
          <p:cNvSpPr/>
          <p:nvPr/>
        </p:nvSpPr>
        <p:spPr>
          <a:xfrm rot="5400000" flipV="1">
            <a:off x="11515741" y="6399065"/>
            <a:ext cx="268700" cy="361953"/>
          </a:xfrm>
          <a:prstGeom prst="flowChartManualInput">
            <a:avLst/>
          </a:prstGeom>
          <a:solidFill>
            <a:srgbClr val="1D5A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2C0919-14EB-E3A2-BB63-A44630554FE9}"/>
              </a:ext>
            </a:extLst>
          </p:cNvPr>
          <p:cNvSpPr>
            <a:spLocks noGrp="1"/>
          </p:cNvSpPr>
          <p:nvPr>
            <p:ph type="title"/>
          </p:nvPr>
        </p:nvSpPr>
        <p:spPr>
          <a:xfrm>
            <a:off x="331684" y="3148425"/>
            <a:ext cx="3570392" cy="561150"/>
          </a:xfrm>
        </p:spPr>
        <p:txBody>
          <a:bodyPr/>
          <a:lstStyle/>
          <a:p>
            <a:r>
              <a:rPr lang="en-US" sz="4200" dirty="0">
                <a:solidFill>
                  <a:schemeClr val="bg1"/>
                </a:solidFill>
              </a:rPr>
              <a:t>“Fore” or Foresight? </a:t>
            </a:r>
          </a:p>
        </p:txBody>
      </p:sp>
      <p:sp>
        <p:nvSpPr>
          <p:cNvPr id="3" name="Slide Number Placeholder 2">
            <a:extLst>
              <a:ext uri="{FF2B5EF4-FFF2-40B4-BE49-F238E27FC236}">
                <a16:creationId xmlns:a16="http://schemas.microsoft.com/office/drawing/2014/main" id="{AE92230C-7FDA-38AD-C142-8FB3CEE87129}"/>
              </a:ext>
            </a:extLst>
          </p:cNvPr>
          <p:cNvSpPr>
            <a:spLocks noGrp="1"/>
          </p:cNvSpPr>
          <p:nvPr>
            <p:ph type="sldNum" sz="quarter" idx="11"/>
          </p:nvPr>
        </p:nvSpPr>
        <p:spPr>
          <a:xfrm>
            <a:off x="11469114" y="6445692"/>
            <a:ext cx="408772" cy="271697"/>
          </a:xfrm>
        </p:spPr>
        <p:txBody>
          <a:bodyPr/>
          <a:lstStyle/>
          <a:p>
            <a:fld id="{7C048D86-79AF-D447-9172-A999C1B05CB8}" type="slidenum">
              <a:rPr lang="en-US" smtClean="0"/>
              <a:pPr/>
              <a:t>10</a:t>
            </a:fld>
            <a:endParaRPr lang="en-US" dirty="0"/>
          </a:p>
        </p:txBody>
      </p:sp>
      <p:sp>
        <p:nvSpPr>
          <p:cNvPr id="7" name="Footer Placeholder 4">
            <a:extLst>
              <a:ext uri="{FF2B5EF4-FFF2-40B4-BE49-F238E27FC236}">
                <a16:creationId xmlns:a16="http://schemas.microsoft.com/office/drawing/2014/main" id="{C3B2261A-B8FA-9020-9DB9-5F207413E4DE}"/>
              </a:ext>
            </a:extLst>
          </p:cNvPr>
          <p:cNvSpPr txBox="1">
            <a:spLocks/>
          </p:cNvSpPr>
          <p:nvPr/>
        </p:nvSpPr>
        <p:spPr>
          <a:xfrm>
            <a:off x="4429125" y="6519554"/>
            <a:ext cx="7465311"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1" i="0" kern="1200" dirty="0">
                <a:effectLst/>
                <a:latin typeface="Overpass" charset="0"/>
                <a:ea typeface="Overpass" charset="0"/>
                <a:cs typeface="Overpass" charset="0"/>
              </a:rPr>
              <a:t>© 2021 Dixon Hughes Goodman LLP. All rights reserved. DHG is registered in the U.S. Patent and Trademark Office to Dixon Hughes Goodman LLP.</a:t>
            </a:r>
          </a:p>
        </p:txBody>
      </p:sp>
      <p:sp>
        <p:nvSpPr>
          <p:cNvPr id="14" name="Rectangle 13">
            <a:extLst>
              <a:ext uri="{FF2B5EF4-FFF2-40B4-BE49-F238E27FC236}">
                <a16:creationId xmlns:a16="http://schemas.microsoft.com/office/drawing/2014/main" id="{CD93B8B8-88D8-08F0-FFD3-AF4D2C6E94FC}"/>
              </a:ext>
            </a:extLst>
          </p:cNvPr>
          <p:cNvSpPr/>
          <p:nvPr/>
        </p:nvSpPr>
        <p:spPr>
          <a:xfrm>
            <a:off x="0" y="101600"/>
            <a:ext cx="4167321" cy="1066800"/>
          </a:xfrm>
          <a:prstGeom prst="rect">
            <a:avLst/>
          </a:prstGeom>
          <a:solidFill>
            <a:srgbClr val="1D5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631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4E5D-74C2-36FE-4F09-DA1CB95FFA08}"/>
              </a:ext>
            </a:extLst>
          </p:cNvPr>
          <p:cNvSpPr>
            <a:spLocks noGrp="1"/>
          </p:cNvSpPr>
          <p:nvPr>
            <p:ph type="title"/>
          </p:nvPr>
        </p:nvSpPr>
        <p:spPr/>
        <p:txBody>
          <a:bodyPr/>
          <a:lstStyle/>
          <a:p>
            <a:r>
              <a:rPr lang="en-US" dirty="0"/>
              <a:t>ANTICIPATING CHANGE</a:t>
            </a:r>
          </a:p>
        </p:txBody>
      </p:sp>
      <p:sp>
        <p:nvSpPr>
          <p:cNvPr id="3" name="Slide Number Placeholder 2">
            <a:extLst>
              <a:ext uri="{FF2B5EF4-FFF2-40B4-BE49-F238E27FC236}">
                <a16:creationId xmlns:a16="http://schemas.microsoft.com/office/drawing/2014/main" id="{74875E90-0DE7-2817-739C-35B01AC7FDE7}"/>
              </a:ext>
            </a:extLst>
          </p:cNvPr>
          <p:cNvSpPr>
            <a:spLocks noGrp="1"/>
          </p:cNvSpPr>
          <p:nvPr>
            <p:ph type="sldNum" sz="quarter" idx="11"/>
          </p:nvPr>
        </p:nvSpPr>
        <p:spPr/>
        <p:txBody>
          <a:bodyPr/>
          <a:lstStyle/>
          <a:p>
            <a:fld id="{7C048D86-79AF-D447-9172-A999C1B05CB8}" type="slidenum">
              <a:rPr lang="en-US" smtClean="0"/>
              <a:pPr/>
              <a:t>11</a:t>
            </a:fld>
            <a:endParaRPr lang="en-US" dirty="0"/>
          </a:p>
        </p:txBody>
      </p:sp>
      <p:sp>
        <p:nvSpPr>
          <p:cNvPr id="5" name="Footer Placeholder 4">
            <a:extLst>
              <a:ext uri="{FF2B5EF4-FFF2-40B4-BE49-F238E27FC236}">
                <a16:creationId xmlns:a16="http://schemas.microsoft.com/office/drawing/2014/main" id="{9A1284BD-E3DB-B9BC-4E03-C496E84F6DBF}"/>
              </a:ext>
            </a:extLst>
          </p:cNvPr>
          <p:cNvSpPr>
            <a:spLocks noGrp="1"/>
          </p:cNvSpPr>
          <p:nvPr>
            <p:ph type="ftr" sz="quarter" idx="12"/>
          </p:nvPr>
        </p:nvSpPr>
        <p:spPr/>
        <p:txBody>
          <a:bodyPr/>
          <a:lstStyle/>
          <a:p>
            <a:r>
              <a:rPr lang="en-US"/>
              <a:t>Governance &amp; Strategic Foresight</a:t>
            </a:r>
            <a:endParaRPr lang="en-US" dirty="0"/>
          </a:p>
        </p:txBody>
      </p:sp>
      <p:pic>
        <p:nvPicPr>
          <p:cNvPr id="8" name="Online Media 7" title="Robots Working In Elder Care | TIME">
            <a:hlinkClick r:id="" action="ppaction://media"/>
            <a:extLst>
              <a:ext uri="{FF2B5EF4-FFF2-40B4-BE49-F238E27FC236}">
                <a16:creationId xmlns:a16="http://schemas.microsoft.com/office/drawing/2014/main" id="{851BFF5D-1721-CC2B-B2C1-351BB12597B3}"/>
              </a:ext>
            </a:extLst>
          </p:cNvPr>
          <p:cNvPicPr>
            <a:picLocks noGrp="1" noRot="1" noChangeAspect="1"/>
          </p:cNvPicPr>
          <p:nvPr>
            <p:ph idx="1"/>
            <a:videoFile r:link="rId1"/>
          </p:nvPr>
        </p:nvPicPr>
        <p:blipFill>
          <a:blip r:embed="rId4"/>
          <a:stretch>
            <a:fillRect/>
          </a:stretch>
        </p:blipFill>
        <p:spPr>
          <a:xfrm>
            <a:off x="1972539" y="1099245"/>
            <a:ext cx="8246922" cy="4659511"/>
          </a:xfrm>
          <a:prstGeom prst="rect">
            <a:avLst/>
          </a:prstGeom>
        </p:spPr>
      </p:pic>
    </p:spTree>
    <p:extLst>
      <p:ext uri="{BB962C8B-B14F-4D97-AF65-F5344CB8AC3E}">
        <p14:creationId xmlns:p14="http://schemas.microsoft.com/office/powerpoint/2010/main" val="66326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4E5D-74C2-36FE-4F09-DA1CB95FFA08}"/>
              </a:ext>
            </a:extLst>
          </p:cNvPr>
          <p:cNvSpPr>
            <a:spLocks noGrp="1"/>
          </p:cNvSpPr>
          <p:nvPr>
            <p:ph type="title"/>
          </p:nvPr>
        </p:nvSpPr>
        <p:spPr/>
        <p:txBody>
          <a:bodyPr/>
          <a:lstStyle/>
          <a:p>
            <a:r>
              <a:rPr lang="en-US" dirty="0"/>
              <a:t>ANTICIPATING CHANGE</a:t>
            </a:r>
          </a:p>
        </p:txBody>
      </p:sp>
      <p:sp>
        <p:nvSpPr>
          <p:cNvPr id="3" name="Slide Number Placeholder 2">
            <a:extLst>
              <a:ext uri="{FF2B5EF4-FFF2-40B4-BE49-F238E27FC236}">
                <a16:creationId xmlns:a16="http://schemas.microsoft.com/office/drawing/2014/main" id="{74875E90-0DE7-2817-739C-35B01AC7FDE7}"/>
              </a:ext>
            </a:extLst>
          </p:cNvPr>
          <p:cNvSpPr>
            <a:spLocks noGrp="1"/>
          </p:cNvSpPr>
          <p:nvPr>
            <p:ph type="sldNum" sz="quarter" idx="11"/>
          </p:nvPr>
        </p:nvSpPr>
        <p:spPr/>
        <p:txBody>
          <a:bodyPr/>
          <a:lstStyle/>
          <a:p>
            <a:fld id="{7C048D86-79AF-D447-9172-A999C1B05CB8}" type="slidenum">
              <a:rPr lang="en-US" smtClean="0"/>
              <a:pPr/>
              <a:t>12</a:t>
            </a:fld>
            <a:endParaRPr lang="en-US" dirty="0"/>
          </a:p>
        </p:txBody>
      </p:sp>
      <p:sp>
        <p:nvSpPr>
          <p:cNvPr id="4" name="Content Placeholder 3">
            <a:extLst>
              <a:ext uri="{FF2B5EF4-FFF2-40B4-BE49-F238E27FC236}">
                <a16:creationId xmlns:a16="http://schemas.microsoft.com/office/drawing/2014/main" id="{CCBC6B4F-94C7-7E9D-0EBB-5FAD33CDD342}"/>
              </a:ext>
            </a:extLst>
          </p:cNvPr>
          <p:cNvSpPr>
            <a:spLocks noGrp="1"/>
          </p:cNvSpPr>
          <p:nvPr>
            <p:ph idx="1"/>
          </p:nvPr>
        </p:nvSpPr>
        <p:spPr/>
        <p:txBody>
          <a:bodyPr>
            <a:normAutofit/>
          </a:bodyPr>
          <a:lstStyle/>
          <a:p>
            <a:pPr>
              <a:spcBef>
                <a:spcPts val="0"/>
              </a:spcBef>
              <a:spcAft>
                <a:spcPts val="2000"/>
              </a:spcAft>
            </a:pPr>
            <a:r>
              <a:rPr lang="en-US" sz="2400" dirty="0">
                <a:solidFill>
                  <a:srgbClr val="52535E"/>
                </a:solidFill>
              </a:rPr>
              <a:t>Tools to meet needs of emerging growing older population:	</a:t>
            </a:r>
          </a:p>
          <a:p>
            <a:pPr marL="292100" indent="-292100">
              <a:spcBef>
                <a:spcPts val="0"/>
              </a:spcBef>
              <a:spcAft>
                <a:spcPts val="2000"/>
              </a:spcAft>
              <a:buFont typeface="Arial" panose="020B0604020202020204" pitchFamily="34" charset="0"/>
              <a:buChar char="•"/>
            </a:pPr>
            <a:r>
              <a:rPr lang="en-US" sz="2400" b="0" dirty="0">
                <a:solidFill>
                  <a:srgbClr val="52535E"/>
                </a:solidFill>
              </a:rPr>
              <a:t>AI/robotics</a:t>
            </a:r>
          </a:p>
          <a:p>
            <a:pPr marL="292100" indent="-292100">
              <a:spcBef>
                <a:spcPts val="0"/>
              </a:spcBef>
              <a:spcAft>
                <a:spcPts val="2000"/>
              </a:spcAft>
              <a:buFont typeface="Arial" panose="020B0604020202020204" pitchFamily="34" charset="0"/>
              <a:buChar char="•"/>
            </a:pPr>
            <a:r>
              <a:rPr lang="en-US" sz="2400" b="0" dirty="0">
                <a:solidFill>
                  <a:srgbClr val="52535E"/>
                </a:solidFill>
              </a:rPr>
              <a:t>Mental health interventions</a:t>
            </a:r>
          </a:p>
          <a:p>
            <a:pPr marL="292100" indent="-292100">
              <a:spcBef>
                <a:spcPts val="0"/>
              </a:spcBef>
              <a:spcAft>
                <a:spcPts val="2000"/>
              </a:spcAft>
              <a:buFont typeface="Arial" panose="020B0604020202020204" pitchFamily="34" charset="0"/>
              <a:buChar char="•"/>
            </a:pPr>
            <a:r>
              <a:rPr lang="en-US" sz="2400" b="0" dirty="0">
                <a:solidFill>
                  <a:srgbClr val="52535E"/>
                </a:solidFill>
              </a:rPr>
              <a:t>Blanket vaccines</a:t>
            </a:r>
          </a:p>
          <a:p>
            <a:pPr marL="292100" indent="-292100">
              <a:spcBef>
                <a:spcPts val="0"/>
              </a:spcBef>
              <a:spcAft>
                <a:spcPts val="2000"/>
              </a:spcAft>
              <a:buFont typeface="Arial" panose="020B0604020202020204" pitchFamily="34" charset="0"/>
              <a:buChar char="•"/>
            </a:pPr>
            <a:r>
              <a:rPr lang="en-US" sz="2400" b="0" dirty="0">
                <a:solidFill>
                  <a:srgbClr val="52535E"/>
                </a:solidFill>
              </a:rPr>
              <a:t>Personal monitoring devices (i.e., watches, necklaces, etc.)</a:t>
            </a:r>
          </a:p>
          <a:p>
            <a:pPr marL="292100" indent="-292100">
              <a:spcBef>
                <a:spcPts val="0"/>
              </a:spcBef>
              <a:spcAft>
                <a:spcPts val="2000"/>
              </a:spcAft>
              <a:buFont typeface="Arial" panose="020B0604020202020204" pitchFamily="34" charset="0"/>
              <a:buChar char="•"/>
            </a:pPr>
            <a:r>
              <a:rPr lang="en-US" sz="2400" b="0" dirty="0">
                <a:solidFill>
                  <a:srgbClr val="52535E"/>
                </a:solidFill>
              </a:rPr>
              <a:t>Brain health interventions</a:t>
            </a:r>
          </a:p>
          <a:p>
            <a:pPr marL="292100" indent="-292100">
              <a:spcBef>
                <a:spcPts val="0"/>
              </a:spcBef>
              <a:spcAft>
                <a:spcPts val="2000"/>
              </a:spcAft>
              <a:buFont typeface="Arial" panose="020B0604020202020204" pitchFamily="34" charset="0"/>
              <a:buChar char="•"/>
            </a:pPr>
            <a:r>
              <a:rPr lang="en-US" sz="2400" b="0" dirty="0">
                <a:solidFill>
                  <a:srgbClr val="52535E"/>
                </a:solidFill>
              </a:rPr>
              <a:t>Social connection opportunities</a:t>
            </a:r>
          </a:p>
        </p:txBody>
      </p:sp>
      <p:sp>
        <p:nvSpPr>
          <p:cNvPr id="5" name="Footer Placeholder 4">
            <a:extLst>
              <a:ext uri="{FF2B5EF4-FFF2-40B4-BE49-F238E27FC236}">
                <a16:creationId xmlns:a16="http://schemas.microsoft.com/office/drawing/2014/main" id="{9A1284BD-E3DB-B9BC-4E03-C496E84F6DBF}"/>
              </a:ext>
            </a:extLst>
          </p:cNvPr>
          <p:cNvSpPr>
            <a:spLocks noGrp="1"/>
          </p:cNvSpPr>
          <p:nvPr>
            <p:ph type="ftr" sz="quarter" idx="12"/>
          </p:nvPr>
        </p:nvSpPr>
        <p:spPr/>
        <p:txBody>
          <a:bodyPr/>
          <a:lstStyle/>
          <a:p>
            <a:r>
              <a:rPr lang="en-US"/>
              <a:t>Governance &amp; Strategic Foresight</a:t>
            </a:r>
            <a:endParaRPr lang="en-US" dirty="0"/>
          </a:p>
        </p:txBody>
      </p:sp>
    </p:spTree>
    <p:extLst>
      <p:ext uri="{BB962C8B-B14F-4D97-AF65-F5344CB8AC3E}">
        <p14:creationId xmlns:p14="http://schemas.microsoft.com/office/powerpoint/2010/main" val="2814470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4E5D-74C2-36FE-4F09-DA1CB95FFA08}"/>
              </a:ext>
            </a:extLst>
          </p:cNvPr>
          <p:cNvSpPr>
            <a:spLocks noGrp="1"/>
          </p:cNvSpPr>
          <p:nvPr>
            <p:ph type="title"/>
          </p:nvPr>
        </p:nvSpPr>
        <p:spPr/>
        <p:txBody>
          <a:bodyPr/>
          <a:lstStyle/>
          <a:p>
            <a:r>
              <a:rPr lang="en-US" dirty="0"/>
              <a:t>HUMAN + TECHNOLOGICAL WORKFORCE</a:t>
            </a:r>
          </a:p>
        </p:txBody>
      </p:sp>
      <p:sp>
        <p:nvSpPr>
          <p:cNvPr id="3" name="Slide Number Placeholder 2">
            <a:extLst>
              <a:ext uri="{FF2B5EF4-FFF2-40B4-BE49-F238E27FC236}">
                <a16:creationId xmlns:a16="http://schemas.microsoft.com/office/drawing/2014/main" id="{74875E90-0DE7-2817-739C-35B01AC7FDE7}"/>
              </a:ext>
            </a:extLst>
          </p:cNvPr>
          <p:cNvSpPr>
            <a:spLocks noGrp="1"/>
          </p:cNvSpPr>
          <p:nvPr>
            <p:ph type="sldNum" sz="quarter" idx="11"/>
          </p:nvPr>
        </p:nvSpPr>
        <p:spPr/>
        <p:txBody>
          <a:bodyPr/>
          <a:lstStyle/>
          <a:p>
            <a:fld id="{7C048D86-79AF-D447-9172-A999C1B05CB8}" type="slidenum">
              <a:rPr lang="en-US" smtClean="0"/>
              <a:pPr/>
              <a:t>13</a:t>
            </a:fld>
            <a:endParaRPr lang="en-US" dirty="0"/>
          </a:p>
        </p:txBody>
      </p:sp>
      <p:sp>
        <p:nvSpPr>
          <p:cNvPr id="4" name="Content Placeholder 3">
            <a:extLst>
              <a:ext uri="{FF2B5EF4-FFF2-40B4-BE49-F238E27FC236}">
                <a16:creationId xmlns:a16="http://schemas.microsoft.com/office/drawing/2014/main" id="{CCBC6B4F-94C7-7E9D-0EBB-5FAD33CDD342}"/>
              </a:ext>
            </a:extLst>
          </p:cNvPr>
          <p:cNvSpPr>
            <a:spLocks noGrp="1"/>
          </p:cNvSpPr>
          <p:nvPr>
            <p:ph idx="1"/>
          </p:nvPr>
        </p:nvSpPr>
        <p:spPr>
          <a:xfrm>
            <a:off x="344384" y="926275"/>
            <a:ext cx="11847616" cy="5153891"/>
          </a:xfrm>
        </p:spPr>
        <p:txBody>
          <a:bodyPr>
            <a:normAutofit/>
          </a:bodyPr>
          <a:lstStyle/>
          <a:p>
            <a:pPr>
              <a:lnSpc>
                <a:spcPct val="100000"/>
              </a:lnSpc>
              <a:spcBef>
                <a:spcPts val="0"/>
              </a:spcBef>
              <a:spcAft>
                <a:spcPts val="2000"/>
              </a:spcAft>
            </a:pPr>
            <a:r>
              <a:rPr lang="en-US" sz="2400" dirty="0">
                <a:solidFill>
                  <a:srgbClr val="52535E"/>
                </a:solidFill>
              </a:rPr>
              <a:t>Key approaches to leveraging human and technological resources:</a:t>
            </a:r>
          </a:p>
          <a:p>
            <a:pPr marL="292100" indent="-292100">
              <a:lnSpc>
                <a:spcPct val="100000"/>
              </a:lnSpc>
              <a:spcBef>
                <a:spcPts val="0"/>
              </a:spcBef>
              <a:spcAft>
                <a:spcPts val="2000"/>
              </a:spcAft>
              <a:buFont typeface="Arial" panose="020B0604020202020204" pitchFamily="34" charset="0"/>
              <a:buChar char="•"/>
            </a:pPr>
            <a:r>
              <a:rPr lang="en-US" sz="2400" b="0" dirty="0">
                <a:solidFill>
                  <a:srgbClr val="52535E"/>
                </a:solidFill>
              </a:rPr>
              <a:t>Hiring, educating and training workforce in-house</a:t>
            </a:r>
          </a:p>
          <a:p>
            <a:pPr marL="292100" indent="-292100">
              <a:lnSpc>
                <a:spcPct val="100000"/>
              </a:lnSpc>
              <a:spcBef>
                <a:spcPts val="0"/>
              </a:spcBef>
              <a:spcAft>
                <a:spcPts val="2000"/>
              </a:spcAft>
              <a:buFont typeface="Arial" panose="020B0604020202020204" pitchFamily="34" charset="0"/>
              <a:buChar char="•"/>
            </a:pPr>
            <a:r>
              <a:rPr lang="en-US" sz="2400" b="0" dirty="0">
                <a:solidFill>
                  <a:srgbClr val="52535E"/>
                </a:solidFill>
              </a:rPr>
              <a:t>Workforce cooperatives</a:t>
            </a:r>
          </a:p>
          <a:p>
            <a:pPr marL="292100" indent="-292100">
              <a:lnSpc>
                <a:spcPct val="100000"/>
              </a:lnSpc>
              <a:spcBef>
                <a:spcPts val="0"/>
              </a:spcBef>
              <a:spcAft>
                <a:spcPts val="2000"/>
              </a:spcAft>
              <a:buFont typeface="Arial" panose="020B0604020202020204" pitchFamily="34" charset="0"/>
              <a:buChar char="•"/>
            </a:pPr>
            <a:r>
              <a:rPr lang="en-US" sz="2400" b="0" dirty="0">
                <a:solidFill>
                  <a:srgbClr val="52535E"/>
                </a:solidFill>
              </a:rPr>
              <a:t>Public subsidies for family caregiving</a:t>
            </a:r>
          </a:p>
          <a:p>
            <a:pPr marL="292100" indent="-292100">
              <a:lnSpc>
                <a:spcPct val="100000"/>
              </a:lnSpc>
              <a:spcBef>
                <a:spcPts val="0"/>
              </a:spcBef>
              <a:spcAft>
                <a:spcPts val="2000"/>
              </a:spcAft>
              <a:buFont typeface="Arial" panose="020B0604020202020204" pitchFamily="34" charset="0"/>
              <a:buChar char="•"/>
            </a:pPr>
            <a:r>
              <a:rPr lang="en-US" sz="2400" b="0" dirty="0">
                <a:solidFill>
                  <a:srgbClr val="52535E"/>
                </a:solidFill>
              </a:rPr>
              <a:t>Human caring replacement technology</a:t>
            </a:r>
          </a:p>
          <a:p>
            <a:pPr marL="292100" indent="-292100">
              <a:lnSpc>
                <a:spcPct val="100000"/>
              </a:lnSpc>
              <a:spcBef>
                <a:spcPts val="0"/>
              </a:spcBef>
              <a:spcAft>
                <a:spcPts val="2000"/>
              </a:spcAft>
              <a:buFont typeface="Arial" panose="020B0604020202020204" pitchFamily="34" charset="0"/>
              <a:buChar char="•"/>
            </a:pPr>
            <a:r>
              <a:rPr lang="en-US" sz="2400" b="0" dirty="0">
                <a:solidFill>
                  <a:srgbClr val="52535E"/>
                </a:solidFill>
              </a:rPr>
              <a:t>Incentives and programming – partnering with academic institutions</a:t>
            </a:r>
          </a:p>
          <a:p>
            <a:pPr marL="1028700" lvl="1" indent="-342900">
              <a:lnSpc>
                <a:spcPct val="100000"/>
              </a:lnSpc>
              <a:spcBef>
                <a:spcPts val="0"/>
              </a:spcBef>
              <a:spcAft>
                <a:spcPts val="2000"/>
              </a:spcAft>
              <a:buFont typeface="Arial" panose="020B0604020202020204" pitchFamily="34" charset="0"/>
              <a:buChar char="•"/>
            </a:pPr>
            <a:r>
              <a:rPr lang="en-US" sz="2400" dirty="0">
                <a:solidFill>
                  <a:srgbClr val="52535E"/>
                </a:solidFill>
              </a:rPr>
              <a:t>Tuition reimbursement; class credit</a:t>
            </a:r>
          </a:p>
        </p:txBody>
      </p:sp>
      <p:sp>
        <p:nvSpPr>
          <p:cNvPr id="5" name="Footer Placeholder 4">
            <a:extLst>
              <a:ext uri="{FF2B5EF4-FFF2-40B4-BE49-F238E27FC236}">
                <a16:creationId xmlns:a16="http://schemas.microsoft.com/office/drawing/2014/main" id="{9A1284BD-E3DB-B9BC-4E03-C496E84F6DBF}"/>
              </a:ext>
            </a:extLst>
          </p:cNvPr>
          <p:cNvSpPr>
            <a:spLocks noGrp="1"/>
          </p:cNvSpPr>
          <p:nvPr>
            <p:ph type="ftr" sz="quarter" idx="12"/>
          </p:nvPr>
        </p:nvSpPr>
        <p:spPr/>
        <p:txBody>
          <a:bodyPr/>
          <a:lstStyle/>
          <a:p>
            <a:r>
              <a:rPr lang="en-US"/>
              <a:t>Governance &amp; Strategic Foresight</a:t>
            </a:r>
            <a:endParaRPr lang="en-US" dirty="0"/>
          </a:p>
        </p:txBody>
      </p:sp>
    </p:spTree>
    <p:extLst>
      <p:ext uri="{BB962C8B-B14F-4D97-AF65-F5344CB8AC3E}">
        <p14:creationId xmlns:p14="http://schemas.microsoft.com/office/powerpoint/2010/main" val="136298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B6151DE-57D7-70E6-73B5-3BDB630A65B7}"/>
              </a:ext>
            </a:extLst>
          </p:cNvPr>
          <p:cNvPicPr>
            <a:picLocks noChangeAspect="1"/>
          </p:cNvPicPr>
          <p:nvPr/>
        </p:nvPicPr>
        <p:blipFill rotWithShape="1">
          <a:blip r:embed="rId2"/>
          <a:srcRect l="28072" t="117" r="6129" b="-117"/>
          <a:stretch/>
        </p:blipFill>
        <p:spPr>
          <a:xfrm>
            <a:off x="4169822" y="-12701"/>
            <a:ext cx="8111078" cy="6933999"/>
          </a:xfrm>
          <a:prstGeom prst="rect">
            <a:avLst/>
          </a:prstGeom>
        </p:spPr>
      </p:pic>
      <p:sp>
        <p:nvSpPr>
          <p:cNvPr id="11" name="Flowchart: Manual Input 10">
            <a:extLst>
              <a:ext uri="{FF2B5EF4-FFF2-40B4-BE49-F238E27FC236}">
                <a16:creationId xmlns:a16="http://schemas.microsoft.com/office/drawing/2014/main" id="{F14AA29F-73FC-35F1-44AE-6C524135BA2B}"/>
              </a:ext>
            </a:extLst>
          </p:cNvPr>
          <p:cNvSpPr/>
          <p:nvPr/>
        </p:nvSpPr>
        <p:spPr>
          <a:xfrm rot="5400000" flipV="1">
            <a:off x="11515741" y="6399065"/>
            <a:ext cx="268700" cy="361953"/>
          </a:xfrm>
          <a:prstGeom prst="flowChartManualInput">
            <a:avLst/>
          </a:prstGeom>
          <a:solidFill>
            <a:srgbClr val="1D5A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2C0919-14EB-E3A2-BB63-A44630554FE9}"/>
              </a:ext>
            </a:extLst>
          </p:cNvPr>
          <p:cNvSpPr>
            <a:spLocks noGrp="1"/>
          </p:cNvSpPr>
          <p:nvPr>
            <p:ph type="title"/>
          </p:nvPr>
        </p:nvSpPr>
        <p:spPr>
          <a:xfrm>
            <a:off x="344384" y="3148425"/>
            <a:ext cx="3570392" cy="561150"/>
          </a:xfrm>
        </p:spPr>
        <p:txBody>
          <a:bodyPr/>
          <a:lstStyle/>
          <a:p>
            <a:r>
              <a:rPr lang="en-US" sz="4200" dirty="0">
                <a:solidFill>
                  <a:schemeClr val="bg1"/>
                </a:solidFill>
              </a:rPr>
              <a:t>STRATEGIC GROWTH PLANNING </a:t>
            </a:r>
          </a:p>
        </p:txBody>
      </p:sp>
      <p:sp>
        <p:nvSpPr>
          <p:cNvPr id="3" name="Slide Number Placeholder 2">
            <a:extLst>
              <a:ext uri="{FF2B5EF4-FFF2-40B4-BE49-F238E27FC236}">
                <a16:creationId xmlns:a16="http://schemas.microsoft.com/office/drawing/2014/main" id="{AE92230C-7FDA-38AD-C142-8FB3CEE87129}"/>
              </a:ext>
            </a:extLst>
          </p:cNvPr>
          <p:cNvSpPr>
            <a:spLocks noGrp="1"/>
          </p:cNvSpPr>
          <p:nvPr>
            <p:ph type="sldNum" sz="quarter" idx="11"/>
          </p:nvPr>
        </p:nvSpPr>
        <p:spPr>
          <a:xfrm>
            <a:off x="11469114" y="6445692"/>
            <a:ext cx="408772" cy="271697"/>
          </a:xfrm>
        </p:spPr>
        <p:txBody>
          <a:bodyPr/>
          <a:lstStyle/>
          <a:p>
            <a:fld id="{7C048D86-79AF-D447-9172-A999C1B05CB8}" type="slidenum">
              <a:rPr lang="en-US" smtClean="0"/>
              <a:pPr/>
              <a:t>14</a:t>
            </a:fld>
            <a:endParaRPr lang="en-US" dirty="0"/>
          </a:p>
        </p:txBody>
      </p:sp>
      <p:sp>
        <p:nvSpPr>
          <p:cNvPr id="7" name="Footer Placeholder 4">
            <a:extLst>
              <a:ext uri="{FF2B5EF4-FFF2-40B4-BE49-F238E27FC236}">
                <a16:creationId xmlns:a16="http://schemas.microsoft.com/office/drawing/2014/main" id="{C3B2261A-B8FA-9020-9DB9-5F207413E4DE}"/>
              </a:ext>
            </a:extLst>
          </p:cNvPr>
          <p:cNvSpPr txBox="1">
            <a:spLocks/>
          </p:cNvSpPr>
          <p:nvPr/>
        </p:nvSpPr>
        <p:spPr>
          <a:xfrm>
            <a:off x="4429125" y="6519554"/>
            <a:ext cx="7465311"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1" i="0" kern="1200" dirty="0">
                <a:effectLst/>
                <a:latin typeface="Overpass" charset="0"/>
                <a:ea typeface="Overpass" charset="0"/>
                <a:cs typeface="Overpass" charset="0"/>
              </a:rPr>
              <a:t>© 2021 Dixon Hughes Goodman LLP. All rights reserved. DHG is registered in the U.S. Patent and Trademark Office to Dixon Hughes Goodman LLP.</a:t>
            </a:r>
          </a:p>
        </p:txBody>
      </p:sp>
      <p:sp>
        <p:nvSpPr>
          <p:cNvPr id="8" name="Slide Number Placeholder 2">
            <a:extLst>
              <a:ext uri="{FF2B5EF4-FFF2-40B4-BE49-F238E27FC236}">
                <a16:creationId xmlns:a16="http://schemas.microsoft.com/office/drawing/2014/main" id="{4E4FDB7C-1E43-36B9-F852-40F1C78B6FBD}"/>
              </a:ext>
            </a:extLst>
          </p:cNvPr>
          <p:cNvSpPr txBox="1">
            <a:spLocks/>
          </p:cNvSpPr>
          <p:nvPr/>
        </p:nvSpPr>
        <p:spPr>
          <a:xfrm>
            <a:off x="11461484" y="6442695"/>
            <a:ext cx="408772" cy="271697"/>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bg1"/>
                </a:solidFill>
                <a:latin typeface="Overpass Thin" charset="0"/>
                <a:ea typeface="Overpass Thin" charset="0"/>
                <a:cs typeface="Overpass Thin"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048D86-79AF-D447-9172-A999C1B05CB8}" type="slidenum">
              <a:rPr lang="en-US" smtClean="0"/>
              <a:pPr/>
              <a:t>14</a:t>
            </a:fld>
            <a:endParaRPr lang="en-US" dirty="0"/>
          </a:p>
        </p:txBody>
      </p:sp>
      <p:sp>
        <p:nvSpPr>
          <p:cNvPr id="13" name="Rectangle 12">
            <a:extLst>
              <a:ext uri="{FF2B5EF4-FFF2-40B4-BE49-F238E27FC236}">
                <a16:creationId xmlns:a16="http://schemas.microsoft.com/office/drawing/2014/main" id="{7226CF6D-BA88-B747-37DF-340B630F3AFC}"/>
              </a:ext>
            </a:extLst>
          </p:cNvPr>
          <p:cNvSpPr/>
          <p:nvPr/>
        </p:nvSpPr>
        <p:spPr>
          <a:xfrm>
            <a:off x="0" y="101600"/>
            <a:ext cx="4167321" cy="1066800"/>
          </a:xfrm>
          <a:prstGeom prst="rect">
            <a:avLst/>
          </a:prstGeom>
          <a:solidFill>
            <a:srgbClr val="1D5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233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A1ED-3F7F-75CE-1DDF-3AA074AAD9C6}"/>
              </a:ext>
            </a:extLst>
          </p:cNvPr>
          <p:cNvSpPr>
            <a:spLocks noGrp="1"/>
          </p:cNvSpPr>
          <p:nvPr>
            <p:ph type="title"/>
          </p:nvPr>
        </p:nvSpPr>
        <p:spPr/>
        <p:txBody>
          <a:bodyPr/>
          <a:lstStyle/>
          <a:p>
            <a:r>
              <a:rPr lang="en-US" dirty="0"/>
              <a:t>IMAGINING AND ADVANCING</a:t>
            </a:r>
          </a:p>
        </p:txBody>
      </p:sp>
      <p:sp>
        <p:nvSpPr>
          <p:cNvPr id="3" name="Slide Number Placeholder 2">
            <a:extLst>
              <a:ext uri="{FF2B5EF4-FFF2-40B4-BE49-F238E27FC236}">
                <a16:creationId xmlns:a16="http://schemas.microsoft.com/office/drawing/2014/main" id="{E98BA8D3-05CA-22AF-929D-4F009FFDF668}"/>
              </a:ext>
            </a:extLst>
          </p:cNvPr>
          <p:cNvSpPr>
            <a:spLocks noGrp="1"/>
          </p:cNvSpPr>
          <p:nvPr>
            <p:ph type="sldNum" sz="quarter" idx="11"/>
          </p:nvPr>
        </p:nvSpPr>
        <p:spPr/>
        <p:txBody>
          <a:bodyPr/>
          <a:lstStyle/>
          <a:p>
            <a:fld id="{7C048D86-79AF-D447-9172-A999C1B05CB8}" type="slidenum">
              <a:rPr lang="en-US" smtClean="0"/>
              <a:pPr/>
              <a:t>15</a:t>
            </a:fld>
            <a:endParaRPr lang="en-US" dirty="0"/>
          </a:p>
        </p:txBody>
      </p:sp>
      <p:sp>
        <p:nvSpPr>
          <p:cNvPr id="5" name="Footer Placeholder 4">
            <a:extLst>
              <a:ext uri="{FF2B5EF4-FFF2-40B4-BE49-F238E27FC236}">
                <a16:creationId xmlns:a16="http://schemas.microsoft.com/office/drawing/2014/main" id="{50497A83-CACC-847A-5347-5BE901A8BA05}"/>
              </a:ext>
            </a:extLst>
          </p:cNvPr>
          <p:cNvSpPr>
            <a:spLocks noGrp="1"/>
          </p:cNvSpPr>
          <p:nvPr>
            <p:ph type="ftr" sz="quarter" idx="12"/>
          </p:nvPr>
        </p:nvSpPr>
        <p:spPr/>
        <p:txBody>
          <a:bodyPr/>
          <a:lstStyle/>
          <a:p>
            <a:r>
              <a:rPr lang="en-US"/>
              <a:t>Governance &amp; Strategic Foresight</a:t>
            </a:r>
            <a:endParaRPr lang="en-US" dirty="0"/>
          </a:p>
        </p:txBody>
      </p:sp>
      <p:sp>
        <p:nvSpPr>
          <p:cNvPr id="8" name="Rectangle 7">
            <a:extLst>
              <a:ext uri="{FF2B5EF4-FFF2-40B4-BE49-F238E27FC236}">
                <a16:creationId xmlns:a16="http://schemas.microsoft.com/office/drawing/2014/main" id="{744C8955-F3BB-AD45-93FF-2A1AE28130F6}"/>
              </a:ext>
            </a:extLst>
          </p:cNvPr>
          <p:cNvSpPr/>
          <p:nvPr/>
        </p:nvSpPr>
        <p:spPr>
          <a:xfrm>
            <a:off x="445202" y="3381299"/>
            <a:ext cx="2959100" cy="659841"/>
          </a:xfrm>
          <a:prstGeom prst="rect">
            <a:avLst/>
          </a:prstGeom>
          <a:solidFill>
            <a:srgbClr val="1D5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Overpass" panose="00000500000000000000" pitchFamily="2" charset="0"/>
              </a:rPr>
              <a:t>The “Why”?</a:t>
            </a:r>
          </a:p>
        </p:txBody>
      </p:sp>
      <p:sp>
        <p:nvSpPr>
          <p:cNvPr id="9" name="Rectangle 8">
            <a:extLst>
              <a:ext uri="{FF2B5EF4-FFF2-40B4-BE49-F238E27FC236}">
                <a16:creationId xmlns:a16="http://schemas.microsoft.com/office/drawing/2014/main" id="{7B07AA4D-57B5-3A59-E50F-2488812FDDF7}"/>
              </a:ext>
            </a:extLst>
          </p:cNvPr>
          <p:cNvSpPr/>
          <p:nvPr/>
        </p:nvSpPr>
        <p:spPr>
          <a:xfrm>
            <a:off x="442434" y="4055880"/>
            <a:ext cx="3017520" cy="201168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177800" indent="-177800">
              <a:spcBef>
                <a:spcPts val="800"/>
              </a:spcBef>
              <a:buFont typeface="Arial" panose="020B0604020202020204" pitchFamily="34" charset="0"/>
              <a:buChar char="•"/>
            </a:pPr>
            <a:r>
              <a:rPr lang="en-US" sz="1600" dirty="0">
                <a:solidFill>
                  <a:srgbClr val="1D5A7B"/>
                </a:solidFill>
                <a:latin typeface="Overpass" panose="00000500000000000000" pitchFamily="2" charset="0"/>
              </a:rPr>
              <a:t>Why are you stagnant?</a:t>
            </a:r>
          </a:p>
          <a:p>
            <a:pPr marL="177800" indent="-177800">
              <a:spcBef>
                <a:spcPts val="800"/>
              </a:spcBef>
              <a:buFont typeface="Arial" panose="020B0604020202020204" pitchFamily="34" charset="0"/>
              <a:buChar char="•"/>
            </a:pPr>
            <a:r>
              <a:rPr lang="en-US" sz="1600" dirty="0">
                <a:solidFill>
                  <a:srgbClr val="1D5A7B"/>
                </a:solidFill>
                <a:latin typeface="Overpass" panose="00000500000000000000" pitchFamily="2" charset="0"/>
              </a:rPr>
              <a:t>Why are your plans not coming to fruition?</a:t>
            </a:r>
          </a:p>
          <a:p>
            <a:pPr marL="177800" indent="-177800">
              <a:spcBef>
                <a:spcPts val="800"/>
              </a:spcBef>
              <a:buFont typeface="Arial" panose="020B0604020202020204" pitchFamily="34" charset="0"/>
              <a:buChar char="•"/>
            </a:pPr>
            <a:r>
              <a:rPr lang="en-US" sz="1600" dirty="0">
                <a:solidFill>
                  <a:srgbClr val="1D5A7B"/>
                </a:solidFill>
                <a:latin typeface="Overpass" panose="00000500000000000000" pitchFamily="2" charset="0"/>
              </a:rPr>
              <a:t>Why are you not succeeding?</a:t>
            </a:r>
          </a:p>
          <a:p>
            <a:pPr marL="177800" indent="-177800">
              <a:spcBef>
                <a:spcPts val="800"/>
              </a:spcBef>
              <a:buFont typeface="Arial" panose="020B0604020202020204" pitchFamily="34" charset="0"/>
              <a:buChar char="•"/>
            </a:pPr>
            <a:r>
              <a:rPr lang="en-US" sz="1600" dirty="0">
                <a:solidFill>
                  <a:srgbClr val="1D5A7B"/>
                </a:solidFill>
                <a:latin typeface="Overpass" panose="00000500000000000000" pitchFamily="2" charset="0"/>
              </a:rPr>
              <a:t>Why is having a vison not motivating anymore?</a:t>
            </a:r>
          </a:p>
        </p:txBody>
      </p:sp>
      <p:sp>
        <p:nvSpPr>
          <p:cNvPr id="10" name="Rectangle 9">
            <a:extLst>
              <a:ext uri="{FF2B5EF4-FFF2-40B4-BE49-F238E27FC236}">
                <a16:creationId xmlns:a16="http://schemas.microsoft.com/office/drawing/2014/main" id="{BE6FBFF0-463E-886E-BC74-F32339DAC7FB}"/>
              </a:ext>
            </a:extLst>
          </p:cNvPr>
          <p:cNvSpPr/>
          <p:nvPr/>
        </p:nvSpPr>
        <p:spPr>
          <a:xfrm>
            <a:off x="4563414" y="4251336"/>
            <a:ext cx="2959100" cy="659841"/>
          </a:xfrm>
          <a:prstGeom prst="rect">
            <a:avLst/>
          </a:prstGeom>
          <a:solidFill>
            <a:srgbClr val="7EC1BA"/>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b="1" dirty="0">
                <a:latin typeface="Overpass" panose="00000500000000000000" pitchFamily="2" charset="0"/>
                <a:cs typeface="Calibri"/>
              </a:rPr>
              <a:t>Anti-Visioning</a:t>
            </a:r>
          </a:p>
        </p:txBody>
      </p:sp>
      <p:cxnSp>
        <p:nvCxnSpPr>
          <p:cNvPr id="12" name="Straight Arrow Connector 11">
            <a:extLst>
              <a:ext uri="{FF2B5EF4-FFF2-40B4-BE49-F238E27FC236}">
                <a16:creationId xmlns:a16="http://schemas.microsoft.com/office/drawing/2014/main" id="{0B2E1ADE-8996-9DDC-C462-FBE0BEB06619}"/>
              </a:ext>
            </a:extLst>
          </p:cNvPr>
          <p:cNvCxnSpPr>
            <a:cxnSpLocks/>
          </p:cNvCxnSpPr>
          <p:nvPr/>
        </p:nvCxnSpPr>
        <p:spPr>
          <a:xfrm>
            <a:off x="3594802" y="4607309"/>
            <a:ext cx="837498" cy="0"/>
          </a:xfrm>
          <a:prstGeom prst="straightConnector1">
            <a:avLst/>
          </a:prstGeom>
          <a:ln w="76200">
            <a:solidFill>
              <a:srgbClr val="52535E"/>
            </a:solidFill>
            <a:tailEnd type="triangle"/>
          </a:ln>
        </p:spPr>
        <p:style>
          <a:lnRef idx="2">
            <a:schemeClr val="accent4"/>
          </a:lnRef>
          <a:fillRef idx="0">
            <a:schemeClr val="accent4"/>
          </a:fillRef>
          <a:effectRef idx="1">
            <a:schemeClr val="accent4"/>
          </a:effectRef>
          <a:fontRef idx="minor">
            <a:schemeClr val="tx1"/>
          </a:fontRef>
        </p:style>
      </p:cxnSp>
      <p:sp>
        <p:nvSpPr>
          <p:cNvPr id="19" name="Rectangle 18">
            <a:extLst>
              <a:ext uri="{FF2B5EF4-FFF2-40B4-BE49-F238E27FC236}">
                <a16:creationId xmlns:a16="http://schemas.microsoft.com/office/drawing/2014/main" id="{8E3EDA5F-31E1-728B-C918-B22430DFFDF7}"/>
              </a:ext>
            </a:extLst>
          </p:cNvPr>
          <p:cNvSpPr/>
          <p:nvPr/>
        </p:nvSpPr>
        <p:spPr>
          <a:xfrm>
            <a:off x="8778626" y="3381298"/>
            <a:ext cx="3017520" cy="659841"/>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US" dirty="0">
                <a:solidFill>
                  <a:srgbClr val="56C9C1"/>
                </a:solidFill>
                <a:latin typeface="Overpass" panose="00000500000000000000" pitchFamily="2" charset="0"/>
              </a:rPr>
              <a:t>Who do you not want to be in 3-5 years?</a:t>
            </a:r>
          </a:p>
        </p:txBody>
      </p:sp>
      <p:sp>
        <p:nvSpPr>
          <p:cNvPr id="27" name="Rectangle 26">
            <a:extLst>
              <a:ext uri="{FF2B5EF4-FFF2-40B4-BE49-F238E27FC236}">
                <a16:creationId xmlns:a16="http://schemas.microsoft.com/office/drawing/2014/main" id="{5C8C29E4-32DF-5DA7-C377-F79E68FE59E5}"/>
              </a:ext>
            </a:extLst>
          </p:cNvPr>
          <p:cNvSpPr/>
          <p:nvPr/>
        </p:nvSpPr>
        <p:spPr>
          <a:xfrm>
            <a:off x="8778626" y="4212912"/>
            <a:ext cx="3017520" cy="659841"/>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US" dirty="0">
                <a:solidFill>
                  <a:srgbClr val="56C9C1"/>
                </a:solidFill>
                <a:latin typeface="Overpass" panose="00000500000000000000" pitchFamily="2" charset="0"/>
              </a:rPr>
              <a:t>How did you arrive at your anti-vision?</a:t>
            </a:r>
          </a:p>
        </p:txBody>
      </p:sp>
      <p:sp>
        <p:nvSpPr>
          <p:cNvPr id="28" name="Rectangle 27">
            <a:extLst>
              <a:ext uri="{FF2B5EF4-FFF2-40B4-BE49-F238E27FC236}">
                <a16:creationId xmlns:a16="http://schemas.microsoft.com/office/drawing/2014/main" id="{BE3F6D76-B886-9EF9-4AF8-DB5DB82B366B}"/>
              </a:ext>
            </a:extLst>
          </p:cNvPr>
          <p:cNvSpPr/>
          <p:nvPr/>
        </p:nvSpPr>
        <p:spPr>
          <a:xfrm>
            <a:off x="8778626" y="5044526"/>
            <a:ext cx="3017520" cy="11530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US" dirty="0">
                <a:solidFill>
                  <a:srgbClr val="56C9C1"/>
                </a:solidFill>
                <a:latin typeface="Overpass" panose="00000500000000000000" pitchFamily="2" charset="0"/>
              </a:rPr>
              <a:t>Enact the changes necessary to prevent your anti-vision from coming to fruition.</a:t>
            </a:r>
          </a:p>
        </p:txBody>
      </p:sp>
      <p:cxnSp>
        <p:nvCxnSpPr>
          <p:cNvPr id="30" name="Straight Arrow Connector 29">
            <a:extLst>
              <a:ext uri="{FF2B5EF4-FFF2-40B4-BE49-F238E27FC236}">
                <a16:creationId xmlns:a16="http://schemas.microsoft.com/office/drawing/2014/main" id="{5AA095F4-FF63-04D3-68E2-D0D0B837ADEB}"/>
              </a:ext>
            </a:extLst>
          </p:cNvPr>
          <p:cNvCxnSpPr>
            <a:cxnSpLocks/>
          </p:cNvCxnSpPr>
          <p:nvPr/>
        </p:nvCxnSpPr>
        <p:spPr>
          <a:xfrm flipV="1">
            <a:off x="7666328" y="3810000"/>
            <a:ext cx="914400" cy="599525"/>
          </a:xfrm>
          <a:prstGeom prst="straightConnector1">
            <a:avLst/>
          </a:prstGeom>
          <a:ln w="28575">
            <a:solidFill>
              <a:srgbClr val="52535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7D70D80-EBD9-1712-03AA-E593A6E754A6}"/>
              </a:ext>
            </a:extLst>
          </p:cNvPr>
          <p:cNvCxnSpPr>
            <a:cxnSpLocks/>
          </p:cNvCxnSpPr>
          <p:nvPr/>
        </p:nvCxnSpPr>
        <p:spPr>
          <a:xfrm>
            <a:off x="7666328" y="4561925"/>
            <a:ext cx="914400" cy="0"/>
          </a:xfrm>
          <a:prstGeom prst="straightConnector1">
            <a:avLst/>
          </a:prstGeom>
          <a:ln w="28575">
            <a:solidFill>
              <a:srgbClr val="52535E"/>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6239F1F-8FFE-AD44-5C72-B35FDE54EED9}"/>
              </a:ext>
            </a:extLst>
          </p:cNvPr>
          <p:cNvCxnSpPr>
            <a:cxnSpLocks/>
          </p:cNvCxnSpPr>
          <p:nvPr/>
        </p:nvCxnSpPr>
        <p:spPr>
          <a:xfrm>
            <a:off x="7666328" y="4714326"/>
            <a:ext cx="914400" cy="518074"/>
          </a:xfrm>
          <a:prstGeom prst="straightConnector1">
            <a:avLst/>
          </a:prstGeom>
          <a:ln w="28575">
            <a:solidFill>
              <a:srgbClr val="52535E"/>
            </a:solidFill>
            <a:tailEnd type="triangle"/>
          </a:ln>
        </p:spPr>
        <p:style>
          <a:lnRef idx="1">
            <a:schemeClr val="accent1"/>
          </a:lnRef>
          <a:fillRef idx="0">
            <a:schemeClr val="accent1"/>
          </a:fillRef>
          <a:effectRef idx="0">
            <a:schemeClr val="accent1"/>
          </a:effectRef>
          <a:fontRef idx="minor">
            <a:schemeClr val="tx1"/>
          </a:fontRef>
        </p:style>
      </p:cxnSp>
      <p:sp>
        <p:nvSpPr>
          <p:cNvPr id="62" name="Content Placeholder 3">
            <a:extLst>
              <a:ext uri="{FF2B5EF4-FFF2-40B4-BE49-F238E27FC236}">
                <a16:creationId xmlns:a16="http://schemas.microsoft.com/office/drawing/2014/main" id="{842A330A-9ECA-F0DE-BCFC-E8A1DFA0E495}"/>
              </a:ext>
            </a:extLst>
          </p:cNvPr>
          <p:cNvSpPr>
            <a:spLocks noGrp="1"/>
          </p:cNvSpPr>
          <p:nvPr>
            <p:ph idx="1"/>
          </p:nvPr>
        </p:nvSpPr>
        <p:spPr>
          <a:xfrm>
            <a:off x="344384" y="926275"/>
            <a:ext cx="12038116" cy="5153891"/>
          </a:xfrm>
        </p:spPr>
        <p:txBody>
          <a:bodyPr>
            <a:normAutofit/>
          </a:bodyPr>
          <a:lstStyle/>
          <a:p>
            <a:pPr marL="228600" indent="-228600">
              <a:spcAft>
                <a:spcPts val="1500"/>
              </a:spcAft>
              <a:buFont typeface="Arial" panose="020B0604020202020204" pitchFamily="34" charset="0"/>
              <a:buChar char="•"/>
            </a:pPr>
            <a:r>
              <a:rPr lang="en-US" sz="2400" b="0" dirty="0"/>
              <a:t>Vision-driven strategic planning approaches</a:t>
            </a:r>
          </a:p>
          <a:p>
            <a:pPr marL="914400" lvl="1">
              <a:spcAft>
                <a:spcPts val="1500"/>
              </a:spcAft>
              <a:buFont typeface="Arial" panose="020B0604020202020204" pitchFamily="34" charset="0"/>
              <a:buChar char="•"/>
            </a:pPr>
            <a:r>
              <a:rPr lang="en-US" sz="2400" dirty="0"/>
              <a:t>“Who do we want to be when we grow up?”</a:t>
            </a:r>
          </a:p>
          <a:p>
            <a:pPr marL="914400" lvl="1">
              <a:spcAft>
                <a:spcPts val="1500"/>
              </a:spcAft>
              <a:buFont typeface="Arial" panose="020B0604020202020204" pitchFamily="34" charset="0"/>
              <a:buChar char="•"/>
            </a:pPr>
            <a:r>
              <a:rPr lang="en-US" sz="2400" dirty="0"/>
              <a:t>“Portrait of the future”</a:t>
            </a:r>
          </a:p>
          <a:p>
            <a:pPr marL="228600" indent="-228600">
              <a:spcAft>
                <a:spcPts val="1500"/>
              </a:spcAft>
              <a:buFont typeface="Arial" panose="020B0604020202020204" pitchFamily="34" charset="0"/>
              <a:buChar char="•"/>
            </a:pPr>
            <a:r>
              <a:rPr lang="en-US" sz="2400" b="0" dirty="0"/>
              <a:t>When visioning doesn’t work, use anti-visioning to drive momentum</a:t>
            </a:r>
            <a:endParaRPr lang="en-US" sz="2400" dirty="0"/>
          </a:p>
        </p:txBody>
      </p:sp>
    </p:spTree>
    <p:extLst>
      <p:ext uri="{BB962C8B-B14F-4D97-AF65-F5344CB8AC3E}">
        <p14:creationId xmlns:p14="http://schemas.microsoft.com/office/powerpoint/2010/main" val="4025816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A1ED-3F7F-75CE-1DDF-3AA074AAD9C6}"/>
              </a:ext>
            </a:extLst>
          </p:cNvPr>
          <p:cNvSpPr>
            <a:spLocks noGrp="1"/>
          </p:cNvSpPr>
          <p:nvPr>
            <p:ph type="title"/>
          </p:nvPr>
        </p:nvSpPr>
        <p:spPr/>
        <p:txBody>
          <a:bodyPr/>
          <a:lstStyle/>
          <a:p>
            <a:r>
              <a:rPr lang="en-US" dirty="0"/>
              <a:t>EFFECTIVE IMPLEMENTATION </a:t>
            </a:r>
          </a:p>
        </p:txBody>
      </p:sp>
      <p:sp>
        <p:nvSpPr>
          <p:cNvPr id="3" name="Slide Number Placeholder 2">
            <a:extLst>
              <a:ext uri="{FF2B5EF4-FFF2-40B4-BE49-F238E27FC236}">
                <a16:creationId xmlns:a16="http://schemas.microsoft.com/office/drawing/2014/main" id="{E98BA8D3-05CA-22AF-929D-4F009FFDF668}"/>
              </a:ext>
            </a:extLst>
          </p:cNvPr>
          <p:cNvSpPr>
            <a:spLocks noGrp="1"/>
          </p:cNvSpPr>
          <p:nvPr>
            <p:ph type="sldNum" sz="quarter" idx="11"/>
          </p:nvPr>
        </p:nvSpPr>
        <p:spPr/>
        <p:txBody>
          <a:bodyPr/>
          <a:lstStyle/>
          <a:p>
            <a:fld id="{7C048D86-79AF-D447-9172-A999C1B05CB8}" type="slidenum">
              <a:rPr lang="en-US" smtClean="0"/>
              <a:pPr/>
              <a:t>16</a:t>
            </a:fld>
            <a:endParaRPr lang="en-US" dirty="0"/>
          </a:p>
        </p:txBody>
      </p:sp>
      <p:sp>
        <p:nvSpPr>
          <p:cNvPr id="4" name="Content Placeholder 3">
            <a:extLst>
              <a:ext uri="{FF2B5EF4-FFF2-40B4-BE49-F238E27FC236}">
                <a16:creationId xmlns:a16="http://schemas.microsoft.com/office/drawing/2014/main" id="{B4AB3AE0-5F53-8C16-7A63-6075352527C5}"/>
              </a:ext>
            </a:extLst>
          </p:cNvPr>
          <p:cNvSpPr>
            <a:spLocks noGrp="1"/>
          </p:cNvSpPr>
          <p:nvPr>
            <p:ph idx="1"/>
          </p:nvPr>
        </p:nvSpPr>
        <p:spPr/>
        <p:txBody>
          <a:bodyPr>
            <a:normAutofit/>
          </a:bodyPr>
          <a:lstStyle/>
          <a:p>
            <a:pPr marL="342900" indent="-342900">
              <a:spcBef>
                <a:spcPts val="0"/>
              </a:spcBef>
              <a:spcAft>
                <a:spcPts val="2000"/>
              </a:spcAft>
              <a:buFont typeface="Arial" panose="020B0604020202020204" pitchFamily="34" charset="0"/>
              <a:buChar char="•"/>
            </a:pPr>
            <a:r>
              <a:rPr lang="en-US" sz="2400" b="0" dirty="0"/>
              <a:t>Dynamic execution</a:t>
            </a:r>
          </a:p>
          <a:p>
            <a:pPr marL="342900" indent="-342900">
              <a:spcBef>
                <a:spcPts val="0"/>
              </a:spcBef>
              <a:spcAft>
                <a:spcPts val="2000"/>
              </a:spcAft>
              <a:buFont typeface="Arial" panose="020B0604020202020204" pitchFamily="34" charset="0"/>
              <a:buChar char="•"/>
            </a:pPr>
            <a:r>
              <a:rPr lang="en-US" sz="2400" b="0" dirty="0"/>
              <a:t>Deadlines, deadlines, deadlines</a:t>
            </a:r>
          </a:p>
          <a:p>
            <a:pPr marL="342900" indent="-342900">
              <a:spcBef>
                <a:spcPts val="0"/>
              </a:spcBef>
              <a:spcAft>
                <a:spcPts val="2000"/>
              </a:spcAft>
              <a:buFont typeface="Arial" panose="020B0604020202020204" pitchFamily="34" charset="0"/>
              <a:buChar char="•"/>
            </a:pPr>
            <a:r>
              <a:rPr lang="en-US" sz="2400" b="0" dirty="0"/>
              <a:t>Systemic, thoughtful, financially prudent</a:t>
            </a:r>
          </a:p>
          <a:p>
            <a:pPr marL="342900" indent="-342900">
              <a:spcBef>
                <a:spcPts val="0"/>
              </a:spcBef>
              <a:spcAft>
                <a:spcPts val="2000"/>
              </a:spcAft>
              <a:buFont typeface="Arial" panose="020B0604020202020204" pitchFamily="34" charset="0"/>
              <a:buChar char="•"/>
            </a:pPr>
            <a:r>
              <a:rPr lang="en-US" sz="2400" b="0" dirty="0"/>
              <a:t>Clearly defined measures of success</a:t>
            </a:r>
          </a:p>
          <a:p>
            <a:pPr marL="342900" indent="-342900">
              <a:spcBef>
                <a:spcPts val="0"/>
              </a:spcBef>
              <a:spcAft>
                <a:spcPts val="2000"/>
              </a:spcAft>
              <a:buFont typeface="Arial" panose="020B0604020202020204" pitchFamily="34" charset="0"/>
              <a:buChar char="•"/>
            </a:pPr>
            <a:r>
              <a:rPr lang="en-US" sz="2400" b="0" dirty="0"/>
              <a:t>Demonstrating thought leadership – in your local marketplace and across industry </a:t>
            </a:r>
          </a:p>
          <a:p>
            <a:pPr marL="342900" indent="-342900">
              <a:spcBef>
                <a:spcPts val="0"/>
              </a:spcBef>
              <a:spcAft>
                <a:spcPts val="2000"/>
              </a:spcAft>
              <a:buFont typeface="Arial" panose="020B0604020202020204" pitchFamily="34" charset="0"/>
              <a:buChar char="•"/>
            </a:pPr>
            <a:endParaRPr lang="en-US" sz="2400" b="0" dirty="0"/>
          </a:p>
        </p:txBody>
      </p:sp>
      <p:sp>
        <p:nvSpPr>
          <p:cNvPr id="5" name="Footer Placeholder 4">
            <a:extLst>
              <a:ext uri="{FF2B5EF4-FFF2-40B4-BE49-F238E27FC236}">
                <a16:creationId xmlns:a16="http://schemas.microsoft.com/office/drawing/2014/main" id="{50497A83-CACC-847A-5347-5BE901A8BA05}"/>
              </a:ext>
            </a:extLst>
          </p:cNvPr>
          <p:cNvSpPr>
            <a:spLocks noGrp="1"/>
          </p:cNvSpPr>
          <p:nvPr>
            <p:ph type="ftr" sz="quarter" idx="12"/>
          </p:nvPr>
        </p:nvSpPr>
        <p:spPr/>
        <p:txBody>
          <a:bodyPr/>
          <a:lstStyle/>
          <a:p>
            <a:r>
              <a:rPr lang="en-US"/>
              <a:t>Governance &amp; Strategic Foresight</a:t>
            </a:r>
            <a:endParaRPr lang="en-US" dirty="0"/>
          </a:p>
        </p:txBody>
      </p:sp>
    </p:spTree>
    <p:extLst>
      <p:ext uri="{BB962C8B-B14F-4D97-AF65-F5344CB8AC3E}">
        <p14:creationId xmlns:p14="http://schemas.microsoft.com/office/powerpoint/2010/main" val="83408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735275-F979-517A-FD6D-E8D36C99AEF9}"/>
              </a:ext>
            </a:extLst>
          </p:cNvPr>
          <p:cNvPicPr>
            <a:picLocks noChangeAspect="1"/>
          </p:cNvPicPr>
          <p:nvPr/>
        </p:nvPicPr>
        <p:blipFill rotWithShape="1">
          <a:blip r:embed="rId2"/>
          <a:srcRect l="14893" t="-44" r="13878" b="44"/>
          <a:stretch/>
        </p:blipFill>
        <p:spPr>
          <a:xfrm>
            <a:off x="4167321" y="-7668"/>
            <a:ext cx="8122813" cy="6941867"/>
          </a:xfrm>
          <a:prstGeom prst="rect">
            <a:avLst/>
          </a:prstGeom>
        </p:spPr>
      </p:pic>
      <p:sp>
        <p:nvSpPr>
          <p:cNvPr id="11" name="Flowchart: Manual Input 10">
            <a:extLst>
              <a:ext uri="{FF2B5EF4-FFF2-40B4-BE49-F238E27FC236}">
                <a16:creationId xmlns:a16="http://schemas.microsoft.com/office/drawing/2014/main" id="{F14AA29F-73FC-35F1-44AE-6C524135BA2B}"/>
              </a:ext>
            </a:extLst>
          </p:cNvPr>
          <p:cNvSpPr/>
          <p:nvPr/>
        </p:nvSpPr>
        <p:spPr>
          <a:xfrm rot="5400000" flipV="1">
            <a:off x="11515741" y="6399065"/>
            <a:ext cx="268700" cy="361953"/>
          </a:xfrm>
          <a:prstGeom prst="flowChartManualInput">
            <a:avLst/>
          </a:prstGeom>
          <a:solidFill>
            <a:srgbClr val="1D5A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2C0919-14EB-E3A2-BB63-A44630554FE9}"/>
              </a:ext>
            </a:extLst>
          </p:cNvPr>
          <p:cNvSpPr>
            <a:spLocks noGrp="1"/>
          </p:cNvSpPr>
          <p:nvPr>
            <p:ph type="title"/>
          </p:nvPr>
        </p:nvSpPr>
        <p:spPr>
          <a:xfrm>
            <a:off x="293584" y="3148425"/>
            <a:ext cx="3570392" cy="561150"/>
          </a:xfrm>
        </p:spPr>
        <p:txBody>
          <a:bodyPr/>
          <a:lstStyle/>
          <a:p>
            <a:r>
              <a:rPr lang="en-US" sz="4200" dirty="0">
                <a:solidFill>
                  <a:schemeClr val="bg1"/>
                </a:solidFill>
              </a:rPr>
              <a:t>EXECUTIVE &amp; BOARD LEADERSHIP TRANSITIONS</a:t>
            </a:r>
          </a:p>
        </p:txBody>
      </p:sp>
      <p:sp>
        <p:nvSpPr>
          <p:cNvPr id="3" name="Slide Number Placeholder 2">
            <a:extLst>
              <a:ext uri="{FF2B5EF4-FFF2-40B4-BE49-F238E27FC236}">
                <a16:creationId xmlns:a16="http://schemas.microsoft.com/office/drawing/2014/main" id="{AE92230C-7FDA-38AD-C142-8FB3CEE87129}"/>
              </a:ext>
            </a:extLst>
          </p:cNvPr>
          <p:cNvSpPr>
            <a:spLocks noGrp="1"/>
          </p:cNvSpPr>
          <p:nvPr>
            <p:ph type="sldNum" sz="quarter" idx="11"/>
          </p:nvPr>
        </p:nvSpPr>
        <p:spPr>
          <a:xfrm>
            <a:off x="11469114" y="6445692"/>
            <a:ext cx="408772" cy="271697"/>
          </a:xfrm>
        </p:spPr>
        <p:txBody>
          <a:bodyPr/>
          <a:lstStyle/>
          <a:p>
            <a:fld id="{7C048D86-79AF-D447-9172-A999C1B05CB8}" type="slidenum">
              <a:rPr lang="en-US" smtClean="0"/>
              <a:pPr/>
              <a:t>17</a:t>
            </a:fld>
            <a:endParaRPr lang="en-US" dirty="0"/>
          </a:p>
        </p:txBody>
      </p:sp>
      <p:sp>
        <p:nvSpPr>
          <p:cNvPr id="7" name="Footer Placeholder 4">
            <a:extLst>
              <a:ext uri="{FF2B5EF4-FFF2-40B4-BE49-F238E27FC236}">
                <a16:creationId xmlns:a16="http://schemas.microsoft.com/office/drawing/2014/main" id="{C3B2261A-B8FA-9020-9DB9-5F207413E4DE}"/>
              </a:ext>
            </a:extLst>
          </p:cNvPr>
          <p:cNvSpPr txBox="1">
            <a:spLocks/>
          </p:cNvSpPr>
          <p:nvPr/>
        </p:nvSpPr>
        <p:spPr>
          <a:xfrm>
            <a:off x="4429125" y="6519554"/>
            <a:ext cx="7465311"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1" i="0" kern="1200" dirty="0">
                <a:effectLst/>
                <a:latin typeface="Overpass" charset="0"/>
                <a:ea typeface="Overpass" charset="0"/>
                <a:cs typeface="Overpass" charset="0"/>
              </a:rPr>
              <a:t>© 2021 Dixon Hughes Goodman LLP. All rights reserved. DHG is registered in the U.S. Patent and Trademark Office to Dixon Hughes Goodman LLP.</a:t>
            </a:r>
          </a:p>
        </p:txBody>
      </p:sp>
      <p:sp>
        <p:nvSpPr>
          <p:cNvPr id="8" name="Slide Number Placeholder 2">
            <a:extLst>
              <a:ext uri="{FF2B5EF4-FFF2-40B4-BE49-F238E27FC236}">
                <a16:creationId xmlns:a16="http://schemas.microsoft.com/office/drawing/2014/main" id="{4E4FDB7C-1E43-36B9-F852-40F1C78B6FBD}"/>
              </a:ext>
            </a:extLst>
          </p:cNvPr>
          <p:cNvSpPr txBox="1">
            <a:spLocks/>
          </p:cNvSpPr>
          <p:nvPr/>
        </p:nvSpPr>
        <p:spPr>
          <a:xfrm>
            <a:off x="11461484" y="6442695"/>
            <a:ext cx="408772" cy="271697"/>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bg1"/>
                </a:solidFill>
                <a:latin typeface="Overpass Thin" charset="0"/>
                <a:ea typeface="Overpass Thin" charset="0"/>
                <a:cs typeface="Overpass Thin"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048D86-79AF-D447-9172-A999C1B05CB8}" type="slidenum">
              <a:rPr lang="en-US" smtClean="0"/>
              <a:pPr/>
              <a:t>17</a:t>
            </a:fld>
            <a:endParaRPr lang="en-US" dirty="0"/>
          </a:p>
        </p:txBody>
      </p:sp>
      <p:sp>
        <p:nvSpPr>
          <p:cNvPr id="13" name="Rectangle 12">
            <a:extLst>
              <a:ext uri="{FF2B5EF4-FFF2-40B4-BE49-F238E27FC236}">
                <a16:creationId xmlns:a16="http://schemas.microsoft.com/office/drawing/2014/main" id="{6B898F2A-C3F9-959A-1459-289E1199D5C4}"/>
              </a:ext>
            </a:extLst>
          </p:cNvPr>
          <p:cNvSpPr/>
          <p:nvPr/>
        </p:nvSpPr>
        <p:spPr>
          <a:xfrm>
            <a:off x="0" y="101600"/>
            <a:ext cx="4167321" cy="1066800"/>
          </a:xfrm>
          <a:prstGeom prst="rect">
            <a:avLst/>
          </a:prstGeom>
          <a:solidFill>
            <a:srgbClr val="1D5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008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A1ED-3F7F-75CE-1DDF-3AA074AAD9C6}"/>
              </a:ext>
            </a:extLst>
          </p:cNvPr>
          <p:cNvSpPr>
            <a:spLocks noGrp="1"/>
          </p:cNvSpPr>
          <p:nvPr>
            <p:ph type="title"/>
          </p:nvPr>
        </p:nvSpPr>
        <p:spPr/>
        <p:txBody>
          <a:bodyPr/>
          <a:lstStyle/>
          <a:p>
            <a:r>
              <a:rPr lang="en-US" dirty="0"/>
              <a:t>SUCCESSION PLANNING</a:t>
            </a:r>
          </a:p>
        </p:txBody>
      </p:sp>
      <p:sp>
        <p:nvSpPr>
          <p:cNvPr id="3" name="Slide Number Placeholder 2">
            <a:extLst>
              <a:ext uri="{FF2B5EF4-FFF2-40B4-BE49-F238E27FC236}">
                <a16:creationId xmlns:a16="http://schemas.microsoft.com/office/drawing/2014/main" id="{E98BA8D3-05CA-22AF-929D-4F009FFDF668}"/>
              </a:ext>
            </a:extLst>
          </p:cNvPr>
          <p:cNvSpPr>
            <a:spLocks noGrp="1"/>
          </p:cNvSpPr>
          <p:nvPr>
            <p:ph type="sldNum" sz="quarter" idx="11"/>
          </p:nvPr>
        </p:nvSpPr>
        <p:spPr/>
        <p:txBody>
          <a:bodyPr/>
          <a:lstStyle/>
          <a:p>
            <a:fld id="{7C048D86-79AF-D447-9172-A999C1B05CB8}" type="slidenum">
              <a:rPr lang="en-US" smtClean="0"/>
              <a:pPr/>
              <a:t>18</a:t>
            </a:fld>
            <a:endParaRPr lang="en-US" dirty="0"/>
          </a:p>
        </p:txBody>
      </p:sp>
      <p:sp>
        <p:nvSpPr>
          <p:cNvPr id="5" name="Footer Placeholder 4">
            <a:extLst>
              <a:ext uri="{FF2B5EF4-FFF2-40B4-BE49-F238E27FC236}">
                <a16:creationId xmlns:a16="http://schemas.microsoft.com/office/drawing/2014/main" id="{50497A83-CACC-847A-5347-5BE901A8BA05}"/>
              </a:ext>
            </a:extLst>
          </p:cNvPr>
          <p:cNvSpPr>
            <a:spLocks noGrp="1"/>
          </p:cNvSpPr>
          <p:nvPr>
            <p:ph type="ftr" sz="quarter" idx="12"/>
          </p:nvPr>
        </p:nvSpPr>
        <p:spPr/>
        <p:txBody>
          <a:bodyPr/>
          <a:lstStyle/>
          <a:p>
            <a:r>
              <a:rPr lang="en-US"/>
              <a:t>Governance &amp; Strategic Foresight</a:t>
            </a:r>
            <a:endParaRPr lang="en-US" dirty="0"/>
          </a:p>
        </p:txBody>
      </p:sp>
      <p:sp>
        <p:nvSpPr>
          <p:cNvPr id="8" name="Rectangle 7">
            <a:extLst>
              <a:ext uri="{FF2B5EF4-FFF2-40B4-BE49-F238E27FC236}">
                <a16:creationId xmlns:a16="http://schemas.microsoft.com/office/drawing/2014/main" id="{EAACC0ED-D5E9-3DB5-6C50-B0F4C0AB8970}"/>
              </a:ext>
            </a:extLst>
          </p:cNvPr>
          <p:cNvSpPr/>
          <p:nvPr/>
        </p:nvSpPr>
        <p:spPr>
          <a:xfrm>
            <a:off x="596673" y="1016892"/>
            <a:ext cx="5359628" cy="931261"/>
          </a:xfrm>
          <a:prstGeom prst="rect">
            <a:avLst/>
          </a:prstGeom>
          <a:solidFill>
            <a:srgbClr val="407E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latin typeface="Overpass" panose="00000500000000000000" pitchFamily="2" charset="0"/>
              </a:rPr>
              <a:t>Leadership</a:t>
            </a:r>
          </a:p>
        </p:txBody>
      </p:sp>
      <p:sp>
        <p:nvSpPr>
          <p:cNvPr id="9" name="Rectangle 8">
            <a:extLst>
              <a:ext uri="{FF2B5EF4-FFF2-40B4-BE49-F238E27FC236}">
                <a16:creationId xmlns:a16="http://schemas.microsoft.com/office/drawing/2014/main" id="{BBAF1E12-CA3E-495B-95F2-3C35CB76F835}"/>
              </a:ext>
            </a:extLst>
          </p:cNvPr>
          <p:cNvSpPr/>
          <p:nvPr/>
        </p:nvSpPr>
        <p:spPr>
          <a:xfrm>
            <a:off x="596672" y="1977518"/>
            <a:ext cx="5359627" cy="386359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lvl="1">
              <a:spcAft>
                <a:spcPts val="2000"/>
              </a:spcAft>
            </a:pPr>
            <a:r>
              <a:rPr lang="en-US" sz="2000" b="0" dirty="0">
                <a:solidFill>
                  <a:srgbClr val="407EC9"/>
                </a:solidFill>
                <a:latin typeface="Overpass" panose="00000500000000000000" pitchFamily="2" charset="0"/>
              </a:rPr>
              <a:t>Some succession planning comes through grooming, while others come out of mergers, acquisitions, affiliations, and partnerships:</a:t>
            </a:r>
          </a:p>
          <a:p>
            <a:pPr marL="228600" lvl="1" indent="-228600">
              <a:spcAft>
                <a:spcPts val="2000"/>
              </a:spcAft>
              <a:buFont typeface="Arial" panose="020B0604020202020204" pitchFamily="34" charset="0"/>
              <a:buChar char="•"/>
            </a:pPr>
            <a:r>
              <a:rPr lang="en-US" sz="2000" b="0" dirty="0">
                <a:solidFill>
                  <a:srgbClr val="407EC9"/>
                </a:solidFill>
                <a:latin typeface="Overpass" panose="00000500000000000000" pitchFamily="2" charset="0"/>
              </a:rPr>
              <a:t>Those that come through </a:t>
            </a:r>
            <a:r>
              <a:rPr lang="en-US" sz="2000" dirty="0">
                <a:solidFill>
                  <a:srgbClr val="407EC9"/>
                </a:solidFill>
                <a:latin typeface="Overpass" panose="00000500000000000000" pitchFamily="2" charset="0"/>
              </a:rPr>
              <a:t>grooming, l</a:t>
            </a:r>
            <a:r>
              <a:rPr lang="en-US" sz="2000" b="0" dirty="0">
                <a:solidFill>
                  <a:srgbClr val="407EC9"/>
                </a:solidFill>
                <a:latin typeface="Overpass" panose="00000500000000000000" pitchFamily="2" charset="0"/>
              </a:rPr>
              <a:t>eave your legacy</a:t>
            </a:r>
          </a:p>
          <a:p>
            <a:pPr marL="228600" lvl="1" indent="-228600">
              <a:spcAft>
                <a:spcPts val="2000"/>
              </a:spcAft>
              <a:buFont typeface="Arial" panose="020B0604020202020204" pitchFamily="34" charset="0"/>
              <a:buChar char="•"/>
            </a:pPr>
            <a:r>
              <a:rPr lang="en-US" sz="2000" dirty="0">
                <a:solidFill>
                  <a:srgbClr val="407EC9"/>
                </a:solidFill>
                <a:latin typeface="Overpass" panose="00000500000000000000" pitchFamily="2" charset="0"/>
              </a:rPr>
              <a:t>Those that come through </a:t>
            </a:r>
            <a:r>
              <a:rPr lang="en-US" sz="2000" dirty="0" err="1">
                <a:solidFill>
                  <a:srgbClr val="407EC9"/>
                </a:solidFill>
                <a:latin typeface="Overpass" panose="00000500000000000000" pitchFamily="2" charset="0"/>
              </a:rPr>
              <a:t>MAAP</a:t>
            </a:r>
            <a:r>
              <a:rPr lang="en-US" sz="2000" dirty="0">
                <a:solidFill>
                  <a:srgbClr val="407EC9"/>
                </a:solidFill>
                <a:latin typeface="Overpass" panose="00000500000000000000" pitchFamily="2" charset="0"/>
              </a:rPr>
              <a:t>, share on your non- negotiables and vision for the future</a:t>
            </a:r>
            <a:endParaRPr lang="en-US" sz="2000" b="0" dirty="0">
              <a:solidFill>
                <a:srgbClr val="407EC9"/>
              </a:solidFill>
              <a:latin typeface="Overpass" panose="00000500000000000000" pitchFamily="2" charset="0"/>
            </a:endParaRPr>
          </a:p>
        </p:txBody>
      </p:sp>
      <p:sp>
        <p:nvSpPr>
          <p:cNvPr id="10" name="Rectangle 9">
            <a:extLst>
              <a:ext uri="{FF2B5EF4-FFF2-40B4-BE49-F238E27FC236}">
                <a16:creationId xmlns:a16="http://schemas.microsoft.com/office/drawing/2014/main" id="{A190E9B4-DE87-3E18-91F7-A459EA391B51}"/>
              </a:ext>
            </a:extLst>
          </p:cNvPr>
          <p:cNvSpPr/>
          <p:nvPr/>
        </p:nvSpPr>
        <p:spPr>
          <a:xfrm>
            <a:off x="6241203" y="1016892"/>
            <a:ext cx="5359628" cy="931261"/>
          </a:xfrm>
          <a:prstGeom prst="rect">
            <a:avLst/>
          </a:prstGeom>
          <a:solidFill>
            <a:srgbClr val="7EC1BA"/>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000" b="1" dirty="0">
                <a:latin typeface="Overpass" panose="00000500000000000000" pitchFamily="2" charset="0"/>
              </a:rPr>
              <a:t>Board</a:t>
            </a:r>
            <a:endParaRPr lang="en-US" sz="4000" b="1" dirty="0">
              <a:latin typeface="Overpass" panose="00000500000000000000" pitchFamily="2" charset="0"/>
              <a:cs typeface="Calibri"/>
            </a:endParaRPr>
          </a:p>
        </p:txBody>
      </p:sp>
      <p:sp>
        <p:nvSpPr>
          <p:cNvPr id="18" name="Rectangle 17">
            <a:extLst>
              <a:ext uri="{FF2B5EF4-FFF2-40B4-BE49-F238E27FC236}">
                <a16:creationId xmlns:a16="http://schemas.microsoft.com/office/drawing/2014/main" id="{B2724D84-5211-7799-7A54-25F37AFD0B6E}"/>
              </a:ext>
            </a:extLst>
          </p:cNvPr>
          <p:cNvSpPr/>
          <p:nvPr/>
        </p:nvSpPr>
        <p:spPr>
          <a:xfrm>
            <a:off x="6241203" y="1948153"/>
            <a:ext cx="5359627" cy="386359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lvl="1">
              <a:spcAft>
                <a:spcPts val="2000"/>
              </a:spcAft>
            </a:pPr>
            <a:r>
              <a:rPr lang="en-US" sz="2000" b="0" dirty="0">
                <a:solidFill>
                  <a:srgbClr val="407EC9"/>
                </a:solidFill>
                <a:latin typeface="Overpass" panose="00000500000000000000" pitchFamily="2" charset="0"/>
              </a:rPr>
              <a:t>Term limits – Institutionalizing experiences at board level to maintain visioning and accountability</a:t>
            </a:r>
          </a:p>
          <a:p>
            <a:pPr marL="228600" lvl="1" indent="-228600">
              <a:spcAft>
                <a:spcPts val="2000"/>
              </a:spcAft>
              <a:buFont typeface="Arial" panose="020B0604020202020204" pitchFamily="34" charset="0"/>
              <a:buChar char="•"/>
            </a:pPr>
            <a:r>
              <a:rPr lang="en-US" sz="2000" dirty="0">
                <a:solidFill>
                  <a:srgbClr val="407EC9"/>
                </a:solidFill>
                <a:latin typeface="Overpass" panose="00000500000000000000" pitchFamily="2" charset="0"/>
              </a:rPr>
              <a:t>Proactive v. reactive – Back to the 80/20 rule</a:t>
            </a:r>
          </a:p>
          <a:p>
            <a:pPr marL="228600" lvl="1" indent="-228600">
              <a:spcAft>
                <a:spcPts val="2000"/>
              </a:spcAft>
              <a:buFont typeface="Arial" panose="020B0604020202020204" pitchFamily="34" charset="0"/>
              <a:buChar char="•"/>
            </a:pPr>
            <a:r>
              <a:rPr lang="en-US" sz="2000" b="0" dirty="0">
                <a:solidFill>
                  <a:srgbClr val="407EC9"/>
                </a:solidFill>
                <a:latin typeface="Overpass" panose="00000500000000000000" pitchFamily="2" charset="0"/>
              </a:rPr>
              <a:t>Attrition </a:t>
            </a:r>
            <a:r>
              <a:rPr lang="en-US" sz="2000" dirty="0">
                <a:solidFill>
                  <a:srgbClr val="407EC9"/>
                </a:solidFill>
                <a:latin typeface="Overpass" panose="00000500000000000000" pitchFamily="2" charset="0"/>
              </a:rPr>
              <a:t>to r</a:t>
            </a:r>
            <a:r>
              <a:rPr lang="en-US" sz="2000" b="0" dirty="0">
                <a:solidFill>
                  <a:srgbClr val="407EC9"/>
                </a:solidFill>
                <a:latin typeface="Overpass" panose="00000500000000000000" pitchFamily="2" charset="0"/>
              </a:rPr>
              <a:t>ightsizing </a:t>
            </a:r>
          </a:p>
        </p:txBody>
      </p:sp>
    </p:spTree>
    <p:extLst>
      <p:ext uri="{BB962C8B-B14F-4D97-AF65-F5344CB8AC3E}">
        <p14:creationId xmlns:p14="http://schemas.microsoft.com/office/powerpoint/2010/main" val="2692726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E4DD5-5DF8-A6A7-5AA1-8A35A48CB60A}"/>
              </a:ext>
            </a:extLst>
          </p:cNvPr>
          <p:cNvSpPr>
            <a:spLocks noGrp="1"/>
          </p:cNvSpPr>
          <p:nvPr>
            <p:ph type="title"/>
          </p:nvPr>
        </p:nvSpPr>
        <p:spPr/>
        <p:txBody>
          <a:bodyPr/>
          <a:lstStyle/>
          <a:p>
            <a:r>
              <a:rPr lang="en-US" dirty="0"/>
              <a:t>MEET YOUR SPEAKERS	</a:t>
            </a:r>
          </a:p>
        </p:txBody>
      </p:sp>
      <p:sp>
        <p:nvSpPr>
          <p:cNvPr id="3" name="Slide Number Placeholder 2">
            <a:extLst>
              <a:ext uri="{FF2B5EF4-FFF2-40B4-BE49-F238E27FC236}">
                <a16:creationId xmlns:a16="http://schemas.microsoft.com/office/drawing/2014/main" id="{0C47D313-84FA-FAD1-70F5-4D945B944A98}"/>
              </a:ext>
            </a:extLst>
          </p:cNvPr>
          <p:cNvSpPr>
            <a:spLocks noGrp="1"/>
          </p:cNvSpPr>
          <p:nvPr>
            <p:ph type="sldNum" sz="quarter" idx="11"/>
          </p:nvPr>
        </p:nvSpPr>
        <p:spPr/>
        <p:txBody>
          <a:bodyPr/>
          <a:lstStyle/>
          <a:p>
            <a:fld id="{7C048D86-79AF-D447-9172-A999C1B05CB8}" type="slidenum">
              <a:rPr lang="en-US" smtClean="0"/>
              <a:pPr/>
              <a:t>1</a:t>
            </a:fld>
            <a:endParaRPr lang="en-US" dirty="0"/>
          </a:p>
        </p:txBody>
      </p:sp>
      <p:sp>
        <p:nvSpPr>
          <p:cNvPr id="5" name="Footer Placeholder 4">
            <a:extLst>
              <a:ext uri="{FF2B5EF4-FFF2-40B4-BE49-F238E27FC236}">
                <a16:creationId xmlns:a16="http://schemas.microsoft.com/office/drawing/2014/main" id="{9E44978C-9D94-5DC8-4C3F-082E8924D412}"/>
              </a:ext>
            </a:extLst>
          </p:cNvPr>
          <p:cNvSpPr>
            <a:spLocks noGrp="1"/>
          </p:cNvSpPr>
          <p:nvPr>
            <p:ph type="ftr" sz="quarter" idx="12"/>
          </p:nvPr>
        </p:nvSpPr>
        <p:spPr/>
        <p:txBody>
          <a:bodyPr/>
          <a:lstStyle/>
          <a:p>
            <a:r>
              <a:rPr lang="en-US" dirty="0"/>
              <a:t>Governance &amp; Strategic Foresight</a:t>
            </a:r>
          </a:p>
        </p:txBody>
      </p:sp>
      <p:grpSp>
        <p:nvGrpSpPr>
          <p:cNvPr id="6" name="Group 5">
            <a:extLst>
              <a:ext uri="{FF2B5EF4-FFF2-40B4-BE49-F238E27FC236}">
                <a16:creationId xmlns:a16="http://schemas.microsoft.com/office/drawing/2014/main" id="{95003CC3-A635-73A9-A72D-89585668F69F}"/>
              </a:ext>
            </a:extLst>
          </p:cNvPr>
          <p:cNvGrpSpPr/>
          <p:nvPr/>
        </p:nvGrpSpPr>
        <p:grpSpPr>
          <a:xfrm>
            <a:off x="626138" y="2203709"/>
            <a:ext cx="11475790" cy="2450583"/>
            <a:chOff x="626138" y="1101350"/>
            <a:chExt cx="11475790" cy="2450583"/>
          </a:xfrm>
        </p:grpSpPr>
        <p:sp>
          <p:nvSpPr>
            <p:cNvPr id="7" name="TextBox 6">
              <a:extLst>
                <a:ext uri="{FF2B5EF4-FFF2-40B4-BE49-F238E27FC236}">
                  <a16:creationId xmlns:a16="http://schemas.microsoft.com/office/drawing/2014/main" id="{64A49405-0B04-3B91-200E-780F9015DE36}"/>
                </a:ext>
              </a:extLst>
            </p:cNvPr>
            <p:cNvSpPr txBox="1"/>
            <p:nvPr/>
          </p:nvSpPr>
          <p:spPr>
            <a:xfrm>
              <a:off x="626138" y="2997935"/>
              <a:ext cx="2806700" cy="553998"/>
            </a:xfrm>
            <a:prstGeom prst="rect">
              <a:avLst/>
            </a:prstGeom>
            <a:noFill/>
          </p:spPr>
          <p:txBody>
            <a:bodyPr wrap="square" rtlCol="0">
              <a:spAutoFit/>
            </a:bodyPr>
            <a:lstStyle/>
            <a:p>
              <a:pPr algn="ctr"/>
              <a:r>
                <a:rPr lang="en-US" sz="1600" b="1" dirty="0">
                  <a:solidFill>
                    <a:schemeClr val="tx1">
                      <a:lumMod val="75000"/>
                      <a:lumOff val="25000"/>
                    </a:schemeClr>
                  </a:solidFill>
                  <a:latin typeface="Overpass" panose="00000500000000000000" pitchFamily="2" charset="0"/>
                </a:rPr>
                <a:t>Keith Seeloff, CPA</a:t>
              </a:r>
            </a:p>
            <a:p>
              <a:pPr algn="ctr"/>
              <a:r>
                <a:rPr lang="en-US" sz="1300" b="1" dirty="0">
                  <a:solidFill>
                    <a:schemeClr val="tx1">
                      <a:lumMod val="75000"/>
                      <a:lumOff val="25000"/>
                    </a:schemeClr>
                  </a:solidFill>
                  <a:latin typeface="Overpass Thin" panose="00000200000000000000" pitchFamily="2" charset="0"/>
                </a:rPr>
                <a:t>Partner  /  DHG</a:t>
              </a:r>
            </a:p>
          </p:txBody>
        </p:sp>
        <p:sp>
          <p:nvSpPr>
            <p:cNvPr id="8" name="TextBox 7">
              <a:extLst>
                <a:ext uri="{FF2B5EF4-FFF2-40B4-BE49-F238E27FC236}">
                  <a16:creationId xmlns:a16="http://schemas.microsoft.com/office/drawing/2014/main" id="{ABF61784-CB9D-26FC-BF48-088674038945}"/>
                </a:ext>
              </a:extLst>
            </p:cNvPr>
            <p:cNvSpPr txBox="1"/>
            <p:nvPr/>
          </p:nvSpPr>
          <p:spPr>
            <a:xfrm>
              <a:off x="4597400" y="2997935"/>
              <a:ext cx="2806700" cy="553998"/>
            </a:xfrm>
            <a:prstGeom prst="rect">
              <a:avLst/>
            </a:prstGeom>
            <a:noFill/>
          </p:spPr>
          <p:txBody>
            <a:bodyPr wrap="square" rtlCol="0">
              <a:spAutoFit/>
            </a:bodyPr>
            <a:lstStyle/>
            <a:p>
              <a:pPr algn="ctr"/>
              <a:r>
                <a:rPr lang="en-US" sz="1600" b="1" dirty="0">
                  <a:solidFill>
                    <a:schemeClr val="tx1">
                      <a:lumMod val="75000"/>
                      <a:lumOff val="25000"/>
                    </a:schemeClr>
                  </a:solidFill>
                  <a:latin typeface="Overpass" panose="00000500000000000000" pitchFamily="2" charset="0"/>
                </a:rPr>
                <a:t>Meredith Benedict, CPA</a:t>
              </a:r>
            </a:p>
            <a:p>
              <a:pPr algn="ctr"/>
              <a:r>
                <a:rPr lang="en-US" sz="1300" b="1" dirty="0">
                  <a:solidFill>
                    <a:schemeClr val="tx1">
                      <a:lumMod val="75000"/>
                      <a:lumOff val="25000"/>
                    </a:schemeClr>
                  </a:solidFill>
                  <a:latin typeface="Overpass Thin" panose="00000200000000000000" pitchFamily="2" charset="0"/>
                </a:rPr>
                <a:t>Senior Manager  /  DHG</a:t>
              </a:r>
            </a:p>
          </p:txBody>
        </p:sp>
        <p:sp>
          <p:nvSpPr>
            <p:cNvPr id="9" name="TextBox 8">
              <a:extLst>
                <a:ext uri="{FF2B5EF4-FFF2-40B4-BE49-F238E27FC236}">
                  <a16:creationId xmlns:a16="http://schemas.microsoft.com/office/drawing/2014/main" id="{4915D833-3B7A-407F-CB69-E26AFDC7C300}"/>
                </a:ext>
              </a:extLst>
            </p:cNvPr>
            <p:cNvSpPr txBox="1"/>
            <p:nvPr/>
          </p:nvSpPr>
          <p:spPr>
            <a:xfrm>
              <a:off x="7890960" y="2997935"/>
              <a:ext cx="4210968" cy="553998"/>
            </a:xfrm>
            <a:prstGeom prst="rect">
              <a:avLst/>
            </a:prstGeom>
            <a:noFill/>
          </p:spPr>
          <p:txBody>
            <a:bodyPr wrap="square" rtlCol="0">
              <a:spAutoFit/>
            </a:bodyPr>
            <a:lstStyle/>
            <a:p>
              <a:pPr algn="ctr"/>
              <a:r>
                <a:rPr lang="en-US" sz="1600" b="1" dirty="0">
                  <a:solidFill>
                    <a:schemeClr val="tx1">
                      <a:lumMod val="75000"/>
                      <a:lumOff val="25000"/>
                    </a:schemeClr>
                  </a:solidFill>
                  <a:latin typeface="Overpass" panose="00000500000000000000" pitchFamily="2" charset="0"/>
                </a:rPr>
                <a:t>David Slack</a:t>
              </a:r>
            </a:p>
            <a:p>
              <a:pPr algn="ctr"/>
              <a:r>
                <a:rPr lang="en-US" sz="1300" b="1" dirty="0">
                  <a:solidFill>
                    <a:schemeClr val="tx1">
                      <a:lumMod val="75000"/>
                      <a:lumOff val="25000"/>
                    </a:schemeClr>
                  </a:solidFill>
                  <a:latin typeface="Overpass Thin" panose="00000200000000000000" pitchFamily="2" charset="0"/>
                </a:rPr>
                <a:t>Chief Strategy Officer  /  Frasier Meadows</a:t>
              </a:r>
            </a:p>
          </p:txBody>
        </p:sp>
        <p:pic>
          <p:nvPicPr>
            <p:cNvPr id="10" name="Picture 9">
              <a:extLst>
                <a:ext uri="{FF2B5EF4-FFF2-40B4-BE49-F238E27FC236}">
                  <a16:creationId xmlns:a16="http://schemas.microsoft.com/office/drawing/2014/main" id="{3F8DF968-7391-2B87-8086-B9869D0F0ABE}"/>
                </a:ext>
              </a:extLst>
            </p:cNvPr>
            <p:cNvPicPr preferRelativeResize="0">
              <a:picLocks/>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456" t="975" r="-1456" b="19025"/>
            <a:stretch/>
          </p:blipFill>
          <p:spPr>
            <a:xfrm>
              <a:off x="5181600" y="1101350"/>
              <a:ext cx="1645920" cy="1737360"/>
            </a:xfrm>
            <a:prstGeom prst="ellipse">
              <a:avLst/>
            </a:prstGeom>
            <a:ln w="63500" cap="rnd">
              <a:solidFill>
                <a:srgbClr val="185A7D"/>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05FEC599-A2BD-8A60-DE08-C53F11959B46}"/>
                </a:ext>
              </a:extLst>
            </p:cNvPr>
            <p:cNvPicPr preferRelativeResize="0">
              <a:picLocks/>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40000" contrast="-20000"/>
                      </a14:imgEffect>
                    </a14:imgLayer>
                  </a14:imgProps>
                </a:ext>
              </a:extLst>
            </a:blip>
            <a:srcRect l="2955" r="2675" b="24504"/>
            <a:stretch/>
          </p:blipFill>
          <p:spPr>
            <a:xfrm>
              <a:off x="1201220" y="1101350"/>
              <a:ext cx="1645920" cy="1737360"/>
            </a:xfrm>
            <a:prstGeom prst="ellipse">
              <a:avLst/>
            </a:prstGeom>
            <a:ln w="63500" cap="rnd">
              <a:solidFill>
                <a:srgbClr val="185A7D"/>
              </a:solidFill>
            </a:ln>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FEA75593-0EF6-DA5F-2B62-2DADAFF51E03}"/>
                </a:ext>
              </a:extLst>
            </p:cNvPr>
            <p:cNvPicPr preferRelativeResize="0">
              <a:picLocks/>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12330" r="14611" b="41484"/>
            <a:stretch/>
          </p:blipFill>
          <p:spPr bwMode="auto">
            <a:xfrm>
              <a:off x="9177294" y="1101350"/>
              <a:ext cx="1645920" cy="1737360"/>
            </a:xfrm>
            <a:prstGeom prst="ellipse">
              <a:avLst/>
            </a:prstGeom>
            <a:ln w="63500" cap="rnd">
              <a:solidFill>
                <a:srgbClr val="185A7D"/>
              </a:solidFill>
            </a:ln>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836264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Manual Input 10">
            <a:extLst>
              <a:ext uri="{FF2B5EF4-FFF2-40B4-BE49-F238E27FC236}">
                <a16:creationId xmlns:a16="http://schemas.microsoft.com/office/drawing/2014/main" id="{F14AA29F-73FC-35F1-44AE-6C524135BA2B}"/>
              </a:ext>
            </a:extLst>
          </p:cNvPr>
          <p:cNvSpPr/>
          <p:nvPr/>
        </p:nvSpPr>
        <p:spPr>
          <a:xfrm rot="5400000" flipV="1">
            <a:off x="11515741" y="6399065"/>
            <a:ext cx="268700" cy="361953"/>
          </a:xfrm>
          <a:prstGeom prst="flowChartManualInput">
            <a:avLst/>
          </a:prstGeom>
          <a:solidFill>
            <a:srgbClr val="1D5A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2C0919-14EB-E3A2-BB63-A44630554FE9}"/>
              </a:ext>
            </a:extLst>
          </p:cNvPr>
          <p:cNvSpPr>
            <a:spLocks noGrp="1"/>
          </p:cNvSpPr>
          <p:nvPr>
            <p:ph type="title"/>
          </p:nvPr>
        </p:nvSpPr>
        <p:spPr>
          <a:xfrm>
            <a:off x="331684" y="3148425"/>
            <a:ext cx="3570392" cy="561150"/>
          </a:xfrm>
        </p:spPr>
        <p:txBody>
          <a:bodyPr/>
          <a:lstStyle/>
          <a:p>
            <a:r>
              <a:rPr lang="en-US" sz="4200" dirty="0">
                <a:solidFill>
                  <a:schemeClr val="bg1"/>
                </a:solidFill>
              </a:rPr>
              <a:t>Now Introducing:</a:t>
            </a:r>
          </a:p>
        </p:txBody>
      </p:sp>
      <p:sp>
        <p:nvSpPr>
          <p:cNvPr id="3" name="Slide Number Placeholder 2">
            <a:extLst>
              <a:ext uri="{FF2B5EF4-FFF2-40B4-BE49-F238E27FC236}">
                <a16:creationId xmlns:a16="http://schemas.microsoft.com/office/drawing/2014/main" id="{AE92230C-7FDA-38AD-C142-8FB3CEE87129}"/>
              </a:ext>
            </a:extLst>
          </p:cNvPr>
          <p:cNvSpPr>
            <a:spLocks noGrp="1"/>
          </p:cNvSpPr>
          <p:nvPr>
            <p:ph type="sldNum" sz="quarter" idx="11"/>
          </p:nvPr>
        </p:nvSpPr>
        <p:spPr>
          <a:xfrm>
            <a:off x="11469114" y="6445692"/>
            <a:ext cx="408772" cy="271697"/>
          </a:xfrm>
        </p:spPr>
        <p:txBody>
          <a:bodyPr/>
          <a:lstStyle/>
          <a:p>
            <a:fld id="{7C048D86-79AF-D447-9172-A999C1B05CB8}" type="slidenum">
              <a:rPr lang="en-US" smtClean="0"/>
              <a:pPr/>
              <a:t>19</a:t>
            </a:fld>
            <a:endParaRPr lang="en-US" dirty="0"/>
          </a:p>
        </p:txBody>
      </p:sp>
      <p:sp>
        <p:nvSpPr>
          <p:cNvPr id="7" name="Footer Placeholder 4">
            <a:extLst>
              <a:ext uri="{FF2B5EF4-FFF2-40B4-BE49-F238E27FC236}">
                <a16:creationId xmlns:a16="http://schemas.microsoft.com/office/drawing/2014/main" id="{C3B2261A-B8FA-9020-9DB9-5F207413E4DE}"/>
              </a:ext>
            </a:extLst>
          </p:cNvPr>
          <p:cNvSpPr txBox="1">
            <a:spLocks/>
          </p:cNvSpPr>
          <p:nvPr/>
        </p:nvSpPr>
        <p:spPr>
          <a:xfrm>
            <a:off x="4429125" y="6519554"/>
            <a:ext cx="7465311" cy="330416"/>
          </a:xfrm>
          <a:prstGeom prst="rect">
            <a:avLst/>
          </a:prstGeom>
        </p:spPr>
        <p:txBody>
          <a:bodyPr vert="horz" lIns="0" tIns="45720" rIns="91440" bIns="45720" rtlCol="0" anchor="ctr"/>
          <a:lstStyle>
            <a:defPPr>
              <a:defRPr lang="en-US"/>
            </a:defPPr>
            <a:lvl1pPr marL="0" algn="l" defTabSz="914400" rtl="0" eaLnBrk="1" latinLnBrk="0" hangingPunct="1">
              <a:defRPr sz="1200" b="1" i="0" kern="1200">
                <a:solidFill>
                  <a:schemeClr val="bg1"/>
                </a:solidFill>
                <a:latin typeface="Overpass" charset="0"/>
                <a:ea typeface="Overpass" charset="0"/>
                <a:cs typeface="Overpas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1" i="0" kern="1200" dirty="0">
                <a:effectLst/>
                <a:latin typeface="Overpass" charset="0"/>
                <a:ea typeface="Overpass" charset="0"/>
                <a:cs typeface="Overpass" charset="0"/>
              </a:rPr>
              <a:t>© 2021 Dixon Hughes Goodman LLP. All rights reserved. DHG is registered in the U.S. Patent and Trademark Office to Dixon Hughes Goodman LLP.</a:t>
            </a:r>
          </a:p>
        </p:txBody>
      </p:sp>
      <p:sp>
        <p:nvSpPr>
          <p:cNvPr id="14" name="Rectangle 13">
            <a:extLst>
              <a:ext uri="{FF2B5EF4-FFF2-40B4-BE49-F238E27FC236}">
                <a16:creationId xmlns:a16="http://schemas.microsoft.com/office/drawing/2014/main" id="{CD93B8B8-88D8-08F0-FFD3-AF4D2C6E94FC}"/>
              </a:ext>
            </a:extLst>
          </p:cNvPr>
          <p:cNvSpPr/>
          <p:nvPr/>
        </p:nvSpPr>
        <p:spPr>
          <a:xfrm>
            <a:off x="0" y="101600"/>
            <a:ext cx="4167321" cy="1066800"/>
          </a:xfrm>
          <a:prstGeom prst="rect">
            <a:avLst/>
          </a:prstGeom>
          <a:solidFill>
            <a:srgbClr val="1D5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HG / Dixon Hughes Goodman LLP &gt; Home">
            <a:extLst>
              <a:ext uri="{FF2B5EF4-FFF2-40B4-BE49-F238E27FC236}">
                <a16:creationId xmlns:a16="http://schemas.microsoft.com/office/drawing/2014/main" id="{F774917E-3451-2965-96EE-8EFAB82AA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3069" y="1974332"/>
            <a:ext cx="6487022" cy="10910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KD and DHG rebrand as Forvis | Accounting Today">
            <a:extLst>
              <a:ext uri="{FF2B5EF4-FFF2-40B4-BE49-F238E27FC236}">
                <a16:creationId xmlns:a16="http://schemas.microsoft.com/office/drawing/2014/main" id="{C53892EF-58FB-1AD6-B564-F75F32E7C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606" y="3837120"/>
            <a:ext cx="6024508" cy="113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026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524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E67C-8625-4076-B1FB-9495ACC47B97}"/>
              </a:ext>
            </a:extLst>
          </p:cNvPr>
          <p:cNvSpPr>
            <a:spLocks noGrp="1"/>
          </p:cNvSpPr>
          <p:nvPr>
            <p:ph type="title"/>
          </p:nvPr>
        </p:nvSpPr>
        <p:spPr/>
        <p:txBody>
          <a:bodyPr/>
          <a:lstStyle/>
          <a:p>
            <a:r>
              <a:rPr lang="en-US" dirty="0"/>
              <a:t>GOVERNANCE AS LEADERSHIP</a:t>
            </a:r>
          </a:p>
        </p:txBody>
      </p:sp>
    </p:spTree>
    <p:extLst>
      <p:ext uri="{BB962C8B-B14F-4D97-AF65-F5344CB8AC3E}">
        <p14:creationId xmlns:p14="http://schemas.microsoft.com/office/powerpoint/2010/main" val="1871823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686F-1710-F420-75FD-33977814FC33}"/>
              </a:ext>
            </a:extLst>
          </p:cNvPr>
          <p:cNvSpPr>
            <a:spLocks noGrp="1"/>
          </p:cNvSpPr>
          <p:nvPr>
            <p:ph type="title"/>
          </p:nvPr>
        </p:nvSpPr>
        <p:spPr/>
        <p:txBody>
          <a:bodyPr/>
          <a:lstStyle/>
          <a:p>
            <a:r>
              <a:rPr lang="en-US" dirty="0"/>
              <a:t>ROLES OF BOARDS</a:t>
            </a:r>
          </a:p>
        </p:txBody>
      </p:sp>
      <p:sp>
        <p:nvSpPr>
          <p:cNvPr id="3" name="Slide Number Placeholder 2">
            <a:extLst>
              <a:ext uri="{FF2B5EF4-FFF2-40B4-BE49-F238E27FC236}">
                <a16:creationId xmlns:a16="http://schemas.microsoft.com/office/drawing/2014/main" id="{D7955B96-C726-5226-9796-6A571D38C35D}"/>
              </a:ext>
            </a:extLst>
          </p:cNvPr>
          <p:cNvSpPr>
            <a:spLocks noGrp="1"/>
          </p:cNvSpPr>
          <p:nvPr>
            <p:ph type="sldNum" sz="quarter" idx="11"/>
          </p:nvPr>
        </p:nvSpPr>
        <p:spPr/>
        <p:txBody>
          <a:bodyPr/>
          <a:lstStyle/>
          <a:p>
            <a:fld id="{7C048D86-79AF-D447-9172-A999C1B05CB8}" type="slidenum">
              <a:rPr lang="en-US" smtClean="0"/>
              <a:pPr/>
              <a:t>3</a:t>
            </a:fld>
            <a:endParaRPr lang="en-US" dirty="0"/>
          </a:p>
        </p:txBody>
      </p:sp>
      <p:sp>
        <p:nvSpPr>
          <p:cNvPr id="5" name="Footer Placeholder 4">
            <a:extLst>
              <a:ext uri="{FF2B5EF4-FFF2-40B4-BE49-F238E27FC236}">
                <a16:creationId xmlns:a16="http://schemas.microsoft.com/office/drawing/2014/main" id="{3CA944FA-E3B7-401F-37FB-0954D63DD734}"/>
              </a:ext>
            </a:extLst>
          </p:cNvPr>
          <p:cNvSpPr>
            <a:spLocks noGrp="1"/>
          </p:cNvSpPr>
          <p:nvPr>
            <p:ph type="ftr" sz="quarter" idx="12"/>
          </p:nvPr>
        </p:nvSpPr>
        <p:spPr/>
        <p:txBody>
          <a:bodyPr/>
          <a:lstStyle/>
          <a:p>
            <a:r>
              <a:rPr lang="en-US"/>
              <a:t>Governance &amp; Strategic Foresight</a:t>
            </a:r>
            <a:endParaRPr lang="en-US" dirty="0"/>
          </a:p>
        </p:txBody>
      </p:sp>
      <p:grpSp>
        <p:nvGrpSpPr>
          <p:cNvPr id="6" name="Group 5">
            <a:extLst>
              <a:ext uri="{FF2B5EF4-FFF2-40B4-BE49-F238E27FC236}">
                <a16:creationId xmlns:a16="http://schemas.microsoft.com/office/drawing/2014/main" id="{A280604F-0C28-BE9E-D235-3DC346020C46}"/>
              </a:ext>
            </a:extLst>
          </p:cNvPr>
          <p:cNvGrpSpPr/>
          <p:nvPr/>
        </p:nvGrpSpPr>
        <p:grpSpPr>
          <a:xfrm>
            <a:off x="2228358" y="744383"/>
            <a:ext cx="7570701" cy="2514670"/>
            <a:chOff x="1291054" y="1747234"/>
            <a:chExt cx="8299013" cy="2865564"/>
          </a:xfrm>
        </p:grpSpPr>
        <p:sp>
          <p:nvSpPr>
            <p:cNvPr id="7" name="Isosceles Triangle 6">
              <a:extLst>
                <a:ext uri="{FF2B5EF4-FFF2-40B4-BE49-F238E27FC236}">
                  <a16:creationId xmlns:a16="http://schemas.microsoft.com/office/drawing/2014/main" id="{02A7A9C1-B137-163E-E6CA-575B279DF8A8}"/>
                </a:ext>
              </a:extLst>
            </p:cNvPr>
            <p:cNvSpPr/>
            <p:nvPr/>
          </p:nvSpPr>
          <p:spPr>
            <a:xfrm>
              <a:off x="3917097" y="1747234"/>
              <a:ext cx="3227347" cy="2326337"/>
            </a:xfrm>
            <a:prstGeom prst="triangle">
              <a:avLst/>
            </a:prstGeom>
            <a:solidFill>
              <a:srgbClr val="525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0066AA7-0586-3116-F56C-42A1134F7950}"/>
                </a:ext>
              </a:extLst>
            </p:cNvPr>
            <p:cNvSpPr txBox="1"/>
            <p:nvPr/>
          </p:nvSpPr>
          <p:spPr>
            <a:xfrm>
              <a:off x="1291054" y="2777850"/>
              <a:ext cx="3454401" cy="491012"/>
            </a:xfrm>
            <a:prstGeom prst="rect">
              <a:avLst/>
            </a:prstGeom>
            <a:noFill/>
          </p:spPr>
          <p:txBody>
            <a:bodyPr wrap="square" rtlCol="0">
              <a:spAutoFit/>
            </a:bodyPr>
            <a:lstStyle/>
            <a:p>
              <a:pPr algn="ctr"/>
              <a:r>
                <a:rPr lang="en-US" sz="2200" dirty="0">
                  <a:solidFill>
                    <a:schemeClr val="tx1">
                      <a:lumMod val="75000"/>
                      <a:lumOff val="25000"/>
                    </a:schemeClr>
                  </a:solidFill>
                  <a:latin typeface="Overpass" panose="00000500000000000000" pitchFamily="2" charset="0"/>
                </a:rPr>
                <a:t>Fiduciary: Oversight</a:t>
              </a:r>
            </a:p>
          </p:txBody>
        </p:sp>
        <p:sp>
          <p:nvSpPr>
            <p:cNvPr id="9" name="TextBox 8">
              <a:extLst>
                <a:ext uri="{FF2B5EF4-FFF2-40B4-BE49-F238E27FC236}">
                  <a16:creationId xmlns:a16="http://schemas.microsoft.com/office/drawing/2014/main" id="{615DC50D-EBE7-EB77-CF73-F530B679C95E}"/>
                </a:ext>
              </a:extLst>
            </p:cNvPr>
            <p:cNvSpPr txBox="1"/>
            <p:nvPr/>
          </p:nvSpPr>
          <p:spPr>
            <a:xfrm>
              <a:off x="6362720" y="2773873"/>
              <a:ext cx="3227347" cy="491012"/>
            </a:xfrm>
            <a:prstGeom prst="rect">
              <a:avLst/>
            </a:prstGeom>
            <a:noFill/>
          </p:spPr>
          <p:txBody>
            <a:bodyPr wrap="square" rtlCol="0">
              <a:spAutoFit/>
            </a:bodyPr>
            <a:lstStyle/>
            <a:p>
              <a:pPr algn="ctr"/>
              <a:r>
                <a:rPr lang="en-US" sz="2200" dirty="0">
                  <a:solidFill>
                    <a:schemeClr val="tx1">
                      <a:lumMod val="75000"/>
                      <a:lumOff val="25000"/>
                    </a:schemeClr>
                  </a:solidFill>
                  <a:latin typeface="Overpass" panose="00000500000000000000" pitchFamily="2" charset="0"/>
                </a:rPr>
                <a:t>Strategic: Foresight</a:t>
              </a:r>
            </a:p>
          </p:txBody>
        </p:sp>
        <p:sp>
          <p:nvSpPr>
            <p:cNvPr id="10" name="TextBox 9">
              <a:extLst>
                <a:ext uri="{FF2B5EF4-FFF2-40B4-BE49-F238E27FC236}">
                  <a16:creationId xmlns:a16="http://schemas.microsoft.com/office/drawing/2014/main" id="{7104F4E2-ECA1-5DC3-D878-61E17F470945}"/>
                </a:ext>
              </a:extLst>
            </p:cNvPr>
            <p:cNvSpPr txBox="1"/>
            <p:nvPr/>
          </p:nvSpPr>
          <p:spPr>
            <a:xfrm>
              <a:off x="3883893" y="4121786"/>
              <a:ext cx="3260552" cy="491012"/>
            </a:xfrm>
            <a:prstGeom prst="rect">
              <a:avLst/>
            </a:prstGeom>
            <a:noFill/>
          </p:spPr>
          <p:txBody>
            <a:bodyPr wrap="square" rtlCol="0">
              <a:spAutoFit/>
            </a:bodyPr>
            <a:lstStyle/>
            <a:p>
              <a:pPr algn="ctr"/>
              <a:r>
                <a:rPr lang="en-US" sz="2200" dirty="0">
                  <a:solidFill>
                    <a:schemeClr val="tx1">
                      <a:lumMod val="75000"/>
                      <a:lumOff val="25000"/>
                    </a:schemeClr>
                  </a:solidFill>
                  <a:latin typeface="Overpass" panose="00000500000000000000" pitchFamily="2" charset="0"/>
                </a:rPr>
                <a:t>Generative: Insight</a:t>
              </a:r>
            </a:p>
          </p:txBody>
        </p:sp>
      </p:grpSp>
      <p:sp>
        <p:nvSpPr>
          <p:cNvPr id="11" name="Rectangle 10">
            <a:extLst>
              <a:ext uri="{FF2B5EF4-FFF2-40B4-BE49-F238E27FC236}">
                <a16:creationId xmlns:a16="http://schemas.microsoft.com/office/drawing/2014/main" id="{E1839CA3-8C2F-D6F5-B78B-1DD0FEB525FF}"/>
              </a:ext>
            </a:extLst>
          </p:cNvPr>
          <p:cNvSpPr/>
          <p:nvPr/>
        </p:nvSpPr>
        <p:spPr>
          <a:xfrm>
            <a:off x="444800" y="3902585"/>
            <a:ext cx="3474720" cy="2103120"/>
          </a:xfrm>
          <a:prstGeom prst="rect">
            <a:avLst/>
          </a:prstGeom>
          <a:solidFill>
            <a:srgbClr val="185A7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endParaRPr lang="en-US" sz="1600" dirty="0">
              <a:solidFill>
                <a:schemeClr val="bg1"/>
              </a:solidFill>
              <a:latin typeface="Overpass" panose="00000500000000000000" pitchFamily="2" charset="0"/>
            </a:endParaRPr>
          </a:p>
          <a:p>
            <a:pPr marL="285750" indent="-285750">
              <a:buFont typeface="Arial" panose="020B0604020202020204" pitchFamily="34" charset="0"/>
              <a:buChar char="•"/>
            </a:pPr>
            <a:endParaRPr lang="en-US" sz="1600" dirty="0">
              <a:solidFill>
                <a:schemeClr val="bg1"/>
              </a:solidFill>
              <a:latin typeface="Overpass" panose="00000500000000000000" pitchFamily="2" charset="0"/>
            </a:endParaRPr>
          </a:p>
          <a:p>
            <a:pPr marL="177800" indent="-177800">
              <a:buFont typeface="Arial" panose="020B0604020202020204" pitchFamily="34" charset="0"/>
              <a:buChar char="•"/>
            </a:pPr>
            <a:r>
              <a:rPr lang="en-US" sz="1600" dirty="0">
                <a:solidFill>
                  <a:schemeClr val="bg1"/>
                </a:solidFill>
                <a:latin typeface="Overpass" panose="00000500000000000000" pitchFamily="2" charset="0"/>
              </a:rPr>
              <a:t>Financial health</a:t>
            </a:r>
            <a:endParaRPr lang="en-US" sz="1600" dirty="0">
              <a:latin typeface="Overpass" panose="00000500000000000000" pitchFamily="2" charset="0"/>
            </a:endParaRPr>
          </a:p>
          <a:p>
            <a:pPr marL="177800" indent="-177800">
              <a:buFont typeface="Arial" panose="020B0604020202020204" pitchFamily="34" charset="0"/>
              <a:buChar char="•"/>
            </a:pPr>
            <a:r>
              <a:rPr lang="en-US" sz="1600" dirty="0">
                <a:solidFill>
                  <a:schemeClr val="bg1"/>
                </a:solidFill>
                <a:latin typeface="Overpass" panose="00000500000000000000" pitchFamily="2" charset="0"/>
              </a:rPr>
              <a:t>Resident safety</a:t>
            </a:r>
          </a:p>
          <a:p>
            <a:pPr marL="177800" indent="-177800">
              <a:buFont typeface="Arial" panose="020B0604020202020204" pitchFamily="34" charset="0"/>
              <a:buChar char="•"/>
            </a:pPr>
            <a:r>
              <a:rPr lang="en-US" sz="1600" dirty="0">
                <a:solidFill>
                  <a:schemeClr val="bg1"/>
                </a:solidFill>
                <a:latin typeface="Overpass" panose="00000500000000000000" pitchFamily="2" charset="0"/>
              </a:rPr>
              <a:t>Workforce – recruitment, development, retention</a:t>
            </a:r>
          </a:p>
        </p:txBody>
      </p:sp>
      <p:sp>
        <p:nvSpPr>
          <p:cNvPr id="13" name="Oval 12">
            <a:extLst>
              <a:ext uri="{FF2B5EF4-FFF2-40B4-BE49-F238E27FC236}">
                <a16:creationId xmlns:a16="http://schemas.microsoft.com/office/drawing/2014/main" id="{C70CE7F8-29E4-0C36-7B87-94F785D3BC0A}"/>
              </a:ext>
            </a:extLst>
          </p:cNvPr>
          <p:cNvSpPr/>
          <p:nvPr/>
        </p:nvSpPr>
        <p:spPr>
          <a:xfrm>
            <a:off x="1812341" y="3519155"/>
            <a:ext cx="578135" cy="578135"/>
          </a:xfrm>
          <a:prstGeom prst="ellipse">
            <a:avLst/>
          </a:prstGeom>
          <a:solidFill>
            <a:schemeClr val="bg1"/>
          </a:solidFill>
          <a:ln>
            <a:solidFill>
              <a:srgbClr val="185A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TextBox 14">
            <a:extLst>
              <a:ext uri="{FF2B5EF4-FFF2-40B4-BE49-F238E27FC236}">
                <a16:creationId xmlns:a16="http://schemas.microsoft.com/office/drawing/2014/main" id="{E048E08E-B088-C5B0-00D1-FB7812FFD19E}"/>
              </a:ext>
            </a:extLst>
          </p:cNvPr>
          <p:cNvSpPr txBox="1"/>
          <p:nvPr/>
        </p:nvSpPr>
        <p:spPr>
          <a:xfrm>
            <a:off x="656539" y="4068285"/>
            <a:ext cx="2889738" cy="369332"/>
          </a:xfrm>
          <a:prstGeom prst="rect">
            <a:avLst/>
          </a:prstGeom>
          <a:noFill/>
        </p:spPr>
        <p:txBody>
          <a:bodyPr wrap="square" rtlCol="0">
            <a:spAutoFit/>
          </a:bodyPr>
          <a:lstStyle/>
          <a:p>
            <a:pPr algn="ctr"/>
            <a:r>
              <a:rPr lang="en-US" b="1" u="sng" dirty="0">
                <a:solidFill>
                  <a:schemeClr val="bg1"/>
                </a:solidFill>
                <a:latin typeface="Overpass" panose="00000500000000000000" pitchFamily="2" charset="0"/>
              </a:rPr>
              <a:t>Fiduciary</a:t>
            </a:r>
          </a:p>
        </p:txBody>
      </p:sp>
      <p:sp>
        <p:nvSpPr>
          <p:cNvPr id="16" name="Rectangle 15">
            <a:extLst>
              <a:ext uri="{FF2B5EF4-FFF2-40B4-BE49-F238E27FC236}">
                <a16:creationId xmlns:a16="http://schemas.microsoft.com/office/drawing/2014/main" id="{44BBBF8A-A767-2F53-D705-61B758F67E60}"/>
              </a:ext>
            </a:extLst>
          </p:cNvPr>
          <p:cNvSpPr/>
          <p:nvPr/>
        </p:nvSpPr>
        <p:spPr>
          <a:xfrm>
            <a:off x="4358640" y="3891927"/>
            <a:ext cx="3474720" cy="2103120"/>
          </a:xfrm>
          <a:prstGeom prst="rect">
            <a:avLst/>
          </a:prstGeom>
          <a:solidFill>
            <a:srgbClr val="185A7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endParaRPr lang="en-US" sz="1600" dirty="0">
              <a:solidFill>
                <a:schemeClr val="bg1"/>
              </a:solidFill>
              <a:latin typeface="Overpass" panose="00000500000000000000" pitchFamily="2" charset="0"/>
            </a:endParaRPr>
          </a:p>
          <a:p>
            <a:pPr marL="285750" indent="-285750">
              <a:buFont typeface="Arial" panose="020B0604020202020204" pitchFamily="34" charset="0"/>
              <a:buChar char="•"/>
            </a:pPr>
            <a:endParaRPr lang="en-US" sz="1600" dirty="0">
              <a:solidFill>
                <a:schemeClr val="bg1"/>
              </a:solidFill>
              <a:latin typeface="Overpass" panose="00000500000000000000" pitchFamily="2" charset="0"/>
            </a:endParaRPr>
          </a:p>
          <a:p>
            <a:pPr marL="177800" indent="-177800">
              <a:buFont typeface="Arial" panose="020B0604020202020204" pitchFamily="34" charset="0"/>
              <a:buChar char="•"/>
            </a:pPr>
            <a:r>
              <a:rPr lang="en-US" sz="1600" dirty="0">
                <a:solidFill>
                  <a:schemeClr val="bg1"/>
                </a:solidFill>
                <a:latin typeface="Overpass" panose="00000500000000000000" pitchFamily="2" charset="0"/>
              </a:rPr>
              <a:t>Board is the captain steering the ship; Leadership is the First Mate </a:t>
            </a:r>
          </a:p>
          <a:p>
            <a:pPr marL="685800" lvl="2" indent="-228600">
              <a:buFont typeface="Courier New" panose="02070309020205020404" pitchFamily="49" charset="0"/>
              <a:buChar char="o"/>
            </a:pPr>
            <a:r>
              <a:rPr lang="en-US" sz="1600" dirty="0">
                <a:solidFill>
                  <a:schemeClr val="bg1"/>
                </a:solidFill>
                <a:latin typeface="Overpass" panose="00000500000000000000" pitchFamily="2" charset="0"/>
              </a:rPr>
              <a:t>Sit down and stop rocking the boat</a:t>
            </a:r>
          </a:p>
          <a:p>
            <a:pPr marL="177800" indent="-177800">
              <a:buFont typeface="Arial" panose="020B0604020202020204" pitchFamily="34" charset="0"/>
              <a:buChar char="•"/>
            </a:pPr>
            <a:r>
              <a:rPr lang="en-US" sz="1600" dirty="0">
                <a:solidFill>
                  <a:schemeClr val="bg1"/>
                </a:solidFill>
                <a:latin typeface="Overpass" panose="00000500000000000000" pitchFamily="2" charset="0"/>
              </a:rPr>
              <a:t>Forward thinking</a:t>
            </a:r>
          </a:p>
          <a:p>
            <a:pPr marL="177800" indent="-177800">
              <a:buFont typeface="Arial" panose="020B0604020202020204" pitchFamily="34" charset="0"/>
              <a:buChar char="•"/>
            </a:pPr>
            <a:r>
              <a:rPr lang="en-US" sz="1600" dirty="0">
                <a:solidFill>
                  <a:schemeClr val="bg1"/>
                </a:solidFill>
                <a:latin typeface="Overpass" panose="00000500000000000000" pitchFamily="2" charset="0"/>
              </a:rPr>
              <a:t>Predictive model</a:t>
            </a:r>
          </a:p>
        </p:txBody>
      </p:sp>
      <p:sp>
        <p:nvSpPr>
          <p:cNvPr id="17" name="TextBox 16">
            <a:extLst>
              <a:ext uri="{FF2B5EF4-FFF2-40B4-BE49-F238E27FC236}">
                <a16:creationId xmlns:a16="http://schemas.microsoft.com/office/drawing/2014/main" id="{7FA9147A-B49C-EC41-3996-2281254DB40B}"/>
              </a:ext>
            </a:extLst>
          </p:cNvPr>
          <p:cNvSpPr txBox="1"/>
          <p:nvPr/>
        </p:nvSpPr>
        <p:spPr>
          <a:xfrm>
            <a:off x="4651396" y="4054612"/>
            <a:ext cx="2889738" cy="369332"/>
          </a:xfrm>
          <a:prstGeom prst="rect">
            <a:avLst/>
          </a:prstGeom>
          <a:noFill/>
        </p:spPr>
        <p:txBody>
          <a:bodyPr wrap="square" rtlCol="0">
            <a:spAutoFit/>
          </a:bodyPr>
          <a:lstStyle/>
          <a:p>
            <a:pPr algn="ctr"/>
            <a:r>
              <a:rPr lang="en-US" b="1" u="sng" dirty="0">
                <a:solidFill>
                  <a:schemeClr val="bg1"/>
                </a:solidFill>
                <a:latin typeface="Overpass" panose="00000500000000000000" pitchFamily="2" charset="0"/>
              </a:rPr>
              <a:t>Generative</a:t>
            </a:r>
          </a:p>
        </p:txBody>
      </p:sp>
      <p:sp>
        <p:nvSpPr>
          <p:cNvPr id="19" name="Oval 18">
            <a:extLst>
              <a:ext uri="{FF2B5EF4-FFF2-40B4-BE49-F238E27FC236}">
                <a16:creationId xmlns:a16="http://schemas.microsoft.com/office/drawing/2014/main" id="{471F54A7-BD3F-7C6B-AAD6-DCB2BDD3ED6C}"/>
              </a:ext>
            </a:extLst>
          </p:cNvPr>
          <p:cNvSpPr/>
          <p:nvPr/>
        </p:nvSpPr>
        <p:spPr>
          <a:xfrm>
            <a:off x="5807198" y="3485292"/>
            <a:ext cx="578135" cy="578135"/>
          </a:xfrm>
          <a:prstGeom prst="ellipse">
            <a:avLst/>
          </a:prstGeom>
          <a:solidFill>
            <a:schemeClr val="bg1"/>
          </a:solidFill>
          <a:ln>
            <a:solidFill>
              <a:srgbClr val="185A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Rectangle 20">
            <a:extLst>
              <a:ext uri="{FF2B5EF4-FFF2-40B4-BE49-F238E27FC236}">
                <a16:creationId xmlns:a16="http://schemas.microsoft.com/office/drawing/2014/main" id="{11AA9B9E-C5DC-A7C8-6A0D-18B6F0E6E91F}"/>
              </a:ext>
            </a:extLst>
          </p:cNvPr>
          <p:cNvSpPr/>
          <p:nvPr/>
        </p:nvSpPr>
        <p:spPr>
          <a:xfrm>
            <a:off x="8272480" y="3891927"/>
            <a:ext cx="3474720" cy="2103120"/>
          </a:xfrm>
          <a:prstGeom prst="rect">
            <a:avLst/>
          </a:prstGeom>
          <a:solidFill>
            <a:srgbClr val="185A7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285750" indent="-285750">
              <a:buFont typeface="Arial" panose="020B0604020202020204" pitchFamily="34" charset="0"/>
              <a:buChar char="•"/>
            </a:pPr>
            <a:endParaRPr lang="en-US" sz="1600" dirty="0">
              <a:solidFill>
                <a:schemeClr val="bg1"/>
              </a:solidFill>
              <a:latin typeface="Overpass" panose="00000500000000000000" pitchFamily="2" charset="0"/>
            </a:endParaRPr>
          </a:p>
          <a:p>
            <a:pPr marL="285750" indent="-285750">
              <a:buFont typeface="Arial" panose="020B0604020202020204" pitchFamily="34" charset="0"/>
              <a:buChar char="•"/>
            </a:pPr>
            <a:endParaRPr lang="en-US" sz="1600" dirty="0">
              <a:solidFill>
                <a:schemeClr val="bg1"/>
              </a:solidFill>
              <a:latin typeface="Overpass" panose="00000500000000000000" pitchFamily="2" charset="0"/>
            </a:endParaRPr>
          </a:p>
          <a:p>
            <a:pPr marL="177800" indent="-177800">
              <a:buFont typeface="Arial" panose="020B0604020202020204" pitchFamily="34" charset="0"/>
              <a:buChar char="•"/>
            </a:pPr>
            <a:r>
              <a:rPr lang="en-US" sz="1600" dirty="0">
                <a:solidFill>
                  <a:schemeClr val="bg1"/>
                </a:solidFill>
                <a:latin typeface="Overpass" panose="00000500000000000000" pitchFamily="2" charset="0"/>
              </a:rPr>
              <a:t>“Plan your work, work your plan”</a:t>
            </a:r>
          </a:p>
          <a:p>
            <a:pPr marL="177800" indent="-177800">
              <a:buFont typeface="Arial" panose="020B0604020202020204" pitchFamily="34" charset="0"/>
              <a:buChar char="•"/>
            </a:pPr>
            <a:r>
              <a:rPr lang="en-US" sz="1600" dirty="0">
                <a:solidFill>
                  <a:schemeClr val="bg1"/>
                </a:solidFill>
                <a:latin typeface="Overpass" panose="00000500000000000000" pitchFamily="2" charset="0"/>
              </a:rPr>
              <a:t>Dynamic execution</a:t>
            </a:r>
          </a:p>
          <a:p>
            <a:pPr marL="177800" indent="-177800">
              <a:buFont typeface="Arial" panose="020B0604020202020204" pitchFamily="34" charset="0"/>
              <a:buChar char="•"/>
            </a:pPr>
            <a:r>
              <a:rPr lang="en-US" sz="1600" dirty="0">
                <a:solidFill>
                  <a:schemeClr val="bg1"/>
                </a:solidFill>
                <a:latin typeface="Overpass" panose="00000500000000000000" pitchFamily="2" charset="0"/>
              </a:rPr>
              <a:t>Changing for the next generation</a:t>
            </a:r>
            <a:endParaRPr lang="en-US" sz="1600" dirty="0">
              <a:latin typeface="Overpass" panose="00000500000000000000" pitchFamily="2" charset="0"/>
            </a:endParaRPr>
          </a:p>
        </p:txBody>
      </p:sp>
      <p:sp>
        <p:nvSpPr>
          <p:cNvPr id="24" name="Oval 23">
            <a:extLst>
              <a:ext uri="{FF2B5EF4-FFF2-40B4-BE49-F238E27FC236}">
                <a16:creationId xmlns:a16="http://schemas.microsoft.com/office/drawing/2014/main" id="{0B380505-A4FA-0A75-AF23-353F0ED5FEE3}"/>
              </a:ext>
            </a:extLst>
          </p:cNvPr>
          <p:cNvSpPr/>
          <p:nvPr/>
        </p:nvSpPr>
        <p:spPr>
          <a:xfrm>
            <a:off x="9822638" y="3523889"/>
            <a:ext cx="578135" cy="578135"/>
          </a:xfrm>
          <a:prstGeom prst="ellipse">
            <a:avLst/>
          </a:prstGeom>
          <a:solidFill>
            <a:schemeClr val="bg1"/>
          </a:solidFill>
          <a:ln>
            <a:solidFill>
              <a:srgbClr val="185A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2527577-422F-27FB-74D9-303A3491898D}"/>
              </a:ext>
            </a:extLst>
          </p:cNvPr>
          <p:cNvSpPr txBox="1"/>
          <p:nvPr/>
        </p:nvSpPr>
        <p:spPr>
          <a:xfrm>
            <a:off x="8666836" y="4045011"/>
            <a:ext cx="2889738" cy="369332"/>
          </a:xfrm>
          <a:prstGeom prst="rect">
            <a:avLst/>
          </a:prstGeom>
          <a:noFill/>
        </p:spPr>
        <p:txBody>
          <a:bodyPr wrap="square" rtlCol="0">
            <a:spAutoFit/>
          </a:bodyPr>
          <a:lstStyle/>
          <a:p>
            <a:pPr algn="ctr"/>
            <a:r>
              <a:rPr lang="en-US" b="1" u="sng" dirty="0">
                <a:solidFill>
                  <a:schemeClr val="bg1"/>
                </a:solidFill>
                <a:latin typeface="Overpass" panose="00000500000000000000" pitchFamily="2" charset="0"/>
              </a:rPr>
              <a:t>Strategic</a:t>
            </a:r>
          </a:p>
        </p:txBody>
      </p:sp>
      <p:pic>
        <p:nvPicPr>
          <p:cNvPr id="28" name="Graphic 27" descr="Shield Tick outline">
            <a:extLst>
              <a:ext uri="{FF2B5EF4-FFF2-40B4-BE49-F238E27FC236}">
                <a16:creationId xmlns:a16="http://schemas.microsoft.com/office/drawing/2014/main" id="{95A0567B-1CE1-C95B-7154-971DE8F229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9253" y="1649788"/>
            <a:ext cx="532753" cy="532753"/>
          </a:xfrm>
          <a:prstGeom prst="rect">
            <a:avLst/>
          </a:prstGeom>
        </p:spPr>
      </p:pic>
      <p:pic>
        <p:nvPicPr>
          <p:cNvPr id="29" name="Graphic 28" descr="Shield Tick outline">
            <a:extLst>
              <a:ext uri="{FF2B5EF4-FFF2-40B4-BE49-F238E27FC236}">
                <a16:creationId xmlns:a16="http://schemas.microsoft.com/office/drawing/2014/main" id="{C597FB30-2584-06BC-0590-AA9DF2E486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6274" y="3552029"/>
            <a:ext cx="532753" cy="532753"/>
          </a:xfrm>
          <a:prstGeom prst="rect">
            <a:avLst/>
          </a:prstGeom>
        </p:spPr>
      </p:pic>
      <p:pic>
        <p:nvPicPr>
          <p:cNvPr id="31" name="Graphic 30" descr="Eye with solid fill">
            <a:extLst>
              <a:ext uri="{FF2B5EF4-FFF2-40B4-BE49-F238E27FC236}">
                <a16:creationId xmlns:a16="http://schemas.microsoft.com/office/drawing/2014/main" id="{4B55B452-67F3-7A7A-C5D5-F938E08D87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1255" y="2216823"/>
            <a:ext cx="649489" cy="649489"/>
          </a:xfrm>
          <a:prstGeom prst="rect">
            <a:avLst/>
          </a:prstGeom>
        </p:spPr>
      </p:pic>
      <p:pic>
        <p:nvPicPr>
          <p:cNvPr id="33" name="Graphic 32" descr="Eye with solid fill">
            <a:extLst>
              <a:ext uri="{FF2B5EF4-FFF2-40B4-BE49-F238E27FC236}">
                <a16:creationId xmlns:a16="http://schemas.microsoft.com/office/drawing/2014/main" id="{F7C99AA6-A3DE-2961-0725-322E01B84F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8486" y="3484442"/>
            <a:ext cx="561151" cy="561151"/>
          </a:xfrm>
          <a:prstGeom prst="rect">
            <a:avLst/>
          </a:prstGeom>
        </p:spPr>
      </p:pic>
      <p:pic>
        <p:nvPicPr>
          <p:cNvPr id="35" name="Graphic 34" descr="Playbook with solid fill">
            <a:extLst>
              <a:ext uri="{FF2B5EF4-FFF2-40B4-BE49-F238E27FC236}">
                <a16:creationId xmlns:a16="http://schemas.microsoft.com/office/drawing/2014/main" id="{5C3D94C9-6AC7-732F-14F6-DE1036308A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0559" y="1645245"/>
            <a:ext cx="541838" cy="541838"/>
          </a:xfrm>
          <a:prstGeom prst="rect">
            <a:avLst/>
          </a:prstGeom>
        </p:spPr>
      </p:pic>
      <p:pic>
        <p:nvPicPr>
          <p:cNvPr id="36" name="Graphic 35" descr="Playbook with solid fill">
            <a:extLst>
              <a:ext uri="{FF2B5EF4-FFF2-40B4-BE49-F238E27FC236}">
                <a16:creationId xmlns:a16="http://schemas.microsoft.com/office/drawing/2014/main" id="{413CF24D-B33F-BF1F-5D4D-74B9355E3F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66937" y="3584318"/>
            <a:ext cx="486596" cy="486596"/>
          </a:xfrm>
          <a:prstGeom prst="rect">
            <a:avLst/>
          </a:prstGeom>
        </p:spPr>
      </p:pic>
    </p:spTree>
    <p:extLst>
      <p:ext uri="{BB962C8B-B14F-4D97-AF65-F5344CB8AC3E}">
        <p14:creationId xmlns:p14="http://schemas.microsoft.com/office/powerpoint/2010/main" val="1556100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3DFA81-99EF-4858-96C8-7402777AC854}"/>
              </a:ext>
            </a:extLst>
          </p:cNvPr>
          <p:cNvSpPr/>
          <p:nvPr/>
        </p:nvSpPr>
        <p:spPr>
          <a:xfrm>
            <a:off x="2238212" y="1461841"/>
            <a:ext cx="2830070" cy="1344111"/>
          </a:xfrm>
          <a:prstGeom prst="rect">
            <a:avLst/>
          </a:prstGeom>
          <a:solidFill>
            <a:srgbClr val="5253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FCB4BB8-01AA-483D-A45C-A217E1DB58BF}"/>
              </a:ext>
            </a:extLst>
          </p:cNvPr>
          <p:cNvSpPr txBox="1"/>
          <p:nvPr/>
        </p:nvSpPr>
        <p:spPr>
          <a:xfrm>
            <a:off x="2238212" y="1761551"/>
            <a:ext cx="2830070" cy="738664"/>
          </a:xfrm>
          <a:prstGeom prst="rect">
            <a:avLst/>
          </a:prstGeom>
          <a:noFill/>
        </p:spPr>
        <p:txBody>
          <a:bodyPr wrap="square" rtlCol="0">
            <a:spAutoFit/>
          </a:bodyPr>
          <a:lstStyle/>
          <a:p>
            <a:pPr algn="ctr"/>
            <a:r>
              <a:rPr lang="en-US" sz="2400" dirty="0">
                <a:solidFill>
                  <a:schemeClr val="bg1"/>
                </a:solidFill>
                <a:latin typeface="Overpass" panose="00000500000000000000" pitchFamily="2" charset="0"/>
              </a:rPr>
              <a:t>“Change Lives.” </a:t>
            </a:r>
            <a:br>
              <a:rPr lang="en-US" sz="2400" dirty="0">
                <a:solidFill>
                  <a:schemeClr val="bg1"/>
                </a:solidFill>
                <a:latin typeface="Overpass" panose="00000500000000000000" pitchFamily="2" charset="0"/>
              </a:rPr>
            </a:br>
            <a:r>
              <a:rPr lang="en-US" b="1" dirty="0">
                <a:solidFill>
                  <a:schemeClr val="bg1"/>
                </a:solidFill>
                <a:latin typeface="Overpass Thin" panose="00000200000000000000" pitchFamily="2" charset="0"/>
              </a:rPr>
              <a:t>– Peter Drucker</a:t>
            </a:r>
          </a:p>
        </p:txBody>
      </p:sp>
      <p:sp>
        <p:nvSpPr>
          <p:cNvPr id="7" name="Oval 6">
            <a:extLst>
              <a:ext uri="{FF2B5EF4-FFF2-40B4-BE49-F238E27FC236}">
                <a16:creationId xmlns:a16="http://schemas.microsoft.com/office/drawing/2014/main" id="{B9023733-78BA-42EF-8AC4-F524C5A77A50}"/>
              </a:ext>
            </a:extLst>
          </p:cNvPr>
          <p:cNvSpPr/>
          <p:nvPr/>
        </p:nvSpPr>
        <p:spPr>
          <a:xfrm>
            <a:off x="3343528" y="1086271"/>
            <a:ext cx="640080" cy="640080"/>
          </a:xfrm>
          <a:prstGeom prst="ellipse">
            <a:avLst/>
          </a:prstGeom>
          <a:solidFill>
            <a:schemeClr val="bg1"/>
          </a:solidFill>
          <a:ln w="57150">
            <a:solidFill>
              <a:srgbClr val="525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6DBA0C6-4E10-4393-A381-AD215F24713B}"/>
              </a:ext>
            </a:extLst>
          </p:cNvPr>
          <p:cNvSpPr txBox="1"/>
          <p:nvPr/>
        </p:nvSpPr>
        <p:spPr>
          <a:xfrm>
            <a:off x="3416117" y="1189655"/>
            <a:ext cx="566764" cy="430887"/>
          </a:xfrm>
          <a:prstGeom prst="rect">
            <a:avLst/>
          </a:prstGeom>
          <a:noFill/>
        </p:spPr>
        <p:txBody>
          <a:bodyPr wrap="square" rtlCol="0">
            <a:spAutoFit/>
          </a:bodyPr>
          <a:lstStyle/>
          <a:p>
            <a:r>
              <a:rPr lang="en-US" sz="2200" b="1" dirty="0">
                <a:solidFill>
                  <a:srgbClr val="52535E"/>
                </a:solidFill>
              </a:rPr>
              <a:t>“ ” </a:t>
            </a:r>
          </a:p>
        </p:txBody>
      </p:sp>
      <p:sp>
        <p:nvSpPr>
          <p:cNvPr id="9" name="Rectangle 8">
            <a:extLst>
              <a:ext uri="{FF2B5EF4-FFF2-40B4-BE49-F238E27FC236}">
                <a16:creationId xmlns:a16="http://schemas.microsoft.com/office/drawing/2014/main" id="{7EB5228A-F36B-41D1-B749-9372A79EF63B}"/>
              </a:ext>
            </a:extLst>
          </p:cNvPr>
          <p:cNvSpPr/>
          <p:nvPr/>
        </p:nvSpPr>
        <p:spPr>
          <a:xfrm>
            <a:off x="374686" y="3401842"/>
            <a:ext cx="6577763" cy="2219666"/>
          </a:xfrm>
          <a:prstGeom prst="rect">
            <a:avLst/>
          </a:prstGeom>
          <a:solidFill>
            <a:srgbClr val="5253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A2CD8ED-5F92-4CE9-9446-BDE84BB8479D}"/>
              </a:ext>
            </a:extLst>
          </p:cNvPr>
          <p:cNvSpPr/>
          <p:nvPr/>
        </p:nvSpPr>
        <p:spPr>
          <a:xfrm>
            <a:off x="3312284" y="2996557"/>
            <a:ext cx="640080" cy="640080"/>
          </a:xfrm>
          <a:prstGeom prst="ellipse">
            <a:avLst/>
          </a:prstGeom>
          <a:solidFill>
            <a:schemeClr val="bg1"/>
          </a:solidFill>
          <a:ln w="57150">
            <a:solidFill>
              <a:srgbClr val="525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910B9B1-17BB-43AE-9C98-393E18104FDA}"/>
              </a:ext>
            </a:extLst>
          </p:cNvPr>
          <p:cNvSpPr txBox="1"/>
          <p:nvPr/>
        </p:nvSpPr>
        <p:spPr>
          <a:xfrm>
            <a:off x="3398046" y="3093328"/>
            <a:ext cx="566764" cy="430887"/>
          </a:xfrm>
          <a:prstGeom prst="rect">
            <a:avLst/>
          </a:prstGeom>
          <a:noFill/>
        </p:spPr>
        <p:txBody>
          <a:bodyPr wrap="square" rtlCol="0">
            <a:spAutoFit/>
          </a:bodyPr>
          <a:lstStyle/>
          <a:p>
            <a:r>
              <a:rPr lang="en-US" sz="2200" b="1" dirty="0">
                <a:solidFill>
                  <a:srgbClr val="52535E"/>
                </a:solidFill>
              </a:rPr>
              <a:t>“ ” </a:t>
            </a:r>
          </a:p>
        </p:txBody>
      </p:sp>
      <p:sp>
        <p:nvSpPr>
          <p:cNvPr id="12" name="Content Placeholder 3">
            <a:extLst>
              <a:ext uri="{FF2B5EF4-FFF2-40B4-BE49-F238E27FC236}">
                <a16:creationId xmlns:a16="http://schemas.microsoft.com/office/drawing/2014/main" id="{D6ED2B59-7929-4FBB-BBE4-A93C5B1F32D7}"/>
              </a:ext>
            </a:extLst>
          </p:cNvPr>
          <p:cNvSpPr txBox="1">
            <a:spLocks/>
          </p:cNvSpPr>
          <p:nvPr/>
        </p:nvSpPr>
        <p:spPr>
          <a:xfrm>
            <a:off x="656971" y="3700583"/>
            <a:ext cx="5909888" cy="183607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 typeface="Arial"/>
              <a:buNone/>
              <a:defRPr sz="2500" b="1" i="0" kern="1200">
                <a:solidFill>
                  <a:schemeClr val="tx1">
                    <a:lumMod val="75000"/>
                    <a:lumOff val="25000"/>
                  </a:schemeClr>
                </a:solidFill>
                <a:latin typeface="Overpass" charset="0"/>
                <a:ea typeface="Overpass" charset="0"/>
                <a:cs typeface="Overpass" charset="0"/>
              </a:defRPr>
            </a:lvl1pPr>
            <a:lvl2pPr marL="685800" indent="-228600" algn="l" defTabSz="914400" rtl="0" eaLnBrk="1" latinLnBrk="0" hangingPunct="1">
              <a:lnSpc>
                <a:spcPct val="90000"/>
              </a:lnSpc>
              <a:spcBef>
                <a:spcPts val="500"/>
              </a:spcBef>
              <a:buFont typeface="Arial"/>
              <a:buChar char="•"/>
              <a:defRPr sz="2500" kern="1200">
                <a:solidFill>
                  <a:schemeClr val="tx1">
                    <a:lumMod val="75000"/>
                    <a:lumOff val="25000"/>
                  </a:schemeClr>
                </a:solidFill>
                <a:latin typeface="Overpass" charset="0"/>
                <a:ea typeface="Overpass" charset="0"/>
                <a:cs typeface="Overpass" charset="0"/>
              </a:defRPr>
            </a:lvl2pPr>
            <a:lvl3pPr marL="1143000" indent="-228600" algn="l" defTabSz="914400" rtl="0" eaLnBrk="1" latinLnBrk="0" hangingPunct="1">
              <a:lnSpc>
                <a:spcPct val="90000"/>
              </a:lnSpc>
              <a:spcBef>
                <a:spcPts val="500"/>
              </a:spcBef>
              <a:buFont typeface=".AppleSystemUIFont" charset="-120"/>
              <a:buChar char="+"/>
              <a:defRPr sz="2500" kern="1200">
                <a:solidFill>
                  <a:schemeClr val="tx1">
                    <a:lumMod val="75000"/>
                    <a:lumOff val="25000"/>
                  </a:schemeClr>
                </a:solidFill>
                <a:latin typeface="Overpass" charset="0"/>
                <a:ea typeface="Overpass" charset="0"/>
                <a:cs typeface="Overpass" charset="0"/>
              </a:defRPr>
            </a:lvl3pPr>
            <a:lvl4pPr marL="1600200" indent="-228600" algn="l" defTabSz="914400" rtl="0" eaLnBrk="1" latinLnBrk="0" hangingPunct="1">
              <a:lnSpc>
                <a:spcPct val="90000"/>
              </a:lnSpc>
              <a:spcBef>
                <a:spcPts val="500"/>
              </a:spcBef>
              <a:buFont typeface="Wingdings" charset="2"/>
              <a:buChar char="§"/>
              <a:defRPr sz="2500" kern="1200">
                <a:solidFill>
                  <a:schemeClr val="tx1">
                    <a:lumMod val="75000"/>
                    <a:lumOff val="25000"/>
                  </a:schemeClr>
                </a:solidFill>
                <a:latin typeface="Overpass" charset="0"/>
                <a:ea typeface="Overpass" charset="0"/>
                <a:cs typeface="Overpass" charset="0"/>
              </a:defRPr>
            </a:lvl4pPr>
            <a:lvl5pPr marL="2057400" indent="-228600" algn="l" defTabSz="914400" rtl="0" eaLnBrk="1" latinLnBrk="0" hangingPunct="1">
              <a:lnSpc>
                <a:spcPct val="90000"/>
              </a:lnSpc>
              <a:spcBef>
                <a:spcPts val="500"/>
              </a:spcBef>
              <a:buFont typeface=".AppleSystemUIFont" charset="-120"/>
              <a:buChar char="-"/>
              <a:defRPr sz="2500" kern="1200">
                <a:solidFill>
                  <a:schemeClr val="tx1">
                    <a:lumMod val="75000"/>
                    <a:lumOff val="25000"/>
                  </a:schemeClr>
                </a:solidFill>
                <a:latin typeface="Overpass" charset="0"/>
                <a:ea typeface="Overpass" charset="0"/>
                <a:cs typeface="Overpas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solidFill>
                  <a:schemeClr val="bg1"/>
                </a:solidFill>
              </a:rPr>
              <a:t>4 Duties – Lester Salamon</a:t>
            </a:r>
          </a:p>
          <a:p>
            <a:pPr marL="465138" lvl="1" indent="-288925">
              <a:buFont typeface="Arial"/>
              <a:buAutoNum type="arabicPeriod"/>
            </a:pPr>
            <a:r>
              <a:rPr lang="en-US" sz="1800" b="1" dirty="0">
                <a:solidFill>
                  <a:schemeClr val="bg1"/>
                </a:solidFill>
                <a:latin typeface="Overpass Thin" panose="00000200000000000000" pitchFamily="2" charset="0"/>
              </a:rPr>
              <a:t>Guardian of values</a:t>
            </a:r>
          </a:p>
          <a:p>
            <a:pPr marL="465138" lvl="1" indent="-288925">
              <a:buFont typeface="Arial"/>
              <a:buAutoNum type="arabicPeriod"/>
            </a:pPr>
            <a:r>
              <a:rPr lang="en-US" sz="1800" b="1" dirty="0">
                <a:solidFill>
                  <a:schemeClr val="bg1"/>
                </a:solidFill>
                <a:latin typeface="Overpass Thin" panose="00000200000000000000" pitchFamily="2" charset="0"/>
              </a:rPr>
              <a:t>Meet unmet need, often difficult and unprofitable</a:t>
            </a:r>
          </a:p>
          <a:p>
            <a:pPr marL="465138" lvl="1" indent="-288925">
              <a:buFont typeface="Arial"/>
              <a:buAutoNum type="arabicPeriod"/>
            </a:pPr>
            <a:r>
              <a:rPr lang="en-US" sz="1800" b="1" dirty="0">
                <a:solidFill>
                  <a:schemeClr val="bg1"/>
                </a:solidFill>
                <a:latin typeface="Overpass Thin" panose="00000200000000000000" pitchFamily="2" charset="0"/>
              </a:rPr>
              <a:t>Advocate, especially for those without a voice</a:t>
            </a:r>
          </a:p>
          <a:p>
            <a:pPr marL="465138" lvl="1" indent="-288925">
              <a:buFont typeface="Arial"/>
              <a:buAutoNum type="arabicPeriod"/>
            </a:pPr>
            <a:r>
              <a:rPr lang="en-US" sz="1800" b="1" dirty="0">
                <a:solidFill>
                  <a:schemeClr val="bg1"/>
                </a:solidFill>
                <a:latin typeface="Overpass Thin" panose="00000200000000000000" pitchFamily="2" charset="0"/>
              </a:rPr>
              <a:t>Create social capital, a.k.a. community </a:t>
            </a:r>
          </a:p>
        </p:txBody>
      </p:sp>
      <p:sp>
        <p:nvSpPr>
          <p:cNvPr id="13" name="Title 1">
            <a:extLst>
              <a:ext uri="{FF2B5EF4-FFF2-40B4-BE49-F238E27FC236}">
                <a16:creationId xmlns:a16="http://schemas.microsoft.com/office/drawing/2014/main" id="{83918E99-7E0E-4E7C-ADDE-A6D13783A6E1}"/>
              </a:ext>
            </a:extLst>
          </p:cNvPr>
          <p:cNvSpPr>
            <a:spLocks noGrp="1"/>
          </p:cNvSpPr>
          <p:nvPr>
            <p:ph type="title"/>
          </p:nvPr>
        </p:nvSpPr>
        <p:spPr>
          <a:xfrm>
            <a:off x="344383" y="344384"/>
            <a:ext cx="11612880" cy="581891"/>
          </a:xfrm>
        </p:spPr>
        <p:txBody>
          <a:bodyPr/>
          <a:lstStyle/>
          <a:p>
            <a:r>
              <a:rPr lang="en-US" sz="2350" dirty="0"/>
              <a:t>TRADITIONAL RESPONSIBILITIES OF THE NONPROFIT SECTOR</a:t>
            </a:r>
          </a:p>
        </p:txBody>
      </p:sp>
    </p:spTree>
    <p:extLst>
      <p:ext uri="{BB962C8B-B14F-4D97-AF65-F5344CB8AC3E}">
        <p14:creationId xmlns:p14="http://schemas.microsoft.com/office/powerpoint/2010/main" val="3042197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3918E99-7E0E-4E7C-ADDE-A6D13783A6E1}"/>
              </a:ext>
            </a:extLst>
          </p:cNvPr>
          <p:cNvSpPr>
            <a:spLocks noGrp="1"/>
          </p:cNvSpPr>
          <p:nvPr>
            <p:ph type="title"/>
          </p:nvPr>
        </p:nvSpPr>
        <p:spPr>
          <a:xfrm>
            <a:off x="344383" y="344384"/>
            <a:ext cx="11430000" cy="581891"/>
          </a:xfrm>
        </p:spPr>
        <p:txBody>
          <a:bodyPr/>
          <a:lstStyle/>
          <a:p>
            <a:r>
              <a:rPr lang="en-US" sz="2800" dirty="0"/>
              <a:t>THE LEAN BOARD</a:t>
            </a:r>
          </a:p>
        </p:txBody>
      </p:sp>
      <p:sp>
        <p:nvSpPr>
          <p:cNvPr id="14" name="Oval 13">
            <a:extLst>
              <a:ext uri="{FF2B5EF4-FFF2-40B4-BE49-F238E27FC236}">
                <a16:creationId xmlns:a16="http://schemas.microsoft.com/office/drawing/2014/main" id="{D7F54292-A2AD-4CBE-B0D0-72CE081634B9}"/>
              </a:ext>
            </a:extLst>
          </p:cNvPr>
          <p:cNvSpPr/>
          <p:nvPr/>
        </p:nvSpPr>
        <p:spPr>
          <a:xfrm>
            <a:off x="668234" y="2192326"/>
            <a:ext cx="1828800" cy="1828800"/>
          </a:xfrm>
          <a:prstGeom prst="ellipse">
            <a:avLst/>
          </a:prstGeom>
          <a:solidFill>
            <a:schemeClr val="bg1"/>
          </a:solidFill>
          <a:ln w="57150">
            <a:solidFill>
              <a:srgbClr val="525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FCB4BB8-01AA-483D-A45C-A217E1DB58BF}"/>
              </a:ext>
            </a:extLst>
          </p:cNvPr>
          <p:cNvSpPr txBox="1"/>
          <p:nvPr/>
        </p:nvSpPr>
        <p:spPr>
          <a:xfrm>
            <a:off x="167599" y="2786120"/>
            <a:ext cx="2830070" cy="615553"/>
          </a:xfrm>
          <a:prstGeom prst="rect">
            <a:avLst/>
          </a:prstGeom>
          <a:noFill/>
        </p:spPr>
        <p:txBody>
          <a:bodyPr wrap="square" rtlCol="0">
            <a:spAutoFit/>
          </a:bodyPr>
          <a:lstStyle/>
          <a:p>
            <a:pPr algn="ctr"/>
            <a:r>
              <a:rPr lang="en-US" sz="3400" b="1" dirty="0">
                <a:solidFill>
                  <a:srgbClr val="1D597B"/>
                </a:solidFill>
              </a:rPr>
              <a:t>9-15</a:t>
            </a:r>
          </a:p>
        </p:txBody>
      </p:sp>
      <p:sp>
        <p:nvSpPr>
          <p:cNvPr id="15" name="Oval 14">
            <a:extLst>
              <a:ext uri="{FF2B5EF4-FFF2-40B4-BE49-F238E27FC236}">
                <a16:creationId xmlns:a16="http://schemas.microsoft.com/office/drawing/2014/main" id="{DBA29858-4105-4646-B856-0D41F3446EE2}"/>
              </a:ext>
            </a:extLst>
          </p:cNvPr>
          <p:cNvSpPr/>
          <p:nvPr/>
        </p:nvSpPr>
        <p:spPr>
          <a:xfrm>
            <a:off x="2858755" y="2192326"/>
            <a:ext cx="1828800" cy="1828800"/>
          </a:xfrm>
          <a:prstGeom prst="ellipse">
            <a:avLst/>
          </a:prstGeom>
          <a:solidFill>
            <a:schemeClr val="bg1"/>
          </a:solidFill>
          <a:ln w="57150">
            <a:solidFill>
              <a:srgbClr val="525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83FFA58-0A7A-4E2B-8BC0-9047AD7CF751}"/>
              </a:ext>
            </a:extLst>
          </p:cNvPr>
          <p:cNvSpPr txBox="1"/>
          <p:nvPr/>
        </p:nvSpPr>
        <p:spPr>
          <a:xfrm>
            <a:off x="2358120" y="2786120"/>
            <a:ext cx="2830070" cy="615553"/>
          </a:xfrm>
          <a:prstGeom prst="rect">
            <a:avLst/>
          </a:prstGeom>
          <a:noFill/>
        </p:spPr>
        <p:txBody>
          <a:bodyPr wrap="square" rtlCol="0">
            <a:spAutoFit/>
          </a:bodyPr>
          <a:lstStyle/>
          <a:p>
            <a:pPr algn="ctr"/>
            <a:r>
              <a:rPr lang="en-US" sz="3400" b="1" dirty="0">
                <a:solidFill>
                  <a:srgbClr val="1D597B"/>
                </a:solidFill>
              </a:rPr>
              <a:t>80-20</a:t>
            </a:r>
          </a:p>
        </p:txBody>
      </p:sp>
      <p:sp>
        <p:nvSpPr>
          <p:cNvPr id="18" name="Oval 17">
            <a:extLst>
              <a:ext uri="{FF2B5EF4-FFF2-40B4-BE49-F238E27FC236}">
                <a16:creationId xmlns:a16="http://schemas.microsoft.com/office/drawing/2014/main" id="{E089552A-1A32-4F61-930A-623D4A834CED}"/>
              </a:ext>
            </a:extLst>
          </p:cNvPr>
          <p:cNvSpPr/>
          <p:nvPr/>
        </p:nvSpPr>
        <p:spPr>
          <a:xfrm>
            <a:off x="5049276" y="2192326"/>
            <a:ext cx="1828800" cy="1828800"/>
          </a:xfrm>
          <a:prstGeom prst="ellipse">
            <a:avLst/>
          </a:prstGeom>
          <a:solidFill>
            <a:schemeClr val="bg1"/>
          </a:solidFill>
          <a:ln w="57150">
            <a:solidFill>
              <a:srgbClr val="525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C3D407E-6626-44B5-B136-7016DADC48B0}"/>
              </a:ext>
            </a:extLst>
          </p:cNvPr>
          <p:cNvSpPr txBox="1"/>
          <p:nvPr/>
        </p:nvSpPr>
        <p:spPr>
          <a:xfrm>
            <a:off x="4548641" y="2786120"/>
            <a:ext cx="2830070" cy="615553"/>
          </a:xfrm>
          <a:prstGeom prst="rect">
            <a:avLst/>
          </a:prstGeom>
          <a:noFill/>
        </p:spPr>
        <p:txBody>
          <a:bodyPr wrap="square" rtlCol="0">
            <a:spAutoFit/>
          </a:bodyPr>
          <a:lstStyle/>
          <a:p>
            <a:pPr algn="ctr"/>
            <a:r>
              <a:rPr lang="en-US" sz="3400" b="1" dirty="0">
                <a:solidFill>
                  <a:srgbClr val="1D597B"/>
                </a:solidFill>
              </a:rPr>
              <a:t>4-6</a:t>
            </a:r>
          </a:p>
        </p:txBody>
      </p:sp>
      <p:sp>
        <p:nvSpPr>
          <p:cNvPr id="2" name="TextBox 1">
            <a:extLst>
              <a:ext uri="{FF2B5EF4-FFF2-40B4-BE49-F238E27FC236}">
                <a16:creationId xmlns:a16="http://schemas.microsoft.com/office/drawing/2014/main" id="{3B2A6440-A1A2-4EE4-81EA-34A5E1C225F4}"/>
              </a:ext>
            </a:extLst>
          </p:cNvPr>
          <p:cNvSpPr txBox="1"/>
          <p:nvPr/>
        </p:nvSpPr>
        <p:spPr>
          <a:xfrm>
            <a:off x="668234" y="4207488"/>
            <a:ext cx="1828800" cy="646331"/>
          </a:xfrm>
          <a:prstGeom prst="rect">
            <a:avLst/>
          </a:prstGeom>
          <a:noFill/>
        </p:spPr>
        <p:txBody>
          <a:bodyPr wrap="square" rtlCol="0">
            <a:spAutoFit/>
          </a:bodyPr>
          <a:lstStyle/>
          <a:p>
            <a:pPr algn="ctr"/>
            <a:r>
              <a:rPr lang="en-US" dirty="0">
                <a:solidFill>
                  <a:schemeClr val="bg1"/>
                </a:solidFill>
              </a:rPr>
              <a:t>Number of Members</a:t>
            </a:r>
          </a:p>
        </p:txBody>
      </p:sp>
      <p:pic>
        <p:nvPicPr>
          <p:cNvPr id="3" name="Picture 2">
            <a:extLst>
              <a:ext uri="{FF2B5EF4-FFF2-40B4-BE49-F238E27FC236}">
                <a16:creationId xmlns:a16="http://schemas.microsoft.com/office/drawing/2014/main" id="{F526D6B0-80B0-4232-8597-0CA211A87A09}"/>
              </a:ext>
            </a:extLst>
          </p:cNvPr>
          <p:cNvPicPr>
            <a:picLocks noChangeAspect="1"/>
          </p:cNvPicPr>
          <p:nvPr/>
        </p:nvPicPr>
        <p:blipFill>
          <a:blip r:embed="rId2"/>
          <a:stretch>
            <a:fillRect/>
          </a:stretch>
        </p:blipFill>
        <p:spPr>
          <a:xfrm>
            <a:off x="5181520" y="3182090"/>
            <a:ext cx="1828959" cy="493819"/>
          </a:xfrm>
          <a:prstGeom prst="rect">
            <a:avLst/>
          </a:prstGeom>
        </p:spPr>
      </p:pic>
      <p:sp>
        <p:nvSpPr>
          <p:cNvPr id="4" name="TextBox 3">
            <a:extLst>
              <a:ext uri="{FF2B5EF4-FFF2-40B4-BE49-F238E27FC236}">
                <a16:creationId xmlns:a16="http://schemas.microsoft.com/office/drawing/2014/main" id="{F15C7937-C30F-42ED-AC64-FBC74478FD16}"/>
              </a:ext>
            </a:extLst>
          </p:cNvPr>
          <p:cNvSpPr txBox="1"/>
          <p:nvPr/>
        </p:nvSpPr>
        <p:spPr>
          <a:xfrm>
            <a:off x="2924956" y="4207488"/>
            <a:ext cx="1695450" cy="646331"/>
          </a:xfrm>
          <a:prstGeom prst="rect">
            <a:avLst/>
          </a:prstGeom>
          <a:noFill/>
        </p:spPr>
        <p:txBody>
          <a:bodyPr wrap="square" rtlCol="0">
            <a:spAutoFit/>
          </a:bodyPr>
          <a:lstStyle/>
          <a:p>
            <a:pPr algn="ctr"/>
            <a:r>
              <a:rPr lang="en-US" dirty="0">
                <a:solidFill>
                  <a:schemeClr val="bg1"/>
                </a:solidFill>
              </a:rPr>
              <a:t>Visioning vs. Reflection</a:t>
            </a:r>
          </a:p>
        </p:txBody>
      </p:sp>
      <p:sp>
        <p:nvSpPr>
          <p:cNvPr id="12" name="TextBox 11">
            <a:extLst>
              <a:ext uri="{FF2B5EF4-FFF2-40B4-BE49-F238E27FC236}">
                <a16:creationId xmlns:a16="http://schemas.microsoft.com/office/drawing/2014/main" id="{9B82D7BC-6BB3-47FE-BB67-FE9A4E462BF8}"/>
              </a:ext>
            </a:extLst>
          </p:cNvPr>
          <p:cNvSpPr txBox="1"/>
          <p:nvPr/>
        </p:nvSpPr>
        <p:spPr>
          <a:xfrm>
            <a:off x="5105479" y="4207488"/>
            <a:ext cx="1695450" cy="646331"/>
          </a:xfrm>
          <a:prstGeom prst="rect">
            <a:avLst/>
          </a:prstGeom>
          <a:noFill/>
        </p:spPr>
        <p:txBody>
          <a:bodyPr wrap="square" rtlCol="0">
            <a:spAutoFit/>
          </a:bodyPr>
          <a:lstStyle/>
          <a:p>
            <a:pPr algn="ctr"/>
            <a:r>
              <a:rPr lang="en-US" dirty="0">
                <a:solidFill>
                  <a:schemeClr val="bg1"/>
                </a:solidFill>
              </a:rPr>
              <a:t>Meeting Frequency</a:t>
            </a:r>
          </a:p>
        </p:txBody>
      </p:sp>
    </p:spTree>
    <p:extLst>
      <p:ext uri="{BB962C8B-B14F-4D97-AF65-F5344CB8AC3E}">
        <p14:creationId xmlns:p14="http://schemas.microsoft.com/office/powerpoint/2010/main" val="2538876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9803-CB24-9D26-1A2A-C021E03E1AB8}"/>
              </a:ext>
            </a:extLst>
          </p:cNvPr>
          <p:cNvSpPr>
            <a:spLocks noGrp="1"/>
          </p:cNvSpPr>
          <p:nvPr>
            <p:ph type="title"/>
          </p:nvPr>
        </p:nvSpPr>
        <p:spPr/>
        <p:txBody>
          <a:bodyPr/>
          <a:lstStyle/>
          <a:p>
            <a:r>
              <a:rPr lang="en-US" dirty="0"/>
              <a:t>KEYS TO BOARD DEVELOPMENT		</a:t>
            </a:r>
          </a:p>
        </p:txBody>
      </p:sp>
      <p:sp>
        <p:nvSpPr>
          <p:cNvPr id="3" name="Slide Number Placeholder 2">
            <a:extLst>
              <a:ext uri="{FF2B5EF4-FFF2-40B4-BE49-F238E27FC236}">
                <a16:creationId xmlns:a16="http://schemas.microsoft.com/office/drawing/2014/main" id="{F01C8807-2313-4C52-14C8-5374A2419A85}"/>
              </a:ext>
            </a:extLst>
          </p:cNvPr>
          <p:cNvSpPr>
            <a:spLocks noGrp="1"/>
          </p:cNvSpPr>
          <p:nvPr>
            <p:ph type="sldNum" sz="quarter" idx="11"/>
          </p:nvPr>
        </p:nvSpPr>
        <p:spPr/>
        <p:txBody>
          <a:bodyPr/>
          <a:lstStyle/>
          <a:p>
            <a:fld id="{7C048D86-79AF-D447-9172-A999C1B05CB8}" type="slidenum">
              <a:rPr lang="en-US" smtClean="0"/>
              <a:pPr/>
              <a:t>6</a:t>
            </a:fld>
            <a:endParaRPr lang="en-US" dirty="0"/>
          </a:p>
        </p:txBody>
      </p:sp>
      <p:sp>
        <p:nvSpPr>
          <p:cNvPr id="5" name="Footer Placeholder 4">
            <a:extLst>
              <a:ext uri="{FF2B5EF4-FFF2-40B4-BE49-F238E27FC236}">
                <a16:creationId xmlns:a16="http://schemas.microsoft.com/office/drawing/2014/main" id="{FB4E2863-08F6-0FF4-00F0-79499210B413}"/>
              </a:ext>
            </a:extLst>
          </p:cNvPr>
          <p:cNvSpPr>
            <a:spLocks noGrp="1"/>
          </p:cNvSpPr>
          <p:nvPr>
            <p:ph type="ftr" sz="quarter" idx="12"/>
          </p:nvPr>
        </p:nvSpPr>
        <p:spPr/>
        <p:txBody>
          <a:bodyPr/>
          <a:lstStyle/>
          <a:p>
            <a:r>
              <a:rPr lang="en-US"/>
              <a:t>Governance &amp; Strategic Foresight</a:t>
            </a:r>
            <a:endParaRPr lang="en-US" dirty="0"/>
          </a:p>
        </p:txBody>
      </p:sp>
      <p:sp>
        <p:nvSpPr>
          <p:cNvPr id="6" name="Content Placeholder 3">
            <a:extLst>
              <a:ext uri="{FF2B5EF4-FFF2-40B4-BE49-F238E27FC236}">
                <a16:creationId xmlns:a16="http://schemas.microsoft.com/office/drawing/2014/main" id="{C5738BCF-3FF5-3800-12A7-BD6635FE96D7}"/>
              </a:ext>
            </a:extLst>
          </p:cNvPr>
          <p:cNvSpPr txBox="1">
            <a:spLocks/>
          </p:cNvSpPr>
          <p:nvPr/>
        </p:nvSpPr>
        <p:spPr>
          <a:xfrm>
            <a:off x="344384" y="1078991"/>
            <a:ext cx="11471564" cy="51572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500" b="1" i="0" kern="1200">
                <a:solidFill>
                  <a:schemeClr val="tx1">
                    <a:lumMod val="75000"/>
                    <a:lumOff val="25000"/>
                  </a:schemeClr>
                </a:solidFill>
                <a:latin typeface="Overpass" charset="0"/>
                <a:ea typeface="Overpass" charset="0"/>
                <a:cs typeface="Overpass" charset="0"/>
              </a:defRPr>
            </a:lvl1pPr>
            <a:lvl2pPr marL="685800" indent="-228600" algn="l" defTabSz="914400" rtl="0" eaLnBrk="1" latinLnBrk="0" hangingPunct="1">
              <a:lnSpc>
                <a:spcPct val="90000"/>
              </a:lnSpc>
              <a:spcBef>
                <a:spcPts val="500"/>
              </a:spcBef>
              <a:buFont typeface="Arial"/>
              <a:buChar char="•"/>
              <a:defRPr sz="2500" kern="1200">
                <a:solidFill>
                  <a:schemeClr val="tx1">
                    <a:lumMod val="75000"/>
                    <a:lumOff val="25000"/>
                  </a:schemeClr>
                </a:solidFill>
                <a:latin typeface="Overpass" charset="0"/>
                <a:ea typeface="Overpass" charset="0"/>
                <a:cs typeface="Overpass" charset="0"/>
              </a:defRPr>
            </a:lvl2pPr>
            <a:lvl3pPr marL="1143000" indent="-228600" algn="l" defTabSz="914400" rtl="0" eaLnBrk="1" latinLnBrk="0" hangingPunct="1">
              <a:lnSpc>
                <a:spcPct val="90000"/>
              </a:lnSpc>
              <a:spcBef>
                <a:spcPts val="500"/>
              </a:spcBef>
              <a:buFont typeface=".AppleSystemUIFont" charset="-120"/>
              <a:buChar char="+"/>
              <a:defRPr sz="2500" kern="1200">
                <a:solidFill>
                  <a:schemeClr val="tx1">
                    <a:lumMod val="75000"/>
                    <a:lumOff val="25000"/>
                  </a:schemeClr>
                </a:solidFill>
                <a:latin typeface="Overpass" charset="0"/>
                <a:ea typeface="Overpass" charset="0"/>
                <a:cs typeface="Overpass" charset="0"/>
              </a:defRPr>
            </a:lvl3pPr>
            <a:lvl4pPr marL="1600200" indent="-228600" algn="l" defTabSz="914400" rtl="0" eaLnBrk="1" latinLnBrk="0" hangingPunct="1">
              <a:lnSpc>
                <a:spcPct val="90000"/>
              </a:lnSpc>
              <a:spcBef>
                <a:spcPts val="500"/>
              </a:spcBef>
              <a:buFont typeface="Wingdings" charset="2"/>
              <a:buChar char="§"/>
              <a:defRPr sz="2500" kern="1200">
                <a:solidFill>
                  <a:schemeClr val="tx1">
                    <a:lumMod val="75000"/>
                    <a:lumOff val="25000"/>
                  </a:schemeClr>
                </a:solidFill>
                <a:latin typeface="Overpass" charset="0"/>
                <a:ea typeface="Overpass" charset="0"/>
                <a:cs typeface="Overpass" charset="0"/>
              </a:defRPr>
            </a:lvl4pPr>
            <a:lvl5pPr marL="2057400" indent="-228600" algn="l" defTabSz="914400" rtl="0" eaLnBrk="1" latinLnBrk="0" hangingPunct="1">
              <a:lnSpc>
                <a:spcPct val="90000"/>
              </a:lnSpc>
              <a:spcBef>
                <a:spcPts val="500"/>
              </a:spcBef>
              <a:buFont typeface=".AppleSystemUIFont" charset="-120"/>
              <a:buChar char="-"/>
              <a:defRPr sz="2500" kern="1200">
                <a:solidFill>
                  <a:schemeClr val="tx1">
                    <a:lumMod val="75000"/>
                    <a:lumOff val="25000"/>
                  </a:schemeClr>
                </a:solidFill>
                <a:latin typeface="Overpass" charset="0"/>
                <a:ea typeface="Overpass" charset="0"/>
                <a:cs typeface="Overpas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spcBef>
                <a:spcPts val="0"/>
              </a:spcBef>
              <a:spcAft>
                <a:spcPts val="2000"/>
              </a:spcAft>
              <a:buFont typeface="Arial" panose="020B0604020202020204" pitchFamily="34" charset="0"/>
              <a:buChar char="•"/>
            </a:pPr>
            <a:r>
              <a:rPr lang="en-US" sz="2400" b="0" dirty="0"/>
              <a:t>Tactical recruitment</a:t>
            </a:r>
          </a:p>
          <a:p>
            <a:pPr marL="342900" indent="-342900">
              <a:spcBef>
                <a:spcPts val="0"/>
              </a:spcBef>
              <a:spcAft>
                <a:spcPts val="2000"/>
              </a:spcAft>
              <a:buFont typeface="Arial" panose="020B0604020202020204" pitchFamily="34" charset="0"/>
              <a:buChar char="•"/>
            </a:pPr>
            <a:r>
              <a:rPr lang="en-US" sz="2400" b="0" dirty="0"/>
              <a:t>Written expectations and guidelines</a:t>
            </a:r>
          </a:p>
          <a:p>
            <a:pPr marL="342900" indent="-342900">
              <a:spcBef>
                <a:spcPts val="0"/>
              </a:spcBef>
              <a:spcAft>
                <a:spcPts val="2000"/>
              </a:spcAft>
              <a:buFont typeface="Arial" panose="020B0604020202020204" pitchFamily="34" charset="0"/>
              <a:buChar char="•"/>
            </a:pPr>
            <a:r>
              <a:rPr lang="en-US" sz="2400" b="0" dirty="0"/>
              <a:t>Orientation &amp; onboarding</a:t>
            </a:r>
          </a:p>
          <a:p>
            <a:pPr marL="342900" indent="-342900">
              <a:spcBef>
                <a:spcPts val="0"/>
              </a:spcBef>
              <a:spcAft>
                <a:spcPts val="2000"/>
              </a:spcAft>
              <a:buFont typeface="Arial" panose="020B0604020202020204" pitchFamily="34" charset="0"/>
              <a:buChar char="•"/>
            </a:pPr>
            <a:r>
              <a:rPr lang="en-US" sz="2400" b="0" dirty="0"/>
              <a:t>Ongoing education</a:t>
            </a:r>
          </a:p>
          <a:p>
            <a:pPr marL="342900" indent="-342900">
              <a:spcBef>
                <a:spcPts val="0"/>
              </a:spcBef>
              <a:spcAft>
                <a:spcPts val="2000"/>
              </a:spcAft>
              <a:buFont typeface="Arial" panose="020B0604020202020204" pitchFamily="34" charset="0"/>
              <a:buChar char="•"/>
            </a:pPr>
            <a:r>
              <a:rPr lang="en-US" sz="2400" b="0" dirty="0"/>
              <a:t>“Walk the walk”</a:t>
            </a:r>
          </a:p>
        </p:txBody>
      </p:sp>
      <p:pic>
        <p:nvPicPr>
          <p:cNvPr id="7" name="Picture 6">
            <a:extLst>
              <a:ext uri="{FF2B5EF4-FFF2-40B4-BE49-F238E27FC236}">
                <a16:creationId xmlns:a16="http://schemas.microsoft.com/office/drawing/2014/main" id="{DEACD667-CAC7-37D4-C27C-8B1616E0F264}"/>
              </a:ext>
            </a:extLst>
          </p:cNvPr>
          <p:cNvPicPr>
            <a:picLocks noChangeAspect="1"/>
          </p:cNvPicPr>
          <p:nvPr/>
        </p:nvPicPr>
        <p:blipFill>
          <a:blip r:embed="rId2"/>
          <a:stretch>
            <a:fillRect/>
          </a:stretch>
        </p:blipFill>
        <p:spPr>
          <a:xfrm>
            <a:off x="6384563" y="2048397"/>
            <a:ext cx="4629873" cy="3472405"/>
          </a:xfrm>
          <a:prstGeom prst="rect">
            <a:avLst/>
          </a:prstGeom>
        </p:spPr>
      </p:pic>
    </p:spTree>
    <p:extLst>
      <p:ext uri="{BB962C8B-B14F-4D97-AF65-F5344CB8AC3E}">
        <p14:creationId xmlns:p14="http://schemas.microsoft.com/office/powerpoint/2010/main" val="4145740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23B7-5B39-C7D6-935E-16324642ED9F}"/>
              </a:ext>
            </a:extLst>
          </p:cNvPr>
          <p:cNvSpPr>
            <a:spLocks noGrp="1"/>
          </p:cNvSpPr>
          <p:nvPr>
            <p:ph type="title"/>
          </p:nvPr>
        </p:nvSpPr>
        <p:spPr/>
        <p:txBody>
          <a:bodyPr/>
          <a:lstStyle/>
          <a:p>
            <a:r>
              <a:rPr lang="en-US" dirty="0"/>
              <a:t>REFLECTIVE QUESTIONS</a:t>
            </a:r>
          </a:p>
        </p:txBody>
      </p:sp>
      <p:sp>
        <p:nvSpPr>
          <p:cNvPr id="3" name="Slide Number Placeholder 2">
            <a:extLst>
              <a:ext uri="{FF2B5EF4-FFF2-40B4-BE49-F238E27FC236}">
                <a16:creationId xmlns:a16="http://schemas.microsoft.com/office/drawing/2014/main" id="{DD164A65-A858-D987-9AF0-053B8BF46244}"/>
              </a:ext>
            </a:extLst>
          </p:cNvPr>
          <p:cNvSpPr>
            <a:spLocks noGrp="1"/>
          </p:cNvSpPr>
          <p:nvPr>
            <p:ph type="sldNum" sz="quarter" idx="11"/>
          </p:nvPr>
        </p:nvSpPr>
        <p:spPr/>
        <p:txBody>
          <a:bodyPr/>
          <a:lstStyle/>
          <a:p>
            <a:fld id="{7C048D86-79AF-D447-9172-A999C1B05CB8}" type="slidenum">
              <a:rPr lang="en-US" smtClean="0"/>
              <a:pPr/>
              <a:t>7</a:t>
            </a:fld>
            <a:endParaRPr lang="en-US" dirty="0"/>
          </a:p>
        </p:txBody>
      </p:sp>
      <p:sp>
        <p:nvSpPr>
          <p:cNvPr id="5" name="Footer Placeholder 4">
            <a:extLst>
              <a:ext uri="{FF2B5EF4-FFF2-40B4-BE49-F238E27FC236}">
                <a16:creationId xmlns:a16="http://schemas.microsoft.com/office/drawing/2014/main" id="{071087FA-51EC-E1E5-9322-3EA64C1D45CB}"/>
              </a:ext>
            </a:extLst>
          </p:cNvPr>
          <p:cNvSpPr>
            <a:spLocks noGrp="1"/>
          </p:cNvSpPr>
          <p:nvPr>
            <p:ph type="ftr" sz="quarter" idx="12"/>
          </p:nvPr>
        </p:nvSpPr>
        <p:spPr/>
        <p:txBody>
          <a:bodyPr/>
          <a:lstStyle/>
          <a:p>
            <a:r>
              <a:rPr lang="en-US"/>
              <a:t>Governance &amp; Strategic Foresight</a:t>
            </a:r>
            <a:endParaRPr lang="en-US" dirty="0"/>
          </a:p>
        </p:txBody>
      </p:sp>
      <p:sp>
        <p:nvSpPr>
          <p:cNvPr id="6" name="Content Placeholder 3">
            <a:extLst>
              <a:ext uri="{FF2B5EF4-FFF2-40B4-BE49-F238E27FC236}">
                <a16:creationId xmlns:a16="http://schemas.microsoft.com/office/drawing/2014/main" id="{D25D107E-1D20-6E86-6DF1-118F6E1A9F8F}"/>
              </a:ext>
            </a:extLst>
          </p:cNvPr>
          <p:cNvSpPr txBox="1">
            <a:spLocks/>
          </p:cNvSpPr>
          <p:nvPr/>
        </p:nvSpPr>
        <p:spPr>
          <a:xfrm>
            <a:off x="344384" y="1078991"/>
            <a:ext cx="11471564" cy="51572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500" b="1" i="0" kern="1200">
                <a:solidFill>
                  <a:schemeClr val="tx1">
                    <a:lumMod val="75000"/>
                    <a:lumOff val="25000"/>
                  </a:schemeClr>
                </a:solidFill>
                <a:latin typeface="Overpass" charset="0"/>
                <a:ea typeface="Overpass" charset="0"/>
                <a:cs typeface="Overpass" charset="0"/>
              </a:defRPr>
            </a:lvl1pPr>
            <a:lvl2pPr marL="685800" indent="-228600" algn="l" defTabSz="914400" rtl="0" eaLnBrk="1" latinLnBrk="0" hangingPunct="1">
              <a:lnSpc>
                <a:spcPct val="90000"/>
              </a:lnSpc>
              <a:spcBef>
                <a:spcPts val="500"/>
              </a:spcBef>
              <a:buFont typeface="Arial"/>
              <a:buChar char="•"/>
              <a:defRPr sz="2500" kern="1200">
                <a:solidFill>
                  <a:schemeClr val="tx1">
                    <a:lumMod val="75000"/>
                    <a:lumOff val="25000"/>
                  </a:schemeClr>
                </a:solidFill>
                <a:latin typeface="Overpass" charset="0"/>
                <a:ea typeface="Overpass" charset="0"/>
                <a:cs typeface="Overpass" charset="0"/>
              </a:defRPr>
            </a:lvl2pPr>
            <a:lvl3pPr marL="1143000" indent="-228600" algn="l" defTabSz="914400" rtl="0" eaLnBrk="1" latinLnBrk="0" hangingPunct="1">
              <a:lnSpc>
                <a:spcPct val="90000"/>
              </a:lnSpc>
              <a:spcBef>
                <a:spcPts val="500"/>
              </a:spcBef>
              <a:buFont typeface=".AppleSystemUIFont" charset="-120"/>
              <a:buChar char="+"/>
              <a:defRPr sz="2500" kern="1200">
                <a:solidFill>
                  <a:schemeClr val="tx1">
                    <a:lumMod val="75000"/>
                    <a:lumOff val="25000"/>
                  </a:schemeClr>
                </a:solidFill>
                <a:latin typeface="Overpass" charset="0"/>
                <a:ea typeface="Overpass" charset="0"/>
                <a:cs typeface="Overpass" charset="0"/>
              </a:defRPr>
            </a:lvl3pPr>
            <a:lvl4pPr marL="1600200" indent="-228600" algn="l" defTabSz="914400" rtl="0" eaLnBrk="1" latinLnBrk="0" hangingPunct="1">
              <a:lnSpc>
                <a:spcPct val="90000"/>
              </a:lnSpc>
              <a:spcBef>
                <a:spcPts val="500"/>
              </a:spcBef>
              <a:buFont typeface="Wingdings" charset="2"/>
              <a:buChar char="§"/>
              <a:defRPr sz="2500" kern="1200">
                <a:solidFill>
                  <a:schemeClr val="tx1">
                    <a:lumMod val="75000"/>
                    <a:lumOff val="25000"/>
                  </a:schemeClr>
                </a:solidFill>
                <a:latin typeface="Overpass" charset="0"/>
                <a:ea typeface="Overpass" charset="0"/>
                <a:cs typeface="Overpass" charset="0"/>
              </a:defRPr>
            </a:lvl4pPr>
            <a:lvl5pPr marL="2057400" indent="-228600" algn="l" defTabSz="914400" rtl="0" eaLnBrk="1" latinLnBrk="0" hangingPunct="1">
              <a:lnSpc>
                <a:spcPct val="90000"/>
              </a:lnSpc>
              <a:spcBef>
                <a:spcPts val="500"/>
              </a:spcBef>
              <a:buFont typeface=".AppleSystemUIFont" charset="-120"/>
              <a:buChar char="-"/>
              <a:defRPr sz="2500" kern="1200">
                <a:solidFill>
                  <a:schemeClr val="tx1">
                    <a:lumMod val="75000"/>
                    <a:lumOff val="25000"/>
                  </a:schemeClr>
                </a:solidFill>
                <a:latin typeface="Overpass" charset="0"/>
                <a:ea typeface="Overpass" charset="0"/>
                <a:cs typeface="Overpas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spcBef>
                <a:spcPts val="0"/>
              </a:spcBef>
              <a:spcAft>
                <a:spcPts val="2000"/>
              </a:spcAft>
              <a:buFont typeface="Arial" panose="020B0604020202020204" pitchFamily="34" charset="0"/>
              <a:buChar char="•"/>
            </a:pPr>
            <a:r>
              <a:rPr lang="en-US" sz="2400" b="0" dirty="0"/>
              <a:t>What stands out to you about potential “potholes” for boards?</a:t>
            </a:r>
          </a:p>
          <a:p>
            <a:pPr marL="342900" indent="-342900">
              <a:spcBef>
                <a:spcPts val="0"/>
              </a:spcBef>
              <a:spcAft>
                <a:spcPts val="2000"/>
              </a:spcAft>
              <a:buFont typeface="Arial" panose="020B0604020202020204" pitchFamily="34" charset="0"/>
              <a:buChar char="•"/>
            </a:pPr>
            <a:r>
              <a:rPr lang="en-US" sz="2400" b="0" dirty="0"/>
              <a:t>How well does your organization’s leadership and board manage various aspects of governance?</a:t>
            </a:r>
          </a:p>
          <a:p>
            <a:pPr marL="342900" indent="-342900">
              <a:spcBef>
                <a:spcPts val="0"/>
              </a:spcBef>
              <a:spcAft>
                <a:spcPts val="2000"/>
              </a:spcAft>
              <a:buFont typeface="Arial" panose="020B0604020202020204" pitchFamily="34" charset="0"/>
              <a:buChar char="•"/>
            </a:pPr>
            <a:r>
              <a:rPr lang="en-US" sz="2400" b="0" dirty="0"/>
              <a:t>How do these topics fit into your board orientation and onboarding, board manual or board education plans?</a:t>
            </a:r>
          </a:p>
          <a:p>
            <a:pPr marL="342900" indent="-342900">
              <a:spcBef>
                <a:spcPts val="0"/>
              </a:spcBef>
              <a:spcAft>
                <a:spcPts val="2000"/>
              </a:spcAft>
              <a:buFont typeface="Arial" panose="020B0604020202020204" pitchFamily="34" charset="0"/>
              <a:buChar char="•"/>
            </a:pPr>
            <a:r>
              <a:rPr lang="en-US" sz="2400" b="0" dirty="0"/>
              <a:t>What might you or your board do differently as you move forward?</a:t>
            </a:r>
          </a:p>
        </p:txBody>
      </p:sp>
    </p:spTree>
    <p:extLst>
      <p:ext uri="{BB962C8B-B14F-4D97-AF65-F5344CB8AC3E}">
        <p14:creationId xmlns:p14="http://schemas.microsoft.com/office/powerpoint/2010/main" val="358645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mazon.com: Governance as Leadership: Reframing the Work of Nonprofit  Boards eBook : Chait, Richard P., Ryan, William P., Taylor, Barbara E.:  Kindle Store">
            <a:extLst>
              <a:ext uri="{FF2B5EF4-FFF2-40B4-BE49-F238E27FC236}">
                <a16:creationId xmlns:a16="http://schemas.microsoft.com/office/drawing/2014/main" id="{59D2B054-9DAA-4D26-9354-964E5D20F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762" y="1440747"/>
            <a:ext cx="3022589" cy="45658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B87172A-98C2-4CF8-85FE-C619AC0AF71A}"/>
              </a:ext>
            </a:extLst>
          </p:cNvPr>
          <p:cNvSpPr txBox="1">
            <a:spLocks/>
          </p:cNvSpPr>
          <p:nvPr/>
        </p:nvSpPr>
        <p:spPr>
          <a:xfrm>
            <a:off x="394509" y="615193"/>
            <a:ext cx="7229163" cy="825554"/>
          </a:xfrm>
          <a:prstGeom prst="rect">
            <a:avLst/>
          </a:prstGeom>
        </p:spPr>
        <p:txBody>
          <a:bodyPr vert="horz" lIns="0" tIns="45720" rIns="0" bIns="45720" rtlCol="0" anchor="ctr" anchorCtr="0">
            <a:normAutofit fontScale="97500"/>
          </a:bodyPr>
          <a:lstStyle>
            <a:lvl1pPr algn="l" defTabSz="914400" rtl="0" eaLnBrk="1" latinLnBrk="0" hangingPunct="1">
              <a:lnSpc>
                <a:spcPct val="90000"/>
              </a:lnSpc>
              <a:spcBef>
                <a:spcPct val="0"/>
              </a:spcBef>
              <a:buNone/>
              <a:defRPr sz="4000" b="1" i="0" kern="1200">
                <a:solidFill>
                  <a:schemeClr val="bg1"/>
                </a:solidFill>
                <a:latin typeface="Overpass" charset="0"/>
                <a:ea typeface="Overpass" charset="0"/>
                <a:cs typeface="Overpass" charset="0"/>
              </a:defRPr>
            </a:lvl1pPr>
          </a:lstStyle>
          <a:p>
            <a:pPr algn="ctr">
              <a:lnSpc>
                <a:spcPct val="100000"/>
              </a:lnSpc>
            </a:pPr>
            <a:r>
              <a:rPr lang="en-US" sz="3800" dirty="0">
                <a:solidFill>
                  <a:srgbClr val="FFFFFF"/>
                </a:solidFill>
              </a:rPr>
              <a:t>ADD TO YOUR BOARD TOOLKIT:</a:t>
            </a:r>
          </a:p>
        </p:txBody>
      </p:sp>
    </p:spTree>
    <p:extLst>
      <p:ext uri="{BB962C8B-B14F-4D97-AF65-F5344CB8AC3E}">
        <p14:creationId xmlns:p14="http://schemas.microsoft.com/office/powerpoint/2010/main" val="270311533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3">
      <a:dk1>
        <a:srgbClr val="117EC9"/>
      </a:dk1>
      <a:lt1>
        <a:srgbClr val="535659"/>
      </a:lt1>
      <a:dk2>
        <a:srgbClr val="1D597B"/>
      </a:dk2>
      <a:lt2>
        <a:srgbClr val="64CCC9"/>
      </a:lt2>
      <a:accent1>
        <a:srgbClr val="A3D65E"/>
      </a:accent1>
      <a:accent2>
        <a:srgbClr val="003493"/>
      </a:accent2>
      <a:accent3>
        <a:srgbClr val="F68D2E"/>
      </a:accent3>
      <a:accent4>
        <a:srgbClr val="64CCC9"/>
      </a:accent4>
      <a:accent5>
        <a:srgbClr val="A3D65E"/>
      </a:accent5>
      <a:accent6>
        <a:srgbClr val="E5E6E6"/>
      </a:accent6>
      <a:hlink>
        <a:srgbClr val="FEFFFF"/>
      </a:hlink>
      <a:folHlink>
        <a:srgbClr val="FEFF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2610</TotalTime>
  <Words>820</Words>
  <Application>Microsoft Office PowerPoint</Application>
  <PresentationFormat>Widescreen</PresentationFormat>
  <Paragraphs>154</Paragraphs>
  <Slides>21</Slides>
  <Notes>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.AppleSystemUIFont</vt:lpstr>
      <vt:lpstr>Arial</vt:lpstr>
      <vt:lpstr>Calibri</vt:lpstr>
      <vt:lpstr>Calibri Light</vt:lpstr>
      <vt:lpstr>Courier New</vt:lpstr>
      <vt:lpstr>Overpass</vt:lpstr>
      <vt:lpstr>Overpass Light</vt:lpstr>
      <vt:lpstr>Overpass Thin</vt:lpstr>
      <vt:lpstr>Wingdings</vt:lpstr>
      <vt:lpstr>1_Office Theme</vt:lpstr>
      <vt:lpstr>1_Custom Design</vt:lpstr>
      <vt:lpstr>Governance &amp;  Strategic Foresight</vt:lpstr>
      <vt:lpstr>MEET YOUR SPEAKERS </vt:lpstr>
      <vt:lpstr>GOVERNANCE AS LEADERSHIP</vt:lpstr>
      <vt:lpstr>ROLES OF BOARDS</vt:lpstr>
      <vt:lpstr>TRADITIONAL RESPONSIBILITIES OF THE NONPROFIT SECTOR</vt:lpstr>
      <vt:lpstr>THE LEAN BOARD</vt:lpstr>
      <vt:lpstr>KEYS TO BOARD DEVELOPMENT  </vt:lpstr>
      <vt:lpstr>REFLECTIVE QUESTIONS</vt:lpstr>
      <vt:lpstr>PowerPoint Presentation</vt:lpstr>
      <vt:lpstr>STRATEGIC FORESIGHT</vt:lpstr>
      <vt:lpstr>“Fore” or Foresight? </vt:lpstr>
      <vt:lpstr>ANTICIPATING CHANGE</vt:lpstr>
      <vt:lpstr>ANTICIPATING CHANGE</vt:lpstr>
      <vt:lpstr>HUMAN + TECHNOLOGICAL WORKFORCE</vt:lpstr>
      <vt:lpstr>STRATEGIC GROWTH PLANNING </vt:lpstr>
      <vt:lpstr>IMAGINING AND ADVANCING</vt:lpstr>
      <vt:lpstr>EFFECTIVE IMPLEMENTATION </vt:lpstr>
      <vt:lpstr>EXECUTIVE &amp; BOARD LEADERSHIP TRANSITIONS</vt:lpstr>
      <vt:lpstr>SUCCESSION PLANNING</vt:lpstr>
      <vt:lpstr>Now Introducing: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Haley</dc:creator>
  <cp:lastModifiedBy>Benedict, Meredith</cp:lastModifiedBy>
  <cp:revision>48</cp:revision>
  <cp:lastPrinted>2021-10-24T18:55:19Z</cp:lastPrinted>
  <dcterms:created xsi:type="dcterms:W3CDTF">2021-10-14T14:33:39Z</dcterms:created>
  <dcterms:modified xsi:type="dcterms:W3CDTF">2022-05-09T23:31:36Z</dcterms:modified>
</cp:coreProperties>
</file>