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HZBzQvcL3wy82GkpbYqa6Qa1V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7.xml"/><Relationship Id="rId33" Type="http://schemas.openxmlformats.org/officeDocument/2006/relationships/font" Target="fonts/QuattrocentoSans-boldItalic.fntdata"/><Relationship Id="rId10" Type="http://schemas.openxmlformats.org/officeDocument/2006/relationships/slide" Target="slides/slide6.xml"/><Relationship Id="rId32" Type="http://schemas.openxmlformats.org/officeDocument/2006/relationships/font" Target="fonts/Quattrocento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b7745a1bb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1b7745a1bb_0_7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b7745a1b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1b7745a1bb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b7745a1b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11b7745a1bb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b7745a1b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1b7745a1bb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7745a1b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1b7745a1bb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b7745a1b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1b7745a1bb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b7745a1bb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1b7745a1bb_0_7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b7745a1bb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1b7745a1bb_0_7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b7745a1bb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11b7745a1bb_0_7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b7745a1bb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1b7745a1bb_0_7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b7745a1bb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11b7745a1bb_0_7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b7745a1b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1b7745a1bb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b7745a1b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1b7745a1bb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b7745a1b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1b7745a1bb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b7745a1b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1b7745a1bb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b7745a1b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11b7745a1bb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b7745a1b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1b7745a1bb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b7745a1b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11b7745a1bb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b7745a1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11b7745a1b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b7745a1b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1b7745a1bb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b7745a1b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1b7745a1bb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b7745a1b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1b7745a1bb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b7745a1bb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1b7745a1bb_0_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3887391" y="987426"/>
            <a:ext cx="4629150" cy="4873625"/>
          </a:xfrm>
          <a:prstGeom prst="rect">
            <a:avLst/>
          </a:prstGeom>
          <a:noFill/>
          <a:ln>
            <a:noFill/>
          </a:ln>
        </p:spPr>
      </p:sp>
      <p:sp>
        <p:nvSpPr>
          <p:cNvPr id="64" name="Google Shape;64;p1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hyperlink" Target="http://www.contifit.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p:nvPr/>
        </p:nvSpPr>
        <p:spPr>
          <a:xfrm>
            <a:off x="1143" y="0"/>
            <a:ext cx="9141714"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type="title"/>
          </p:nvPr>
        </p:nvSpPr>
        <p:spPr>
          <a:xfrm>
            <a:off x="682900" y="1053550"/>
            <a:ext cx="7758600" cy="3959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Arthritis Exercise Integration &amp; </a:t>
            </a:r>
            <a:endParaRPr b="1"/>
          </a:p>
          <a:p>
            <a:pPr indent="0" lvl="0" marL="0" rtl="0" algn="ctr">
              <a:lnSpc>
                <a:spcPct val="90000"/>
              </a:lnSpc>
              <a:spcBef>
                <a:spcPts val="0"/>
              </a:spcBef>
              <a:spcAft>
                <a:spcPts val="0"/>
              </a:spcAft>
              <a:buClr>
                <a:schemeClr val="dk1"/>
              </a:buClr>
              <a:buSzPts val="4400"/>
              <a:buFont typeface="Calibri"/>
              <a:buNone/>
            </a:pPr>
            <a:r>
              <a:rPr b="1" lang="en-US"/>
              <a:t>Let’s FACE It Together™ </a:t>
            </a:r>
            <a:endParaRPr b="1"/>
          </a:p>
          <a:p>
            <a:pPr indent="0" lvl="0" marL="0" rtl="0" algn="ctr">
              <a:lnSpc>
                <a:spcPct val="90000"/>
              </a:lnSpc>
              <a:spcBef>
                <a:spcPts val="0"/>
              </a:spcBef>
              <a:spcAft>
                <a:spcPts val="0"/>
              </a:spcAft>
              <a:buClr>
                <a:schemeClr val="dk1"/>
              </a:buClr>
              <a:buSzPts val="4400"/>
              <a:buFont typeface="Calibri"/>
              <a:buNone/>
            </a:pPr>
            <a:r>
              <a:rPr b="1" lang="en-US" sz="2777"/>
              <a:t>Facial Exercise &amp; Rehabilitation</a:t>
            </a:r>
            <a:endParaRPr b="1" sz="2777"/>
          </a:p>
        </p:txBody>
      </p:sp>
      <p:sp>
        <p:nvSpPr>
          <p:cNvPr id="86" name="Google Shape;86;p1"/>
          <p:cNvSpPr txBox="1"/>
          <p:nvPr>
            <p:ph idx="1" type="body"/>
          </p:nvPr>
        </p:nvSpPr>
        <p:spPr>
          <a:xfrm>
            <a:off x="829725" y="4446076"/>
            <a:ext cx="7484700" cy="1278900"/>
          </a:xfrm>
          <a:prstGeom prst="rect">
            <a:avLst/>
          </a:prstGeom>
          <a:noFill/>
          <a:ln>
            <a:noFill/>
          </a:ln>
        </p:spPr>
        <p:txBody>
          <a:bodyPr anchorCtr="0" anchor="t"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b="1" lang="en-US" sz="3000"/>
              <a:t>Christine M. Conti. M.Ed.</a:t>
            </a:r>
            <a:endParaRPr b="1" sz="3000"/>
          </a:p>
          <a:p>
            <a:pPr indent="-50800" lvl="0" marL="228600" rtl="0" algn="ctr">
              <a:lnSpc>
                <a:spcPct val="90000"/>
              </a:lnSpc>
              <a:spcBef>
                <a:spcPts val="0"/>
              </a:spcBef>
              <a:spcAft>
                <a:spcPts val="0"/>
              </a:spcAft>
              <a:buClr>
                <a:schemeClr val="dk1"/>
              </a:buClr>
              <a:buSzPts val="2800"/>
              <a:buNone/>
            </a:pPr>
            <a:r>
              <a:rPr b="1" lang="en-US" sz="3000"/>
              <a:t>New Jersey</a:t>
            </a:r>
            <a:endParaRPr b="1"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g11b7745a1bb_0_72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OSTEOARTHRITIS</a:t>
            </a:r>
            <a:endParaRPr b="1"/>
          </a:p>
        </p:txBody>
      </p:sp>
      <p:sp>
        <p:nvSpPr>
          <p:cNvPr id="144" name="Google Shape;144;g11b7745a1bb_0_725"/>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Font typeface="Arial"/>
              <a:buNone/>
            </a:pPr>
            <a:r>
              <a:rPr b="1" lang="en-US" sz="2000">
                <a:latin typeface="Arial"/>
                <a:ea typeface="Arial"/>
                <a:cs typeface="Arial"/>
                <a:sym typeface="Arial"/>
              </a:rPr>
              <a:t>Osteoarthritis, also known as degenerative arthritis, is the most common type of arthritis. When the cartilage – the slick, cushioning surface on the ends of bones – wears away, bone rubs against bone, causing pain, swelling and stiffness. </a:t>
            </a:r>
            <a:endParaRPr b="1" sz="1400">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b="1" sz="2000">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b="1" lang="en-US" sz="2000">
                <a:latin typeface="Arial"/>
                <a:ea typeface="Arial"/>
                <a:cs typeface="Arial"/>
                <a:sym typeface="Arial"/>
              </a:rPr>
              <a:t>Over time, joints can lose strength and pain may become chronic. Risk factors include excess weight, family history, age and previous injury (i.e., an anterior cruciate ligament, or ACL tear).</a:t>
            </a:r>
            <a:endParaRPr b="1">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g11b7745a1bb_0_8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INFLAMMATORY ARTHRITIS</a:t>
            </a:r>
            <a:endParaRPr b="1"/>
          </a:p>
        </p:txBody>
      </p:sp>
      <p:sp>
        <p:nvSpPr>
          <p:cNvPr id="150" name="Google Shape;150;g11b7745a1bb_0_80"/>
          <p:cNvSpPr txBox="1"/>
          <p:nvPr>
            <p:ph idx="1" type="body"/>
          </p:nvPr>
        </p:nvSpPr>
        <p:spPr>
          <a:xfrm>
            <a:off x="628650" y="1525625"/>
            <a:ext cx="7886700" cy="48237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00000"/>
              </a:lnSpc>
              <a:spcBef>
                <a:spcPts val="0"/>
              </a:spcBef>
              <a:spcAft>
                <a:spcPts val="0"/>
              </a:spcAft>
              <a:buClr>
                <a:schemeClr val="dk1"/>
              </a:buClr>
              <a:buNone/>
            </a:pPr>
            <a:r>
              <a:rPr b="1" lang="en-US" sz="3002">
                <a:latin typeface="Arial"/>
                <a:ea typeface="Arial"/>
                <a:cs typeface="Arial"/>
                <a:sym typeface="Arial"/>
              </a:rPr>
              <a:t>A healthy immune system is protective. It generates internal inflammation to get rid of infection and prevent disease. But with inflammatory types of arthritis, the immune system doesn’t work properly and mistakenly attacks the joints with uncontrolled inflammation, potentially causing joint erosion.</a:t>
            </a:r>
            <a:endParaRPr b="1" sz="3002">
              <a:latin typeface="Arial"/>
              <a:ea typeface="Arial"/>
              <a:cs typeface="Arial"/>
              <a:sym typeface="Arial"/>
            </a:endParaRPr>
          </a:p>
          <a:p>
            <a:pPr indent="0" lvl="0" marL="0" rtl="0" algn="l">
              <a:lnSpc>
                <a:spcPct val="100000"/>
              </a:lnSpc>
              <a:spcBef>
                <a:spcPts val="0"/>
              </a:spcBef>
              <a:spcAft>
                <a:spcPts val="0"/>
              </a:spcAft>
              <a:buClr>
                <a:schemeClr val="dk1"/>
              </a:buClr>
              <a:buNone/>
            </a:pPr>
            <a:r>
              <a:t/>
            </a:r>
            <a:endParaRPr b="1" sz="3002">
              <a:latin typeface="Arial"/>
              <a:ea typeface="Arial"/>
              <a:cs typeface="Arial"/>
              <a:sym typeface="Arial"/>
            </a:endParaRPr>
          </a:p>
          <a:p>
            <a:pPr indent="0" lvl="0" marL="0" rtl="0" algn="l">
              <a:lnSpc>
                <a:spcPct val="100000"/>
              </a:lnSpc>
              <a:spcBef>
                <a:spcPts val="0"/>
              </a:spcBef>
              <a:spcAft>
                <a:spcPts val="0"/>
              </a:spcAft>
              <a:buClr>
                <a:schemeClr val="dk1"/>
              </a:buClr>
              <a:buNone/>
            </a:pPr>
            <a:r>
              <a:rPr b="1" lang="en-US" sz="3002">
                <a:latin typeface="Arial"/>
                <a:ea typeface="Arial"/>
                <a:cs typeface="Arial"/>
                <a:sym typeface="Arial"/>
              </a:rPr>
              <a:t>The synovium, the tissue lining around a joint that produces a fluid to help the joint move smoothly becomes inflamed and gets thicker. This makes the joint area feel painful and tender, look red and swollen and moving the joint may be difficult. </a:t>
            </a:r>
            <a:endParaRPr b="1" sz="3002">
              <a:latin typeface="Arial"/>
              <a:ea typeface="Arial"/>
              <a:cs typeface="Arial"/>
              <a:sym typeface="Arial"/>
            </a:endParaRPr>
          </a:p>
          <a:p>
            <a:pPr indent="0" lvl="0" marL="0" rtl="0" algn="l">
              <a:lnSpc>
                <a:spcPct val="100000"/>
              </a:lnSpc>
              <a:spcBef>
                <a:spcPts val="0"/>
              </a:spcBef>
              <a:spcAft>
                <a:spcPts val="0"/>
              </a:spcAft>
              <a:buClr>
                <a:schemeClr val="dk1"/>
              </a:buClr>
              <a:buNone/>
            </a:pPr>
            <a:r>
              <a:t/>
            </a:r>
            <a:endParaRPr b="1" sz="3002">
              <a:latin typeface="Arial"/>
              <a:ea typeface="Arial"/>
              <a:cs typeface="Arial"/>
              <a:sym typeface="Arial"/>
            </a:endParaRPr>
          </a:p>
          <a:p>
            <a:pPr indent="0" lvl="0" marL="0" rtl="0" algn="l">
              <a:lnSpc>
                <a:spcPct val="100000"/>
              </a:lnSpc>
              <a:spcBef>
                <a:spcPts val="0"/>
              </a:spcBef>
              <a:spcAft>
                <a:spcPts val="0"/>
              </a:spcAft>
              <a:buClr>
                <a:schemeClr val="dk1"/>
              </a:buClr>
              <a:buNone/>
            </a:pPr>
            <a:r>
              <a:rPr b="1" lang="en-US" sz="3002">
                <a:latin typeface="Arial"/>
                <a:ea typeface="Arial"/>
                <a:cs typeface="Arial"/>
                <a:sym typeface="Arial"/>
              </a:rPr>
              <a:t>Most inflammatory arthritis sufferers may </a:t>
            </a:r>
            <a:r>
              <a:rPr b="1" lang="en-US" sz="3002">
                <a:latin typeface="Arial"/>
                <a:ea typeface="Arial"/>
                <a:cs typeface="Arial"/>
                <a:sym typeface="Arial"/>
              </a:rPr>
              <a:t>experience</a:t>
            </a:r>
            <a:r>
              <a:rPr b="1" lang="en-US" sz="3002">
                <a:latin typeface="Arial"/>
                <a:ea typeface="Arial"/>
                <a:cs typeface="Arial"/>
                <a:sym typeface="Arial"/>
              </a:rPr>
              <a:t>:</a:t>
            </a:r>
            <a:endParaRPr b="1" sz="3002">
              <a:latin typeface="Arial"/>
              <a:ea typeface="Arial"/>
              <a:cs typeface="Arial"/>
              <a:sym typeface="Arial"/>
            </a:endParaRPr>
          </a:p>
          <a:p>
            <a:pPr indent="-104852" lvl="0" marL="457200" rtl="0" algn="l">
              <a:lnSpc>
                <a:spcPct val="100000"/>
              </a:lnSpc>
              <a:spcBef>
                <a:spcPts val="1200"/>
              </a:spcBef>
              <a:spcAft>
                <a:spcPts val="0"/>
              </a:spcAft>
              <a:buSzPct val="100000"/>
              <a:buChar char="•"/>
            </a:pPr>
            <a:r>
              <a:rPr b="1" lang="en-US" sz="3002">
                <a:latin typeface="Arial"/>
                <a:ea typeface="Arial"/>
                <a:cs typeface="Arial"/>
                <a:sym typeface="Arial"/>
              </a:rPr>
              <a:t>Joint pain, tenderness, swelling or stiffness that lasts for six weeks or longer.</a:t>
            </a:r>
            <a:endParaRPr b="1" sz="3002">
              <a:latin typeface="Arial"/>
              <a:ea typeface="Arial"/>
              <a:cs typeface="Arial"/>
              <a:sym typeface="Arial"/>
            </a:endParaRPr>
          </a:p>
          <a:p>
            <a:pPr indent="-104852" lvl="0" marL="457200" rtl="0" algn="l">
              <a:lnSpc>
                <a:spcPct val="100000"/>
              </a:lnSpc>
              <a:spcBef>
                <a:spcPts val="0"/>
              </a:spcBef>
              <a:spcAft>
                <a:spcPts val="0"/>
              </a:spcAft>
              <a:buSzPct val="100000"/>
              <a:buChar char="•"/>
            </a:pPr>
            <a:r>
              <a:rPr b="1" lang="en-US" sz="3002">
                <a:latin typeface="Arial"/>
                <a:ea typeface="Arial"/>
                <a:cs typeface="Arial"/>
                <a:sym typeface="Arial"/>
              </a:rPr>
              <a:t>Morning stiffness that lasts for 30 minutes or longer.</a:t>
            </a:r>
            <a:endParaRPr b="1" sz="3002">
              <a:latin typeface="Arial"/>
              <a:ea typeface="Arial"/>
              <a:cs typeface="Arial"/>
              <a:sym typeface="Arial"/>
            </a:endParaRPr>
          </a:p>
          <a:p>
            <a:pPr indent="-104852" lvl="0" marL="457200" rtl="0" algn="l">
              <a:lnSpc>
                <a:spcPct val="100000"/>
              </a:lnSpc>
              <a:spcBef>
                <a:spcPts val="0"/>
              </a:spcBef>
              <a:spcAft>
                <a:spcPts val="0"/>
              </a:spcAft>
              <a:buSzPct val="100000"/>
              <a:buChar char="•"/>
            </a:pPr>
            <a:r>
              <a:rPr b="1" lang="en-US" sz="3002">
                <a:latin typeface="Arial"/>
                <a:ea typeface="Arial"/>
                <a:cs typeface="Arial"/>
                <a:sym typeface="Arial"/>
              </a:rPr>
              <a:t>More than one joint is affected.</a:t>
            </a:r>
            <a:endParaRPr b="1" sz="3002">
              <a:latin typeface="Arial"/>
              <a:ea typeface="Arial"/>
              <a:cs typeface="Arial"/>
              <a:sym typeface="Arial"/>
            </a:endParaRPr>
          </a:p>
          <a:p>
            <a:pPr indent="-104852" lvl="0" marL="457200" rtl="0" algn="l">
              <a:lnSpc>
                <a:spcPct val="100000"/>
              </a:lnSpc>
              <a:spcBef>
                <a:spcPts val="0"/>
              </a:spcBef>
              <a:spcAft>
                <a:spcPts val="0"/>
              </a:spcAft>
              <a:buSzPct val="100000"/>
              <a:buChar char="•"/>
            </a:pPr>
            <a:r>
              <a:rPr b="1" lang="en-US" sz="3002">
                <a:latin typeface="Arial"/>
                <a:ea typeface="Arial"/>
                <a:cs typeface="Arial"/>
                <a:sym typeface="Arial"/>
              </a:rPr>
              <a:t>Small joints (wrists, certain joints in the hands and feet) typically affected first.</a:t>
            </a:r>
            <a:endParaRPr b="1" sz="3002">
              <a:latin typeface="Arial"/>
              <a:ea typeface="Arial"/>
              <a:cs typeface="Arial"/>
              <a:sym typeface="Arial"/>
            </a:endParaRPr>
          </a:p>
          <a:p>
            <a:pPr indent="-104852" lvl="0" marL="457200" rtl="0" algn="l">
              <a:lnSpc>
                <a:spcPct val="100000"/>
              </a:lnSpc>
              <a:spcBef>
                <a:spcPts val="0"/>
              </a:spcBef>
              <a:spcAft>
                <a:spcPts val="0"/>
              </a:spcAft>
              <a:buSzPct val="100000"/>
              <a:buChar char="•"/>
            </a:pPr>
            <a:r>
              <a:rPr b="1" lang="en-US" sz="3002">
                <a:latin typeface="Arial"/>
                <a:ea typeface="Arial"/>
                <a:cs typeface="Arial"/>
                <a:sym typeface="Arial"/>
              </a:rPr>
              <a:t>The same joints on both sides of the body are affected.</a:t>
            </a:r>
            <a:endParaRPr b="1" sz="3002">
              <a:latin typeface="Arial"/>
              <a:ea typeface="Arial"/>
              <a:cs typeface="Arial"/>
              <a:sym typeface="Arial"/>
            </a:endParaRPr>
          </a:p>
          <a:p>
            <a:pPr indent="-104852" lvl="0" marL="457200" rtl="0" algn="l">
              <a:lnSpc>
                <a:spcPct val="100000"/>
              </a:lnSpc>
              <a:spcBef>
                <a:spcPts val="0"/>
              </a:spcBef>
              <a:spcAft>
                <a:spcPts val="0"/>
              </a:spcAft>
              <a:buSzPct val="100000"/>
              <a:buFont typeface="Arial"/>
              <a:buChar char="•"/>
            </a:pPr>
            <a:r>
              <a:rPr b="1" lang="en-US" sz="3002">
                <a:latin typeface="Arial"/>
                <a:ea typeface="Arial"/>
                <a:cs typeface="Arial"/>
                <a:sym typeface="Arial"/>
              </a:rPr>
              <a:t>Skin rashes on various parts of the body</a:t>
            </a:r>
            <a:endParaRPr b="1" sz="3002">
              <a:latin typeface="Arial"/>
              <a:ea typeface="Arial"/>
              <a:cs typeface="Arial"/>
              <a:sym typeface="Arial"/>
            </a:endParaRPr>
          </a:p>
          <a:p>
            <a:pPr indent="-104852" lvl="0" marL="457200" rtl="0" algn="l">
              <a:lnSpc>
                <a:spcPct val="100000"/>
              </a:lnSpc>
              <a:spcBef>
                <a:spcPts val="0"/>
              </a:spcBef>
              <a:spcAft>
                <a:spcPts val="0"/>
              </a:spcAft>
              <a:buSzPct val="100000"/>
              <a:buFont typeface="Arial"/>
              <a:buChar char="•"/>
            </a:pPr>
            <a:r>
              <a:rPr b="1" lang="en-US" sz="3002">
                <a:latin typeface="Arial"/>
                <a:ea typeface="Arial"/>
                <a:cs typeface="Arial"/>
                <a:sym typeface="Arial"/>
              </a:rPr>
              <a:t>Internal organs affected: lungs, intestines, heart, etc…</a:t>
            </a:r>
            <a:endParaRPr b="1" sz="3002">
              <a:latin typeface="Arial"/>
              <a:ea typeface="Arial"/>
              <a:cs typeface="Arial"/>
              <a:sym typeface="Arial"/>
            </a:endParaRPr>
          </a:p>
          <a:p>
            <a:pPr indent="0" lvl="0" marL="0" rtl="0" algn="l">
              <a:lnSpc>
                <a:spcPct val="100000"/>
              </a:lnSpc>
              <a:spcBef>
                <a:spcPts val="0"/>
              </a:spcBef>
              <a:spcAft>
                <a:spcPts val="0"/>
              </a:spcAft>
              <a:buClr>
                <a:schemeClr val="dk1"/>
              </a:buClr>
              <a:buNone/>
            </a:pPr>
            <a:r>
              <a:t/>
            </a:r>
            <a:endParaRPr b="1" sz="2000">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b="1" sz="2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g11b7745a1bb_0_4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Is </a:t>
            </a:r>
            <a:r>
              <a:rPr b="1" lang="en-US"/>
              <a:t>Exercise Medicine?</a:t>
            </a:r>
            <a:endParaRPr b="1"/>
          </a:p>
        </p:txBody>
      </p:sp>
      <p:sp>
        <p:nvSpPr>
          <p:cNvPr id="156" name="Google Shape;156;g11b7745a1bb_0_45"/>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b="1" lang="en-US"/>
              <a:t>It may not be medicine, but……</a:t>
            </a:r>
            <a:endParaRPr b="1"/>
          </a:p>
          <a:p>
            <a:pPr indent="0" lvl="0" marL="0" rtl="0" algn="l">
              <a:spcBef>
                <a:spcPts val="0"/>
              </a:spcBef>
              <a:spcAft>
                <a:spcPts val="0"/>
              </a:spcAft>
              <a:buClr>
                <a:schemeClr val="dk1"/>
              </a:buClr>
              <a:buSzPts val="2800"/>
              <a:buNone/>
            </a:pPr>
            <a:r>
              <a:t/>
            </a:r>
            <a:endParaRPr b="1"/>
          </a:p>
          <a:p>
            <a:pPr indent="0" lvl="0" marL="0" rtl="0" algn="l">
              <a:spcBef>
                <a:spcPts val="0"/>
              </a:spcBef>
              <a:spcAft>
                <a:spcPts val="0"/>
              </a:spcAft>
              <a:buClr>
                <a:schemeClr val="dk1"/>
              </a:buClr>
              <a:buSzPts val="2800"/>
              <a:buNone/>
            </a:pPr>
            <a:r>
              <a:rPr b="1" lang="en-US"/>
              <a:t>EXERCISE IS KEY!</a:t>
            </a:r>
            <a:endParaRPr b="1" sz="1400">
              <a:latin typeface="Arial"/>
              <a:ea typeface="Arial"/>
              <a:cs typeface="Arial"/>
              <a:sym typeface="Arial"/>
            </a:endParaRPr>
          </a:p>
          <a:p>
            <a:pPr indent="-342900" lvl="0" marL="342900" rtl="0" algn="l">
              <a:spcBef>
                <a:spcPts val="1000"/>
              </a:spcBef>
              <a:spcAft>
                <a:spcPts val="0"/>
              </a:spcAft>
              <a:buSzPts val="2400"/>
              <a:buChar char="•"/>
            </a:pPr>
            <a:r>
              <a:rPr b="1" lang="en-US" sz="2400"/>
              <a:t>Repetitive and exaggerated movements activate and build muscle</a:t>
            </a:r>
            <a:endParaRPr b="1" sz="1400">
              <a:latin typeface="Arial"/>
              <a:ea typeface="Arial"/>
              <a:cs typeface="Arial"/>
              <a:sym typeface="Arial"/>
            </a:endParaRPr>
          </a:p>
          <a:p>
            <a:pPr indent="-342900" lvl="0" marL="342900" rtl="0" algn="l">
              <a:spcBef>
                <a:spcPts val="1000"/>
              </a:spcBef>
              <a:spcAft>
                <a:spcPts val="0"/>
              </a:spcAft>
              <a:buSzPts val="2400"/>
              <a:buChar char="•"/>
            </a:pPr>
            <a:r>
              <a:rPr b="1" lang="en-US" sz="2400"/>
              <a:t>Valuable in restoring function/ prolonging effects of diseases</a:t>
            </a:r>
            <a:endParaRPr b="1" sz="1400">
              <a:latin typeface="Arial"/>
              <a:ea typeface="Arial"/>
              <a:cs typeface="Arial"/>
              <a:sym typeface="Arial"/>
            </a:endParaRPr>
          </a:p>
          <a:p>
            <a:pPr indent="-342900" lvl="0" marL="342900" rtl="0" algn="l">
              <a:spcBef>
                <a:spcPts val="1000"/>
              </a:spcBef>
              <a:spcAft>
                <a:spcPts val="0"/>
              </a:spcAft>
              <a:buSzPts val="2400"/>
              <a:buChar char="•"/>
            </a:pPr>
            <a:r>
              <a:rPr b="1" lang="en-US" sz="2400"/>
              <a:t>Improve Neural Pathways, Muscle Memory, Neuroplasticity &amp; Mood</a:t>
            </a:r>
            <a:endParaRPr b="1" sz="1400">
              <a:latin typeface="Arial"/>
              <a:ea typeface="Arial"/>
              <a:cs typeface="Arial"/>
              <a:sym typeface="Arial"/>
            </a:endParaRPr>
          </a:p>
        </p:txBody>
      </p:sp>
      <p:pic>
        <p:nvPicPr>
          <p:cNvPr id="157" name="Google Shape;157;g11b7745a1bb_0_45"/>
          <p:cNvPicPr preferRelativeResize="0"/>
          <p:nvPr/>
        </p:nvPicPr>
        <p:blipFill rotWithShape="1">
          <a:blip r:embed="rId4">
            <a:alphaModFix/>
          </a:blip>
          <a:srcRect b="12061" l="1530" r="-1529" t="-7480"/>
          <a:stretch/>
        </p:blipFill>
        <p:spPr>
          <a:xfrm>
            <a:off x="6189650" y="1501475"/>
            <a:ext cx="2150375" cy="161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g11b7745a1bb_0_5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Exercise Instruction 101</a:t>
            </a:r>
            <a:endParaRPr b="1"/>
          </a:p>
        </p:txBody>
      </p:sp>
      <p:sp>
        <p:nvSpPr>
          <p:cNvPr id="163" name="Google Shape;163;g11b7745a1bb_0_5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fontScale="85000" lnSpcReduction="20000"/>
          </a:bodyPr>
          <a:lstStyle/>
          <a:p>
            <a:pPr indent="0" lvl="0" marL="0" marR="202399" rtl="0" algn="l">
              <a:spcBef>
                <a:spcPts val="0"/>
              </a:spcBef>
              <a:spcAft>
                <a:spcPts val="0"/>
              </a:spcAft>
              <a:buClr>
                <a:schemeClr val="dk1"/>
              </a:buClr>
              <a:buSzPct val="95967"/>
              <a:buNone/>
            </a:pPr>
            <a:r>
              <a:rPr b="1" lang="en-US" sz="2917"/>
              <a:t>Implementing: ALL foundational patterns.</a:t>
            </a:r>
            <a:br>
              <a:rPr b="1" lang="en-US" sz="2917"/>
            </a:br>
            <a:r>
              <a:rPr b="1" lang="en-US" sz="2917"/>
              <a:t>	1. Squat</a:t>
            </a:r>
            <a:br>
              <a:rPr b="1" lang="en-US" sz="2917"/>
            </a:br>
            <a:r>
              <a:rPr b="1" lang="en-US" sz="2917"/>
              <a:t>	2. Hinge</a:t>
            </a:r>
            <a:br>
              <a:rPr b="1" lang="en-US" sz="2917"/>
            </a:br>
            <a:r>
              <a:rPr b="1" lang="en-US" sz="2917"/>
              <a:t>	3. Lunge</a:t>
            </a:r>
            <a:br>
              <a:rPr b="1" lang="en-US" sz="2917"/>
            </a:br>
            <a:r>
              <a:rPr b="1" lang="en-US" sz="2917"/>
              <a:t>	4. Push </a:t>
            </a:r>
            <a:br>
              <a:rPr b="1" lang="en-US" sz="2917"/>
            </a:br>
            <a:r>
              <a:rPr b="1" lang="en-US" sz="2917"/>
              <a:t>	5. Pull</a:t>
            </a:r>
            <a:br>
              <a:rPr b="1" lang="en-US" sz="2917"/>
            </a:br>
            <a:r>
              <a:rPr b="1" lang="en-US" sz="2917"/>
              <a:t>	6. Carry </a:t>
            </a:r>
            <a:endParaRPr b="1" sz="2917"/>
          </a:p>
          <a:p>
            <a:pPr indent="0" lvl="0" marL="0" marR="202399" rtl="0" algn="l">
              <a:spcBef>
                <a:spcPts val="0"/>
              </a:spcBef>
              <a:spcAft>
                <a:spcPts val="0"/>
              </a:spcAft>
              <a:buClr>
                <a:schemeClr val="dk1"/>
              </a:buClr>
              <a:buSzPct val="95967"/>
              <a:buNone/>
            </a:pPr>
            <a:r>
              <a:t/>
            </a:r>
            <a:endParaRPr b="1" sz="2917"/>
          </a:p>
          <a:p>
            <a:pPr indent="0" lvl="0" marL="0" marR="202399" rtl="0" algn="l">
              <a:spcBef>
                <a:spcPts val="249"/>
              </a:spcBef>
              <a:spcAft>
                <a:spcPts val="0"/>
              </a:spcAft>
              <a:buClr>
                <a:schemeClr val="dk1"/>
              </a:buClr>
              <a:buSzPct val="95967"/>
              <a:buNone/>
            </a:pPr>
            <a:r>
              <a:rPr b="1" lang="en-US" sz="2917"/>
              <a:t>Each movement will be clearly defined to promote:</a:t>
            </a:r>
            <a:endParaRPr b="1" sz="1517">
              <a:latin typeface="Arial"/>
              <a:ea typeface="Arial"/>
              <a:cs typeface="Arial"/>
              <a:sym typeface="Arial"/>
            </a:endParaRPr>
          </a:p>
          <a:p>
            <a:pPr indent="0" lvl="0" marL="0" marR="202399" rtl="0" algn="l">
              <a:spcBef>
                <a:spcPts val="249"/>
              </a:spcBef>
              <a:spcAft>
                <a:spcPts val="0"/>
              </a:spcAft>
              <a:buClr>
                <a:schemeClr val="dk1"/>
              </a:buClr>
              <a:buSzPct val="95967"/>
              <a:buNone/>
            </a:pPr>
            <a:br>
              <a:rPr b="1" lang="en-US" sz="2917"/>
            </a:br>
            <a:r>
              <a:rPr b="1" lang="en-US" sz="2917"/>
              <a:t>1. Range of Motion</a:t>
            </a:r>
            <a:br>
              <a:rPr b="1" lang="en-US" sz="2917"/>
            </a:br>
            <a:r>
              <a:rPr b="1" lang="en-US" sz="2917"/>
              <a:t>2. Balance, Stability and Flexibility</a:t>
            </a:r>
            <a:br>
              <a:rPr b="1" lang="en-US" sz="2917"/>
            </a:br>
            <a:r>
              <a:rPr b="1" lang="en-US" sz="2917"/>
              <a:t>3. Endurance, Strength or Agility</a:t>
            </a:r>
            <a:br>
              <a:rPr b="1" lang="en-US" sz="2917"/>
            </a:br>
            <a:r>
              <a:rPr b="1" lang="en-US" sz="2917"/>
              <a:t>4. Breath and Mindfulness    </a:t>
            </a:r>
            <a:endParaRPr b="1" sz="2917"/>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g11b7745a1bb_0_7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Let’s not forget…</a:t>
            </a:r>
            <a:endParaRPr/>
          </a:p>
        </p:txBody>
      </p:sp>
      <p:sp>
        <p:nvSpPr>
          <p:cNvPr id="169" name="Google Shape;169;g11b7745a1bb_0_75"/>
          <p:cNvSpPr txBox="1"/>
          <p:nvPr>
            <p:ph idx="1" type="body"/>
          </p:nvPr>
        </p:nvSpPr>
        <p:spPr>
          <a:xfrm>
            <a:off x="628650" y="1830725"/>
            <a:ext cx="7886700" cy="1336800"/>
          </a:xfrm>
          <a:prstGeom prst="rect">
            <a:avLst/>
          </a:prstGeom>
          <a:noFill/>
          <a:ln>
            <a:noFill/>
          </a:ln>
        </p:spPr>
        <p:txBody>
          <a:bodyPr anchorCtr="0" anchor="t" bIns="45700" lIns="91425" spcFirstLastPara="1" rIns="91425" wrap="square" tIns="45700">
            <a:normAutofit fontScale="92500" lnSpcReduction="20000"/>
          </a:bodyPr>
          <a:lstStyle/>
          <a:p>
            <a:pPr indent="0" lvl="0" marL="0" marR="202399" rtl="0" algn="ctr">
              <a:spcBef>
                <a:spcPts val="249"/>
              </a:spcBef>
              <a:spcAft>
                <a:spcPts val="0"/>
              </a:spcAft>
              <a:buClr>
                <a:schemeClr val="dk1"/>
              </a:buClr>
              <a:buSzPct val="46666"/>
              <a:buNone/>
            </a:pPr>
            <a:r>
              <a:rPr b="1" lang="en-US" sz="6000"/>
              <a:t>INDEPENDENCE!</a:t>
            </a:r>
            <a:endParaRPr b="1" sz="6000"/>
          </a:p>
          <a:p>
            <a:pPr indent="0" lvl="0" marL="0" marR="202399" rtl="0" algn="l">
              <a:spcBef>
                <a:spcPts val="249"/>
              </a:spcBef>
              <a:spcAft>
                <a:spcPts val="0"/>
              </a:spcAft>
              <a:buClr>
                <a:schemeClr val="dk1"/>
              </a:buClr>
              <a:buSzPct val="100000"/>
              <a:buNone/>
            </a:pPr>
            <a:r>
              <a:t/>
            </a:r>
            <a:endParaRPr/>
          </a:p>
          <a:p>
            <a:pPr indent="0" lvl="0" marL="0" marR="202399" rtl="0" algn="l">
              <a:spcBef>
                <a:spcPts val="249"/>
              </a:spcBef>
              <a:spcAft>
                <a:spcPts val="0"/>
              </a:spcAft>
              <a:buClr>
                <a:schemeClr val="dk1"/>
              </a:buClr>
              <a:buSzPct val="100000"/>
              <a:buFont typeface="Calibri"/>
              <a:buNone/>
            </a:pPr>
            <a:r>
              <a:t/>
            </a:r>
            <a:endParaRPr/>
          </a:p>
        </p:txBody>
      </p:sp>
      <p:pic>
        <p:nvPicPr>
          <p:cNvPr id="170" name="Google Shape;170;g11b7745a1bb_0_75"/>
          <p:cNvPicPr preferRelativeResize="0"/>
          <p:nvPr/>
        </p:nvPicPr>
        <p:blipFill>
          <a:blip r:embed="rId4">
            <a:alphaModFix/>
          </a:blip>
          <a:stretch>
            <a:fillRect/>
          </a:stretch>
        </p:blipFill>
        <p:spPr>
          <a:xfrm>
            <a:off x="1452975" y="2610400"/>
            <a:ext cx="6305875" cy="3026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g11b7745a1bb_0_7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5000"/>
              <a:t>Let’s try it! </a:t>
            </a:r>
            <a:endParaRPr b="1" sz="5000"/>
          </a:p>
        </p:txBody>
      </p:sp>
      <p:sp>
        <p:nvSpPr>
          <p:cNvPr id="176" name="Google Shape;176;g11b7745a1bb_0_7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chemeClr val="dk1"/>
              </a:buClr>
              <a:buSzPts val="2800"/>
              <a:buNone/>
            </a:pPr>
            <a:r>
              <a:rPr b="1" lang="en-US" sz="3000"/>
              <a:t>5 Minute Arthritis Exercise Integration Practice</a:t>
            </a:r>
            <a:endParaRPr b="1" sz="3000"/>
          </a:p>
          <a:p>
            <a:pPr indent="0" lvl="0" marL="177800" rtl="0" algn="l">
              <a:lnSpc>
                <a:spcPct val="90000"/>
              </a:lnSpc>
              <a:spcBef>
                <a:spcPts val="0"/>
              </a:spcBef>
              <a:spcAft>
                <a:spcPts val="0"/>
              </a:spcAft>
              <a:buClr>
                <a:schemeClr val="dk1"/>
              </a:buClr>
              <a:buSzPts val="2800"/>
              <a:buNone/>
            </a:pPr>
            <a:r>
              <a:t/>
            </a:r>
            <a:endParaRPr b="1" sz="3000"/>
          </a:p>
          <a:p>
            <a:pPr indent="-355600" lvl="0" marL="457200" rtl="0" algn="l">
              <a:lnSpc>
                <a:spcPct val="90000"/>
              </a:lnSpc>
              <a:spcBef>
                <a:spcPts val="0"/>
              </a:spcBef>
              <a:spcAft>
                <a:spcPts val="0"/>
              </a:spcAft>
              <a:buSzPts val="2000"/>
              <a:buAutoNum type="arabicPeriod"/>
            </a:pPr>
            <a:r>
              <a:rPr b="1" lang="en-US" sz="3000"/>
              <a:t>Deep Breaths</a:t>
            </a:r>
            <a:endParaRPr b="1" sz="3000"/>
          </a:p>
          <a:p>
            <a:pPr indent="-355600" lvl="0" marL="457200" rtl="0" algn="l">
              <a:lnSpc>
                <a:spcPct val="90000"/>
              </a:lnSpc>
              <a:spcBef>
                <a:spcPts val="0"/>
              </a:spcBef>
              <a:spcAft>
                <a:spcPts val="0"/>
              </a:spcAft>
              <a:buSzPts val="2000"/>
              <a:buAutoNum type="arabicPeriod"/>
            </a:pPr>
            <a:r>
              <a:rPr b="1" lang="en-US" sz="3000"/>
              <a:t>Head/Neck/Shoulders</a:t>
            </a:r>
            <a:endParaRPr b="1" sz="3000"/>
          </a:p>
          <a:p>
            <a:pPr indent="-355600" lvl="0" marL="457200" rtl="0" algn="l">
              <a:lnSpc>
                <a:spcPct val="90000"/>
              </a:lnSpc>
              <a:spcBef>
                <a:spcPts val="0"/>
              </a:spcBef>
              <a:spcAft>
                <a:spcPts val="0"/>
              </a:spcAft>
              <a:buSzPts val="2000"/>
              <a:buAutoNum type="arabicPeriod"/>
            </a:pPr>
            <a:r>
              <a:rPr b="1" lang="en-US" sz="3000"/>
              <a:t>Elbows/Wrists/Hands/Fingers</a:t>
            </a:r>
            <a:endParaRPr b="1" sz="3000"/>
          </a:p>
          <a:p>
            <a:pPr indent="-355600" lvl="0" marL="457200" rtl="0" algn="l">
              <a:lnSpc>
                <a:spcPct val="90000"/>
              </a:lnSpc>
              <a:spcBef>
                <a:spcPts val="0"/>
              </a:spcBef>
              <a:spcAft>
                <a:spcPts val="0"/>
              </a:spcAft>
              <a:buSzPts val="2000"/>
              <a:buAutoNum type="arabicPeriod"/>
            </a:pPr>
            <a:r>
              <a:rPr b="1" lang="en-US" sz="3000"/>
              <a:t>Back/Hips</a:t>
            </a:r>
            <a:endParaRPr b="1" sz="3000"/>
          </a:p>
          <a:p>
            <a:pPr indent="-355600" lvl="0" marL="457200" rtl="0" algn="l">
              <a:lnSpc>
                <a:spcPct val="90000"/>
              </a:lnSpc>
              <a:spcBef>
                <a:spcPts val="0"/>
              </a:spcBef>
              <a:spcAft>
                <a:spcPts val="0"/>
              </a:spcAft>
              <a:buSzPts val="2000"/>
              <a:buAutoNum type="arabicPeriod"/>
            </a:pPr>
            <a:r>
              <a:rPr b="1" lang="en-US" sz="3000"/>
              <a:t>Knees/Ankles/Feet/Toes</a:t>
            </a:r>
            <a:endParaRPr b="1" sz="3000"/>
          </a:p>
          <a:p>
            <a:pPr indent="-355600" lvl="0" marL="457200" rtl="0" algn="l">
              <a:lnSpc>
                <a:spcPct val="90000"/>
              </a:lnSpc>
              <a:spcBef>
                <a:spcPts val="0"/>
              </a:spcBef>
              <a:spcAft>
                <a:spcPts val="0"/>
              </a:spcAft>
              <a:buSzPts val="2000"/>
              <a:buAutoNum type="arabicPeriod"/>
            </a:pPr>
            <a:r>
              <a:rPr b="1" lang="en-US" sz="3000"/>
              <a:t>Deep Breaths</a:t>
            </a:r>
            <a:endParaRPr b="1"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g11b7745a1bb_0_745"/>
          <p:cNvSpPr txBox="1"/>
          <p:nvPr>
            <p:ph type="title"/>
          </p:nvPr>
        </p:nvSpPr>
        <p:spPr>
          <a:xfrm>
            <a:off x="628650" y="576475"/>
            <a:ext cx="8147400" cy="2460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b="1" lang="en-US" sz="3600"/>
              <a:t>The problem: W</a:t>
            </a:r>
            <a:r>
              <a:rPr b="1" lang="en-US" sz="3600"/>
              <a:t>hat about the 43 muscles</a:t>
            </a:r>
            <a:endParaRPr b="1" sz="3600"/>
          </a:p>
          <a:p>
            <a:pPr indent="0" lvl="0" marL="0" rtl="0" algn="l">
              <a:lnSpc>
                <a:spcPct val="90000"/>
              </a:lnSpc>
              <a:spcBef>
                <a:spcPts val="0"/>
              </a:spcBef>
              <a:spcAft>
                <a:spcPts val="0"/>
              </a:spcAft>
              <a:buClr>
                <a:schemeClr val="dk1"/>
              </a:buClr>
              <a:buSzPts val="3960"/>
              <a:buFont typeface="Calibri"/>
              <a:buNone/>
            </a:pPr>
            <a:r>
              <a:rPr b="1" lang="en-US" sz="3600"/>
              <a:t>                          in your face?</a:t>
            </a:r>
            <a:endParaRPr b="1" sz="3600"/>
          </a:p>
          <a:p>
            <a:pPr indent="0" lvl="0" marL="0" rtl="0" algn="l">
              <a:lnSpc>
                <a:spcPct val="90000"/>
              </a:lnSpc>
              <a:spcBef>
                <a:spcPts val="0"/>
              </a:spcBef>
              <a:spcAft>
                <a:spcPts val="0"/>
              </a:spcAft>
              <a:buClr>
                <a:schemeClr val="dk1"/>
              </a:buClr>
              <a:buSzPts val="3960"/>
              <a:buFont typeface="Calibri"/>
              <a:buNone/>
            </a:pPr>
            <a:r>
              <a:t/>
            </a:r>
            <a:endParaRPr b="1" sz="3600"/>
          </a:p>
          <a:p>
            <a:pPr indent="0" lvl="0" marL="0" rtl="0" algn="l">
              <a:lnSpc>
                <a:spcPct val="90000"/>
              </a:lnSpc>
              <a:spcBef>
                <a:spcPts val="0"/>
              </a:spcBef>
              <a:spcAft>
                <a:spcPts val="0"/>
              </a:spcAft>
              <a:buClr>
                <a:schemeClr val="dk1"/>
              </a:buClr>
              <a:buSzPts val="3960"/>
              <a:buFont typeface="Calibri"/>
              <a:buNone/>
            </a:pPr>
            <a:r>
              <a:rPr b="1" lang="en-US" sz="3600"/>
              <a:t>The </a:t>
            </a:r>
            <a:r>
              <a:rPr b="1" lang="en-US" sz="3600"/>
              <a:t>solution</a:t>
            </a:r>
            <a:r>
              <a:rPr b="1" lang="en-US" sz="3600"/>
              <a:t>: Let’s </a:t>
            </a:r>
            <a:r>
              <a:rPr b="1" lang="en-US" sz="3600">
                <a:solidFill>
                  <a:srgbClr val="0000FF"/>
                </a:solidFill>
              </a:rPr>
              <a:t>FACE</a:t>
            </a:r>
            <a:r>
              <a:rPr b="1" lang="en-US" sz="3600"/>
              <a:t> It Together™</a:t>
            </a:r>
            <a:endParaRPr b="1" sz="3600"/>
          </a:p>
        </p:txBody>
      </p:sp>
      <p:sp>
        <p:nvSpPr>
          <p:cNvPr id="182" name="Google Shape;182;g11b7745a1bb_0_745"/>
          <p:cNvSpPr txBox="1"/>
          <p:nvPr>
            <p:ph idx="1" type="body"/>
          </p:nvPr>
        </p:nvSpPr>
        <p:spPr>
          <a:xfrm>
            <a:off x="628650" y="3036775"/>
            <a:ext cx="7886700" cy="3341700"/>
          </a:xfrm>
          <a:prstGeom prst="rect">
            <a:avLst/>
          </a:prstGeom>
          <a:noFill/>
          <a:ln>
            <a:noFill/>
          </a:ln>
        </p:spPr>
        <p:txBody>
          <a:bodyPr anchorCtr="0" anchor="t" bIns="45700" lIns="91425" spcFirstLastPara="1" rIns="91425" wrap="square" tIns="45700">
            <a:normAutofit fontScale="92500" lnSpcReduction="20000"/>
          </a:bodyPr>
          <a:lstStyle/>
          <a:p>
            <a:pPr indent="0" lvl="0" marL="0" marR="202399" rtl="0" algn="l">
              <a:spcBef>
                <a:spcPts val="249"/>
              </a:spcBef>
              <a:spcAft>
                <a:spcPts val="0"/>
              </a:spcAft>
              <a:buClr>
                <a:schemeClr val="dk1"/>
              </a:buClr>
              <a:buSzPct val="46666"/>
              <a:buNone/>
            </a:pPr>
            <a:r>
              <a:rPr b="1" lang="en-US" sz="6000">
                <a:solidFill>
                  <a:srgbClr val="0000FF"/>
                </a:solidFill>
              </a:rPr>
              <a:t>F</a:t>
            </a:r>
            <a:r>
              <a:rPr b="1" lang="en-US" sz="6000"/>
              <a:t>acial</a:t>
            </a:r>
            <a:endParaRPr b="1" sz="6000"/>
          </a:p>
          <a:p>
            <a:pPr indent="0" lvl="0" marL="0" marR="202399" rtl="0" algn="l">
              <a:spcBef>
                <a:spcPts val="249"/>
              </a:spcBef>
              <a:spcAft>
                <a:spcPts val="0"/>
              </a:spcAft>
              <a:buClr>
                <a:schemeClr val="dk1"/>
              </a:buClr>
              <a:buSzPct val="46666"/>
              <a:buNone/>
            </a:pPr>
            <a:r>
              <a:rPr b="1" lang="en-US" sz="6000">
                <a:solidFill>
                  <a:srgbClr val="0000FF"/>
                </a:solidFill>
              </a:rPr>
              <a:t>A</a:t>
            </a:r>
            <a:r>
              <a:rPr b="1" lang="en-US" sz="6000"/>
              <a:t>ctivation </a:t>
            </a:r>
            <a:endParaRPr b="1" sz="6000"/>
          </a:p>
          <a:p>
            <a:pPr indent="0" lvl="0" marL="0" marR="202399" rtl="0" algn="l">
              <a:spcBef>
                <a:spcPts val="249"/>
              </a:spcBef>
              <a:spcAft>
                <a:spcPts val="0"/>
              </a:spcAft>
              <a:buClr>
                <a:schemeClr val="dk1"/>
              </a:buClr>
              <a:buSzPct val="46666"/>
              <a:buNone/>
            </a:pPr>
            <a:r>
              <a:rPr b="1" lang="en-US" sz="6000">
                <a:solidFill>
                  <a:srgbClr val="0000FF"/>
                </a:solidFill>
              </a:rPr>
              <a:t>C</a:t>
            </a:r>
            <a:r>
              <a:rPr b="1" lang="en-US" sz="6000"/>
              <a:t>ontrolled</a:t>
            </a:r>
            <a:endParaRPr b="1" sz="6000"/>
          </a:p>
          <a:p>
            <a:pPr indent="0" lvl="0" marL="0" marR="202399" rtl="0" algn="l">
              <a:spcBef>
                <a:spcPts val="249"/>
              </a:spcBef>
              <a:spcAft>
                <a:spcPts val="0"/>
              </a:spcAft>
              <a:buClr>
                <a:schemeClr val="dk1"/>
              </a:buClr>
              <a:buSzPct val="46666"/>
              <a:buNone/>
            </a:pPr>
            <a:r>
              <a:rPr b="1" lang="en-US" sz="6000">
                <a:solidFill>
                  <a:srgbClr val="0000FF"/>
                </a:solidFill>
              </a:rPr>
              <a:t>E</a:t>
            </a:r>
            <a:r>
              <a:rPr b="1" lang="en-US" sz="6000"/>
              <a:t>xercise</a:t>
            </a:r>
            <a:endParaRPr b="1" sz="6000"/>
          </a:p>
          <a:p>
            <a:pPr indent="0" lvl="0" marL="0" marR="202399" rtl="0" algn="l">
              <a:spcBef>
                <a:spcPts val="249"/>
              </a:spcBef>
              <a:spcAft>
                <a:spcPts val="0"/>
              </a:spcAft>
              <a:buClr>
                <a:schemeClr val="dk1"/>
              </a:buClr>
              <a:buSzPct val="100000"/>
              <a:buNone/>
            </a:pPr>
            <a:r>
              <a:t/>
            </a:r>
            <a:endParaRPr/>
          </a:p>
          <a:p>
            <a:pPr indent="0" lvl="0" marL="0" marR="202399" rtl="0" algn="l">
              <a:spcBef>
                <a:spcPts val="249"/>
              </a:spcBef>
              <a:spcAft>
                <a:spcPts val="0"/>
              </a:spcAft>
              <a:buClr>
                <a:schemeClr val="dk1"/>
              </a:buClr>
              <a:buSzPct val="100000"/>
              <a:buNone/>
            </a:pPr>
            <a:r>
              <a:t/>
            </a:r>
            <a:endParaRPr/>
          </a:p>
        </p:txBody>
      </p:sp>
      <p:pic>
        <p:nvPicPr>
          <p:cNvPr id="183" name="Google Shape;183;g11b7745a1bb_0_745"/>
          <p:cNvPicPr preferRelativeResize="0"/>
          <p:nvPr/>
        </p:nvPicPr>
        <p:blipFill rotWithShape="1">
          <a:blip r:embed="rId4">
            <a:alphaModFix/>
          </a:blip>
          <a:srcRect b="16008" l="19716" r="27312" t="0"/>
          <a:stretch/>
        </p:blipFill>
        <p:spPr>
          <a:xfrm>
            <a:off x="5100235" y="3060950"/>
            <a:ext cx="2600516" cy="246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g11b7745a1bb_0_74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75285"/>
              <a:buFont typeface="Calibri"/>
              <a:buNone/>
            </a:pPr>
            <a:r>
              <a:rPr b="1" lang="en-US" sz="5844"/>
              <a:t>Let’s FACE It Together™</a:t>
            </a:r>
            <a:endParaRPr b="1" sz="5844"/>
          </a:p>
          <a:p>
            <a:pPr indent="0" lvl="0" marL="0" rtl="0" algn="ctr">
              <a:lnSpc>
                <a:spcPct val="90000"/>
              </a:lnSpc>
              <a:spcBef>
                <a:spcPts val="0"/>
              </a:spcBef>
              <a:spcAft>
                <a:spcPts val="0"/>
              </a:spcAft>
              <a:buClr>
                <a:schemeClr val="dk1"/>
              </a:buClr>
              <a:buSzPct val="129411"/>
              <a:buFont typeface="Calibri"/>
              <a:buNone/>
            </a:pPr>
            <a:r>
              <a:rPr b="1" lang="en-US" sz="3400"/>
              <a:t>Facial Exercise &amp; </a:t>
            </a:r>
            <a:r>
              <a:rPr b="1" lang="en-US" sz="3400"/>
              <a:t>Rehabilitation</a:t>
            </a:r>
            <a:endParaRPr b="1" sz="3400"/>
          </a:p>
        </p:txBody>
      </p:sp>
      <p:sp>
        <p:nvSpPr>
          <p:cNvPr id="189" name="Google Shape;189;g11b7745a1bb_0_740"/>
          <p:cNvSpPr txBox="1"/>
          <p:nvPr>
            <p:ph idx="1" type="body"/>
          </p:nvPr>
        </p:nvSpPr>
        <p:spPr>
          <a:xfrm>
            <a:off x="871775" y="2411925"/>
            <a:ext cx="7817100" cy="3303300"/>
          </a:xfrm>
          <a:prstGeom prst="rect">
            <a:avLst/>
          </a:prstGeom>
          <a:noFill/>
          <a:ln>
            <a:noFill/>
          </a:ln>
        </p:spPr>
        <p:txBody>
          <a:bodyPr anchorCtr="0" anchor="t" bIns="45700" lIns="91425" spcFirstLastPara="1" rIns="91425" wrap="square" tIns="45700">
            <a:normAutofit fontScale="77500" lnSpcReduction="20000"/>
          </a:bodyPr>
          <a:lstStyle/>
          <a:p>
            <a:pPr indent="-335112" lvl="0" marL="457200" rtl="0" algn="l">
              <a:lnSpc>
                <a:spcPct val="115000"/>
              </a:lnSpc>
              <a:spcBef>
                <a:spcPts val="1000"/>
              </a:spcBef>
              <a:spcAft>
                <a:spcPts val="0"/>
              </a:spcAft>
              <a:buSzPct val="68397"/>
              <a:buFont typeface="Quattrocento Sans"/>
              <a:buChar char="●"/>
            </a:pPr>
            <a:r>
              <a:rPr b="1" lang="en-US" sz="3164">
                <a:latin typeface="Quattrocento Sans"/>
                <a:ea typeface="Quattrocento Sans"/>
                <a:cs typeface="Quattrocento Sans"/>
                <a:sym typeface="Quattrocento Sans"/>
              </a:rPr>
              <a:t>The story of Grandma Jeanne….</a:t>
            </a:r>
            <a:endParaRPr b="1" sz="3164">
              <a:latin typeface="Quattrocento Sans"/>
              <a:ea typeface="Quattrocento Sans"/>
              <a:cs typeface="Quattrocento Sans"/>
              <a:sym typeface="Quattrocento Sans"/>
            </a:endParaRPr>
          </a:p>
          <a:p>
            <a:pPr indent="-335112" lvl="0" marL="457200" rtl="0" algn="l">
              <a:lnSpc>
                <a:spcPct val="115000"/>
              </a:lnSpc>
              <a:spcBef>
                <a:spcPts val="0"/>
              </a:spcBef>
              <a:spcAft>
                <a:spcPts val="0"/>
              </a:spcAft>
              <a:buSzPct val="68397"/>
              <a:buFont typeface="Quattrocento Sans"/>
              <a:buChar char="●"/>
            </a:pPr>
            <a:r>
              <a:rPr b="1" lang="en-US" sz="3164">
                <a:latin typeface="Quattrocento Sans"/>
                <a:ea typeface="Quattrocento Sans"/>
                <a:cs typeface="Quattrocento Sans"/>
                <a:sym typeface="Quattrocento Sans"/>
              </a:rPr>
              <a:t>A 2003 love affair with plastic surgery…</a:t>
            </a:r>
            <a:endParaRPr b="1" sz="3164">
              <a:latin typeface="Quattrocento Sans"/>
              <a:ea typeface="Quattrocento Sans"/>
              <a:cs typeface="Quattrocento Sans"/>
              <a:sym typeface="Quattrocento Sans"/>
            </a:endParaRPr>
          </a:p>
          <a:p>
            <a:pPr indent="-335112" lvl="0" marL="457200" rtl="0" algn="l">
              <a:lnSpc>
                <a:spcPct val="115000"/>
              </a:lnSpc>
              <a:spcBef>
                <a:spcPts val="0"/>
              </a:spcBef>
              <a:spcAft>
                <a:spcPts val="0"/>
              </a:spcAft>
              <a:buSzPct val="68397"/>
              <a:buFont typeface="Quattrocento Sans"/>
              <a:buChar char="●"/>
            </a:pPr>
            <a:r>
              <a:rPr b="1" lang="en-US" sz="3164">
                <a:latin typeface="Quattrocento Sans"/>
                <a:ea typeface="Quattrocento Sans"/>
                <a:cs typeface="Quattrocento Sans"/>
                <a:sym typeface="Quattrocento Sans"/>
              </a:rPr>
              <a:t>A newspaper article… </a:t>
            </a:r>
            <a:endParaRPr b="1" sz="3164">
              <a:latin typeface="Quattrocento Sans"/>
              <a:ea typeface="Quattrocento Sans"/>
              <a:cs typeface="Quattrocento Sans"/>
              <a:sym typeface="Quattrocento Sans"/>
            </a:endParaRPr>
          </a:p>
          <a:p>
            <a:pPr indent="-335112" lvl="0" marL="457200" rtl="0" algn="l">
              <a:lnSpc>
                <a:spcPct val="115000"/>
              </a:lnSpc>
              <a:spcBef>
                <a:spcPts val="0"/>
              </a:spcBef>
              <a:spcAft>
                <a:spcPts val="0"/>
              </a:spcAft>
              <a:buSzPct val="68397"/>
              <a:buFont typeface="Quattrocento Sans"/>
              <a:buChar char="●"/>
            </a:pPr>
            <a:r>
              <a:rPr b="1" lang="en-US" sz="3164">
                <a:latin typeface="Quattrocento Sans"/>
                <a:ea typeface="Quattrocento Sans"/>
                <a:cs typeface="Quattrocento Sans"/>
                <a:sym typeface="Quattrocento Sans"/>
              </a:rPr>
              <a:t>Conference presentations…</a:t>
            </a:r>
            <a:endParaRPr b="1" sz="3164">
              <a:latin typeface="Quattrocento Sans"/>
              <a:ea typeface="Quattrocento Sans"/>
              <a:cs typeface="Quattrocento Sans"/>
              <a:sym typeface="Quattrocento Sans"/>
            </a:endParaRPr>
          </a:p>
          <a:p>
            <a:pPr indent="-335112" lvl="0" marL="457200" rtl="0" algn="l">
              <a:lnSpc>
                <a:spcPct val="115000"/>
              </a:lnSpc>
              <a:spcBef>
                <a:spcPts val="0"/>
              </a:spcBef>
              <a:spcAft>
                <a:spcPts val="0"/>
              </a:spcAft>
              <a:buSzPct val="68397"/>
              <a:buFont typeface="Quattrocento Sans"/>
              <a:buChar char="●"/>
            </a:pPr>
            <a:r>
              <a:rPr b="1" lang="en-US" sz="3164">
                <a:latin typeface="Quattrocento Sans"/>
                <a:ea typeface="Quattrocento Sans"/>
                <a:cs typeface="Quattrocento Sans"/>
                <a:sym typeface="Quattrocento Sans"/>
              </a:rPr>
              <a:t>The medical fitness industry…</a:t>
            </a:r>
            <a:endParaRPr b="1" sz="3164">
              <a:latin typeface="Quattrocento Sans"/>
              <a:ea typeface="Quattrocento Sans"/>
              <a:cs typeface="Quattrocento Sans"/>
              <a:sym typeface="Quattrocento Sans"/>
            </a:endParaRPr>
          </a:p>
          <a:p>
            <a:pPr indent="-335112" lvl="0" marL="457200" rtl="0" algn="l">
              <a:lnSpc>
                <a:spcPct val="115000"/>
              </a:lnSpc>
              <a:spcBef>
                <a:spcPts val="0"/>
              </a:spcBef>
              <a:spcAft>
                <a:spcPts val="0"/>
              </a:spcAft>
              <a:buSzPct val="68397"/>
              <a:buFont typeface="Quattrocento Sans"/>
              <a:buChar char="●"/>
            </a:pPr>
            <a:r>
              <a:rPr b="1" lang="en-US" sz="3164">
                <a:latin typeface="Quattrocento Sans"/>
                <a:ea typeface="Quattrocento Sans"/>
                <a:cs typeface="Quattrocento Sans"/>
                <a:sym typeface="Quattrocento Sans"/>
              </a:rPr>
              <a:t>World-wide LFIT Instructors</a:t>
            </a:r>
            <a:endParaRPr b="1" sz="3164">
              <a:latin typeface="Quattrocento Sans"/>
              <a:ea typeface="Quattrocento Sans"/>
              <a:cs typeface="Quattrocento Sans"/>
              <a:sym typeface="Quattrocento Sans"/>
            </a:endParaRPr>
          </a:p>
          <a:p>
            <a:pPr indent="-335112" lvl="0" marL="457200" rtl="0" algn="l">
              <a:lnSpc>
                <a:spcPct val="115000"/>
              </a:lnSpc>
              <a:spcBef>
                <a:spcPts val="0"/>
              </a:spcBef>
              <a:spcAft>
                <a:spcPts val="0"/>
              </a:spcAft>
              <a:buSzPct val="68397"/>
              <a:buFont typeface="Quattrocento Sans"/>
              <a:buChar char="●"/>
            </a:pPr>
            <a:r>
              <a:rPr b="1" lang="en-US" sz="3164">
                <a:latin typeface="Quattrocento Sans"/>
                <a:ea typeface="Quattrocento Sans"/>
                <a:cs typeface="Quattrocento Sans"/>
                <a:sym typeface="Quattrocento Sans"/>
              </a:rPr>
              <a:t>LeadingAge Colorado 2022</a:t>
            </a:r>
            <a:endParaRPr b="1" sz="3164">
              <a:latin typeface="Quattrocento Sans"/>
              <a:ea typeface="Quattrocento Sans"/>
              <a:cs typeface="Quattrocento Sans"/>
              <a:sym typeface="Quattrocento Sans"/>
            </a:endParaRPr>
          </a:p>
          <a:p>
            <a:pPr indent="0" lvl="0" marL="0" rtl="0" algn="l">
              <a:spcBef>
                <a:spcPts val="1000"/>
              </a:spcBef>
              <a:spcAft>
                <a:spcPts val="0"/>
              </a:spcAft>
              <a:buClr>
                <a:srgbClr val="FEFEFE"/>
              </a:buClr>
              <a:buSzPct val="100000"/>
              <a:buNone/>
            </a:pPr>
            <a:r>
              <a:t/>
            </a:r>
            <a:endParaRPr sz="2400">
              <a:solidFill>
                <a:srgbClr val="FEFEFE"/>
              </a:solidFill>
              <a:latin typeface="Quattrocento Sans"/>
              <a:ea typeface="Quattrocento Sans"/>
              <a:cs typeface="Quattrocento Sans"/>
              <a:sym typeface="Quattrocento Sans"/>
            </a:endParaRPr>
          </a:p>
          <a:p>
            <a:pPr indent="-50800" lvl="0" marL="228600" rtl="0" algn="l">
              <a:lnSpc>
                <a:spcPct val="90000"/>
              </a:lnSpc>
              <a:spcBef>
                <a:spcPts val="0"/>
              </a:spcBef>
              <a:spcAft>
                <a:spcPts val="0"/>
              </a:spcAft>
              <a:buClr>
                <a:schemeClr val="dk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g11b7745a1bb_0_73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75285"/>
              <a:buFont typeface="Calibri"/>
              <a:buNone/>
            </a:pPr>
            <a:r>
              <a:rPr b="1" lang="en-US" sz="5844"/>
              <a:t>Let’s FACE It Together™</a:t>
            </a:r>
            <a:endParaRPr b="1" sz="5844"/>
          </a:p>
          <a:p>
            <a:pPr indent="0" lvl="0" marL="0" rtl="0" algn="ctr">
              <a:lnSpc>
                <a:spcPct val="90000"/>
              </a:lnSpc>
              <a:spcBef>
                <a:spcPts val="0"/>
              </a:spcBef>
              <a:spcAft>
                <a:spcPts val="0"/>
              </a:spcAft>
              <a:buClr>
                <a:schemeClr val="dk1"/>
              </a:buClr>
              <a:buSzPct val="129411"/>
              <a:buFont typeface="Calibri"/>
              <a:buNone/>
            </a:pPr>
            <a:r>
              <a:rPr b="1" lang="en-US" sz="3400"/>
              <a:t>Facial Exercise &amp; </a:t>
            </a:r>
            <a:r>
              <a:rPr b="1" lang="en-US" sz="3400"/>
              <a:t>Rehabilitation</a:t>
            </a:r>
            <a:endParaRPr b="1" sz="3400"/>
          </a:p>
        </p:txBody>
      </p:sp>
      <p:sp>
        <p:nvSpPr>
          <p:cNvPr id="195" name="Google Shape;195;g11b7745a1bb_0_735"/>
          <p:cNvSpPr txBox="1"/>
          <p:nvPr>
            <p:ph idx="1" type="body"/>
          </p:nvPr>
        </p:nvSpPr>
        <p:spPr>
          <a:xfrm>
            <a:off x="435900" y="2411925"/>
            <a:ext cx="8253000" cy="33033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Clr>
                <a:schemeClr val="dk1"/>
              </a:buClr>
              <a:buSzPts val="2400"/>
              <a:buChar char="•"/>
            </a:pPr>
            <a:r>
              <a:rPr b="1" lang="en-US" sz="2400">
                <a:latin typeface="Quattrocento Sans"/>
                <a:ea typeface="Quattrocento Sans"/>
                <a:cs typeface="Quattrocento Sans"/>
                <a:sym typeface="Quattrocento Sans"/>
              </a:rPr>
              <a:t>Specific movements increase muscle strength and </a:t>
            </a:r>
            <a:endParaRPr b="1" sz="2400">
              <a:latin typeface="Quattrocento Sans"/>
              <a:ea typeface="Quattrocento Sans"/>
              <a:cs typeface="Quattrocento Sans"/>
              <a:sym typeface="Quattrocento Sans"/>
            </a:endParaRPr>
          </a:p>
          <a:p>
            <a:pPr indent="457200" lvl="0" marL="0" rtl="0" algn="l">
              <a:spcBef>
                <a:spcPts val="0"/>
              </a:spcBef>
              <a:spcAft>
                <a:spcPts val="0"/>
              </a:spcAft>
              <a:buNone/>
            </a:pPr>
            <a:r>
              <a:rPr b="1" lang="en-US" sz="2400">
                <a:latin typeface="Quattrocento Sans"/>
                <a:ea typeface="Quattrocento Sans"/>
                <a:cs typeface="Quattrocento Sans"/>
                <a:sym typeface="Quattrocento Sans"/>
              </a:rPr>
              <a:t>function in your body</a:t>
            </a:r>
            <a:endParaRPr b="1" sz="2400">
              <a:solidFill>
                <a:srgbClr val="FEFEFE"/>
              </a:solidFill>
              <a:latin typeface="Quattrocento Sans"/>
              <a:ea typeface="Quattrocento Sans"/>
              <a:cs typeface="Quattrocento Sans"/>
              <a:sym typeface="Quattrocento Sans"/>
            </a:endParaRPr>
          </a:p>
          <a:p>
            <a:pPr indent="0" lvl="0" marL="0" rtl="0" algn="l">
              <a:spcBef>
                <a:spcPts val="1000"/>
              </a:spcBef>
              <a:spcAft>
                <a:spcPts val="0"/>
              </a:spcAft>
              <a:buClr>
                <a:schemeClr val="dk1"/>
              </a:buClr>
              <a:buSzPts val="2400"/>
              <a:buChar char="•"/>
            </a:pPr>
            <a:r>
              <a:rPr b="1" lang="en-US" sz="2400">
                <a:latin typeface="Quattrocento Sans"/>
                <a:ea typeface="Quattrocento Sans"/>
                <a:cs typeface="Quattrocento Sans"/>
                <a:sym typeface="Quattrocento Sans"/>
              </a:rPr>
              <a:t>The same concept applies to the muscles in your face </a:t>
            </a:r>
            <a:endParaRPr b="1" sz="2400">
              <a:solidFill>
                <a:srgbClr val="FEFEFE"/>
              </a:solidFill>
              <a:latin typeface="Quattrocento Sans"/>
              <a:ea typeface="Quattrocento Sans"/>
              <a:cs typeface="Quattrocento Sans"/>
              <a:sym typeface="Quattrocento Sans"/>
            </a:endParaRPr>
          </a:p>
          <a:p>
            <a:pPr indent="0" lvl="0" marL="0" rtl="0" algn="l">
              <a:spcBef>
                <a:spcPts val="1000"/>
              </a:spcBef>
              <a:spcAft>
                <a:spcPts val="0"/>
              </a:spcAft>
              <a:buClr>
                <a:schemeClr val="dk1"/>
              </a:buClr>
              <a:buSzPts val="2400"/>
              <a:buChar char="•"/>
            </a:pPr>
            <a:r>
              <a:rPr b="1" lang="en-US" sz="2400">
                <a:latin typeface="Quattrocento Sans"/>
                <a:ea typeface="Quattrocento Sans"/>
                <a:cs typeface="Quattrocento Sans"/>
                <a:sym typeface="Quattrocento Sans"/>
              </a:rPr>
              <a:t>Targeted Repetitive Movements of the face and neck   </a:t>
            </a:r>
            <a:endParaRPr b="1" sz="2400">
              <a:latin typeface="Quattrocento Sans"/>
              <a:ea typeface="Quattrocento Sans"/>
              <a:cs typeface="Quattrocento Sans"/>
              <a:sym typeface="Quattrocento Sans"/>
            </a:endParaRPr>
          </a:p>
          <a:p>
            <a:pPr indent="0" lvl="0" marL="0" rtl="0" algn="l">
              <a:spcBef>
                <a:spcPts val="1000"/>
              </a:spcBef>
              <a:spcAft>
                <a:spcPts val="0"/>
              </a:spcAft>
              <a:buClr>
                <a:schemeClr val="dk1"/>
              </a:buClr>
              <a:buSzPts val="2400"/>
              <a:buChar char="•"/>
            </a:pPr>
            <a:r>
              <a:rPr b="1" lang="en-US" sz="2400">
                <a:latin typeface="Quattrocento Sans"/>
                <a:ea typeface="Quattrocento Sans"/>
                <a:cs typeface="Quattrocento Sans"/>
                <a:sym typeface="Quattrocento Sans"/>
              </a:rPr>
              <a:t>Improve range of motion and mobility.</a:t>
            </a:r>
            <a:endParaRPr b="1" sz="2400">
              <a:solidFill>
                <a:srgbClr val="FEFEFE"/>
              </a:solidFill>
              <a:latin typeface="Quattrocento Sans"/>
              <a:ea typeface="Quattrocento Sans"/>
              <a:cs typeface="Quattrocento Sans"/>
              <a:sym typeface="Quattrocento Sans"/>
            </a:endParaRPr>
          </a:p>
          <a:p>
            <a:pPr indent="0" lvl="0" marL="0" rtl="0" algn="l">
              <a:spcBef>
                <a:spcPts val="1000"/>
              </a:spcBef>
              <a:spcAft>
                <a:spcPts val="0"/>
              </a:spcAft>
              <a:buClr>
                <a:schemeClr val="dk1"/>
              </a:buClr>
              <a:buSzPts val="2400"/>
              <a:buChar char="•"/>
            </a:pPr>
            <a:r>
              <a:rPr b="1" lang="en-US" sz="2400">
                <a:latin typeface="Quattrocento Sans"/>
                <a:ea typeface="Quattrocento Sans"/>
                <a:cs typeface="Quattrocento Sans"/>
                <a:sym typeface="Quattrocento Sans"/>
              </a:rPr>
              <a:t>Decrease muscle tightness and immobility caused from </a:t>
            </a:r>
            <a:endParaRPr b="1" sz="2400">
              <a:latin typeface="Quattrocento Sans"/>
              <a:ea typeface="Quattrocento Sans"/>
              <a:cs typeface="Quattrocento Sans"/>
              <a:sym typeface="Quattrocento Sans"/>
            </a:endParaRPr>
          </a:p>
          <a:p>
            <a:pPr indent="457200" lvl="0" marL="0" rtl="0" algn="l">
              <a:spcBef>
                <a:spcPts val="1000"/>
              </a:spcBef>
              <a:spcAft>
                <a:spcPts val="0"/>
              </a:spcAft>
              <a:buNone/>
            </a:pPr>
            <a:r>
              <a:rPr b="1" lang="en-US" sz="2400">
                <a:latin typeface="Quattrocento Sans"/>
                <a:ea typeface="Quattrocento Sans"/>
                <a:cs typeface="Quattrocento Sans"/>
                <a:sym typeface="Quattrocento Sans"/>
              </a:rPr>
              <a:t>chronic disease</a:t>
            </a:r>
            <a:endParaRPr b="1" sz="2400">
              <a:latin typeface="Quattrocento Sans"/>
              <a:ea typeface="Quattrocento Sans"/>
              <a:cs typeface="Quattrocento Sans"/>
              <a:sym typeface="Quattrocento Sans"/>
            </a:endParaRPr>
          </a:p>
          <a:p>
            <a:pPr indent="0" lvl="0" marL="0" rtl="0" algn="l">
              <a:spcBef>
                <a:spcPts val="1000"/>
              </a:spcBef>
              <a:spcAft>
                <a:spcPts val="0"/>
              </a:spcAft>
              <a:buClr>
                <a:srgbClr val="FEFEFE"/>
              </a:buClr>
              <a:buSzPts val="2400"/>
              <a:buFont typeface="Arial"/>
              <a:buNone/>
            </a:pPr>
            <a:r>
              <a:t/>
            </a:r>
            <a:endParaRPr sz="2400">
              <a:solidFill>
                <a:srgbClr val="FEFEFE"/>
              </a:solidFill>
              <a:latin typeface="Quattrocento Sans"/>
              <a:ea typeface="Quattrocento Sans"/>
              <a:cs typeface="Quattrocento Sans"/>
              <a:sym typeface="Quattrocento Sans"/>
            </a:endParaRPr>
          </a:p>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g11b7745a1bb_0_73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EFEFE"/>
              </a:buClr>
              <a:buSzPts val="2400"/>
              <a:buFont typeface="Arial"/>
              <a:buNone/>
            </a:pPr>
            <a:r>
              <a:rPr b="1" lang="en-US" sz="2400">
                <a:latin typeface="Quattrocento Sans"/>
                <a:ea typeface="Quattrocento Sans"/>
                <a:cs typeface="Quattrocento Sans"/>
                <a:sym typeface="Quattrocento Sans"/>
              </a:rPr>
              <a:t>Did you know you have 43 muscles</a:t>
            </a:r>
            <a:endParaRPr b="1" sz="2400">
              <a:latin typeface="Quattrocento Sans"/>
              <a:ea typeface="Quattrocento Sans"/>
              <a:cs typeface="Quattrocento Sans"/>
              <a:sym typeface="Quattrocento Sans"/>
            </a:endParaRPr>
          </a:p>
          <a:p>
            <a:pPr indent="0" lvl="0" marL="0" rtl="0" algn="ctr">
              <a:spcBef>
                <a:spcPts val="0"/>
              </a:spcBef>
              <a:spcAft>
                <a:spcPts val="0"/>
              </a:spcAft>
              <a:buClr>
                <a:srgbClr val="FEFEFE"/>
              </a:buClr>
              <a:buSzPts val="2400"/>
              <a:buFont typeface="Arial"/>
              <a:buNone/>
            </a:pPr>
            <a:r>
              <a:rPr b="1" lang="en-US" sz="2400">
                <a:latin typeface="Quattrocento Sans"/>
                <a:ea typeface="Quattrocento Sans"/>
                <a:cs typeface="Quattrocento Sans"/>
                <a:sym typeface="Quattrocento Sans"/>
              </a:rPr>
              <a:t> in the face alone?</a:t>
            </a:r>
            <a:endParaRPr/>
          </a:p>
        </p:txBody>
      </p:sp>
      <p:sp>
        <p:nvSpPr>
          <p:cNvPr id="201" name="Google Shape;201;g11b7745a1bb_0_73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rgbClr val="FEFEFE"/>
              </a:buClr>
              <a:buSzPts val="2400"/>
              <a:buFont typeface="Arial"/>
              <a:buNone/>
            </a:pPr>
            <a:r>
              <a:rPr b="1" lang="en-US" sz="2400">
                <a:latin typeface="Quattrocento Sans"/>
                <a:ea typeface="Quattrocento Sans"/>
                <a:cs typeface="Quattrocento Sans"/>
                <a:sym typeface="Quattrocento Sans"/>
              </a:rPr>
              <a:t> </a:t>
            </a:r>
            <a:endParaRPr sz="2400">
              <a:latin typeface="Quattrocento Sans"/>
              <a:ea typeface="Quattrocento Sans"/>
              <a:cs typeface="Quattrocento Sans"/>
              <a:sym typeface="Quattrocento Sans"/>
            </a:endParaRPr>
          </a:p>
          <a:p>
            <a:pPr indent="0" lvl="0" marL="0" rtl="0" algn="ctr">
              <a:spcBef>
                <a:spcPts val="1000"/>
              </a:spcBef>
              <a:spcAft>
                <a:spcPts val="0"/>
              </a:spcAft>
              <a:buClr>
                <a:srgbClr val="FEFEFE"/>
              </a:buClr>
              <a:buSzPts val="2400"/>
              <a:buFont typeface="Arial"/>
              <a:buNone/>
            </a:pPr>
            <a:r>
              <a:rPr b="1" lang="en-US" sz="2400">
                <a:latin typeface="Quattrocento Sans"/>
                <a:ea typeface="Quattrocento Sans"/>
                <a:cs typeface="Quattrocento Sans"/>
                <a:sym typeface="Quattrocento Sans"/>
              </a:rPr>
              <a:t>For Example:</a:t>
            </a:r>
            <a:endParaRPr b="1" sz="2400">
              <a:latin typeface="Quattrocento Sans"/>
              <a:ea typeface="Quattrocento Sans"/>
              <a:cs typeface="Quattrocento Sans"/>
              <a:sym typeface="Quattrocento Sans"/>
            </a:endParaRPr>
          </a:p>
          <a:p>
            <a:pPr indent="0" lvl="0" marL="0" rtl="0" algn="ctr">
              <a:spcBef>
                <a:spcPts val="1000"/>
              </a:spcBef>
              <a:spcAft>
                <a:spcPts val="0"/>
              </a:spcAft>
              <a:buClr>
                <a:srgbClr val="FEFEFE"/>
              </a:buClr>
              <a:buSzPts val="2400"/>
              <a:buFont typeface="Arial"/>
              <a:buNone/>
            </a:pPr>
            <a:r>
              <a:rPr b="1" lang="en-US" sz="2400">
                <a:latin typeface="Quattrocento Sans"/>
                <a:ea typeface="Quattrocento Sans"/>
                <a:cs typeface="Quattrocento Sans"/>
                <a:sym typeface="Quattrocento Sans"/>
              </a:rPr>
              <a:t>“For people with Parkinson’s(PWP), those muscles are affected and may experience reduced blinking, neither happy or sad expressions which can lead individuals unfamiliar with PD to think the PWP is upset with them or doesn't care. That couldn't be further from the truth! They do care but have zero awareness that they are not expressing themselves.  Facial exercises should definitely be a part of your routine.” </a:t>
            </a:r>
            <a:endParaRPr sz="2400">
              <a:latin typeface="Quattrocento Sans"/>
              <a:ea typeface="Quattrocento Sans"/>
              <a:cs typeface="Quattrocento Sans"/>
              <a:sym typeface="Quattrocento Sans"/>
            </a:endParaRPr>
          </a:p>
          <a:p>
            <a:pPr indent="0" lvl="0" marL="0" rtl="0" algn="ctr">
              <a:spcBef>
                <a:spcPts val="1000"/>
              </a:spcBef>
              <a:spcAft>
                <a:spcPts val="0"/>
              </a:spcAft>
              <a:buClr>
                <a:srgbClr val="FEFEFE"/>
              </a:buClr>
              <a:buSzPts val="2400"/>
              <a:buFont typeface="Arial"/>
              <a:buNone/>
            </a:pPr>
            <a:r>
              <a:rPr b="1" lang="en-US" sz="2400">
                <a:latin typeface="Quattrocento Sans"/>
                <a:ea typeface="Quattrocento Sans"/>
                <a:cs typeface="Quattrocento Sans"/>
                <a:sym typeface="Quattrocento Sans"/>
              </a:rPr>
              <a:t>(Bridges, 2020)</a:t>
            </a:r>
            <a:endParaRPr/>
          </a:p>
        </p:txBody>
      </p:sp>
      <p:pic>
        <p:nvPicPr>
          <p:cNvPr descr="A close - up of a human brain&#10;&#10;Description automatically generated with low confidence" id="202" name="Google Shape;202;g11b7745a1bb_0_730"/>
          <p:cNvPicPr preferRelativeResize="0"/>
          <p:nvPr/>
        </p:nvPicPr>
        <p:blipFill rotWithShape="1">
          <a:blip r:embed="rId4">
            <a:alphaModFix/>
          </a:blip>
          <a:srcRect b="0" l="0" r="0" t="0"/>
          <a:stretch/>
        </p:blipFill>
        <p:spPr>
          <a:xfrm>
            <a:off x="7015720" y="154836"/>
            <a:ext cx="1998900" cy="23622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pic>
        <p:nvPicPr>
          <p:cNvPr descr="A close - up of a human brain&#10;&#10;Description automatically generated with low confidence" id="203" name="Google Shape;203;g11b7745a1bb_0_730"/>
          <p:cNvPicPr preferRelativeResize="0"/>
          <p:nvPr/>
        </p:nvPicPr>
        <p:blipFill rotWithShape="1">
          <a:blip r:embed="rId4">
            <a:alphaModFix/>
          </a:blip>
          <a:srcRect b="0" l="0" r="0" t="0"/>
          <a:stretch/>
        </p:blipFill>
        <p:spPr>
          <a:xfrm>
            <a:off x="179345" y="154836"/>
            <a:ext cx="1998900" cy="23622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g11b7745a1bb_0_711"/>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91666"/>
              <a:buFont typeface="Calibri"/>
              <a:buNone/>
            </a:pPr>
            <a:r>
              <a:rPr b="1" lang="en-US" sz="4800"/>
              <a:t>I am a Chronic Disease Warrior</a:t>
            </a:r>
            <a:endParaRPr b="1" sz="4800"/>
          </a:p>
        </p:txBody>
      </p:sp>
      <p:pic>
        <p:nvPicPr>
          <p:cNvPr descr="A picture containing person, outdoor&#10;&#10;Description automatically generated" id="92" name="Google Shape;92;g11b7745a1bb_0_711"/>
          <p:cNvPicPr preferRelativeResize="0"/>
          <p:nvPr/>
        </p:nvPicPr>
        <p:blipFill rotWithShape="1">
          <a:blip r:embed="rId4">
            <a:alphaModFix/>
          </a:blip>
          <a:srcRect b="0" l="18109" r="2114" t="0"/>
          <a:stretch/>
        </p:blipFill>
        <p:spPr>
          <a:xfrm>
            <a:off x="5521250" y="1849225"/>
            <a:ext cx="2886675" cy="3628450"/>
          </a:xfrm>
          <a:prstGeom prst="rect">
            <a:avLst/>
          </a:prstGeom>
          <a:noFill/>
          <a:ln>
            <a:noFill/>
          </a:ln>
          <a:effectLst>
            <a:outerShdw blurRad="292100" rotWithShape="0" algn="tl" dir="2700000" dist="139700">
              <a:srgbClr val="333333">
                <a:alpha val="64709"/>
              </a:srgbClr>
            </a:outerShdw>
          </a:effectLst>
        </p:spPr>
      </p:pic>
      <p:sp>
        <p:nvSpPr>
          <p:cNvPr id="93" name="Google Shape;93;g11b7745a1bb_0_711"/>
          <p:cNvSpPr txBox="1"/>
          <p:nvPr/>
        </p:nvSpPr>
        <p:spPr>
          <a:xfrm>
            <a:off x="900850" y="2499100"/>
            <a:ext cx="42282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chemeClr val="dk1"/>
                </a:solidFill>
                <a:latin typeface="Calibri"/>
                <a:ea typeface="Calibri"/>
                <a:cs typeface="Calibri"/>
                <a:sym typeface="Calibri"/>
              </a:rPr>
              <a:t>“Your MISSION in life is to find your gift. </a:t>
            </a:r>
            <a:endParaRPr b="1" sz="3600">
              <a:solidFill>
                <a:schemeClr val="dk1"/>
              </a:solidFill>
              <a:latin typeface="Calibri"/>
              <a:ea typeface="Calibri"/>
              <a:cs typeface="Calibri"/>
              <a:sym typeface="Calibri"/>
            </a:endParaRPr>
          </a:p>
          <a:p>
            <a:pPr indent="0" lvl="0" marL="0" rtl="0" algn="ctr">
              <a:spcBef>
                <a:spcPts val="0"/>
              </a:spcBef>
              <a:spcAft>
                <a:spcPts val="0"/>
              </a:spcAft>
              <a:buNone/>
            </a:pPr>
            <a:r>
              <a:rPr b="1" lang="en-US" sz="3600">
                <a:solidFill>
                  <a:schemeClr val="dk1"/>
                </a:solidFill>
                <a:latin typeface="Calibri"/>
                <a:ea typeface="Calibri"/>
                <a:cs typeface="Calibri"/>
                <a:sym typeface="Calibri"/>
              </a:rPr>
              <a:t>Your PURPOSE in life is to give it away!”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g11b7745a1bb_0_65"/>
          <p:cNvSpPr txBox="1"/>
          <p:nvPr>
            <p:ph type="title"/>
          </p:nvPr>
        </p:nvSpPr>
        <p:spPr>
          <a:xfrm>
            <a:off x="628650" y="1235025"/>
            <a:ext cx="7886700" cy="10755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7FCFF"/>
              </a:buClr>
              <a:buSzPct val="100000"/>
              <a:buFont typeface="Quattrocento Sans"/>
              <a:buNone/>
            </a:pPr>
            <a:r>
              <a:rPr b="1" lang="en-US" sz="4800">
                <a:latin typeface="Arial"/>
                <a:ea typeface="Arial"/>
                <a:cs typeface="Arial"/>
                <a:sym typeface="Arial"/>
              </a:rPr>
              <a:t>Let’s FACE It Together™</a:t>
            </a:r>
            <a:br>
              <a:rPr b="1" lang="en-US" sz="4800">
                <a:latin typeface="Arial"/>
                <a:ea typeface="Arial"/>
                <a:cs typeface="Arial"/>
                <a:sym typeface="Arial"/>
              </a:rPr>
            </a:br>
            <a:r>
              <a:rPr b="1" lang="en-US" sz="2800">
                <a:latin typeface="Arial"/>
                <a:ea typeface="Arial"/>
                <a:cs typeface="Arial"/>
                <a:sym typeface="Arial"/>
              </a:rPr>
              <a:t>For Parkinson’s, Alzheimer’s, ALS, MS, Bell’s Palsy, Stroke, Injury, etc…</a:t>
            </a:r>
            <a:br>
              <a:rPr b="1" lang="en-US" sz="4800">
                <a:solidFill>
                  <a:srgbClr val="F7FCFF"/>
                </a:solidFill>
                <a:latin typeface="Arial"/>
                <a:ea typeface="Arial"/>
                <a:cs typeface="Arial"/>
                <a:sym typeface="Arial"/>
              </a:rPr>
            </a:br>
            <a:endParaRPr b="1" sz="3600">
              <a:solidFill>
                <a:srgbClr val="F7FCFF"/>
              </a:solidFill>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Calibri"/>
              <a:buNone/>
            </a:pPr>
            <a:r>
              <a:t/>
            </a:r>
            <a:endParaRPr/>
          </a:p>
        </p:txBody>
      </p:sp>
      <p:sp>
        <p:nvSpPr>
          <p:cNvPr id="209" name="Google Shape;209;g11b7745a1bb_0_65"/>
          <p:cNvSpPr txBox="1"/>
          <p:nvPr>
            <p:ph idx="1" type="body"/>
          </p:nvPr>
        </p:nvSpPr>
        <p:spPr>
          <a:xfrm>
            <a:off x="628650" y="2106800"/>
            <a:ext cx="7886700" cy="4155600"/>
          </a:xfrm>
          <a:prstGeom prst="rect">
            <a:avLst/>
          </a:prstGeom>
          <a:noFill/>
          <a:ln>
            <a:noFill/>
          </a:ln>
        </p:spPr>
        <p:txBody>
          <a:bodyPr anchorCtr="0" anchor="t" bIns="45700" lIns="91425" spcFirstLastPara="1" rIns="91425" wrap="square" tIns="45700">
            <a:normAutofit/>
          </a:bodyPr>
          <a:lstStyle/>
          <a:p>
            <a:pPr indent="-279400" lvl="0" marL="342900" rtl="0" algn="l">
              <a:lnSpc>
                <a:spcPct val="150000"/>
              </a:lnSpc>
              <a:spcBef>
                <a:spcPts val="0"/>
              </a:spcBef>
              <a:spcAft>
                <a:spcPts val="0"/>
              </a:spcAft>
              <a:buClr>
                <a:schemeClr val="dk1"/>
              </a:buClr>
              <a:buSzPts val="1800"/>
              <a:buFont typeface="Calibri"/>
              <a:buChar char="➢"/>
            </a:pPr>
            <a:r>
              <a:rPr b="1" lang="en-US" sz="2400"/>
              <a:t>Reduced blinking or eye movements</a:t>
            </a:r>
            <a:endParaRPr sz="2400">
              <a:solidFill>
                <a:srgbClr val="FEFEFE"/>
              </a:solidFill>
              <a:latin typeface="Quattrocento Sans"/>
              <a:ea typeface="Quattrocento Sans"/>
              <a:cs typeface="Quattrocento Sans"/>
              <a:sym typeface="Quattrocento Sans"/>
            </a:endParaRPr>
          </a:p>
          <a:p>
            <a:pPr indent="-279400" lvl="0" marL="342900" rtl="0" algn="l">
              <a:lnSpc>
                <a:spcPct val="150000"/>
              </a:lnSpc>
              <a:spcBef>
                <a:spcPts val="800"/>
              </a:spcBef>
              <a:spcAft>
                <a:spcPts val="0"/>
              </a:spcAft>
              <a:buClr>
                <a:schemeClr val="dk1"/>
              </a:buClr>
              <a:buSzPts val="1800"/>
              <a:buFont typeface="Calibri"/>
              <a:buChar char="➢"/>
            </a:pPr>
            <a:r>
              <a:rPr b="1" lang="en-US" sz="2400"/>
              <a:t>Limited smile and facial expression</a:t>
            </a:r>
            <a:endParaRPr sz="2400">
              <a:solidFill>
                <a:srgbClr val="FEFEFE"/>
              </a:solidFill>
              <a:latin typeface="Quattrocento Sans"/>
              <a:ea typeface="Quattrocento Sans"/>
              <a:cs typeface="Quattrocento Sans"/>
              <a:sym typeface="Quattrocento Sans"/>
            </a:endParaRPr>
          </a:p>
          <a:p>
            <a:pPr indent="-279400" lvl="0" marL="342900" rtl="0" algn="l">
              <a:lnSpc>
                <a:spcPct val="150000"/>
              </a:lnSpc>
              <a:spcBef>
                <a:spcPts val="800"/>
              </a:spcBef>
              <a:spcAft>
                <a:spcPts val="0"/>
              </a:spcAft>
              <a:buClr>
                <a:schemeClr val="dk1"/>
              </a:buClr>
              <a:buSzPts val="1800"/>
              <a:buFont typeface="Calibri"/>
              <a:buChar char="➢"/>
            </a:pPr>
            <a:r>
              <a:rPr b="1" lang="en-US" sz="2400"/>
              <a:t>May appear angry or no affect</a:t>
            </a:r>
            <a:endParaRPr sz="2400">
              <a:solidFill>
                <a:srgbClr val="FEFEFE"/>
              </a:solidFill>
              <a:latin typeface="Quattrocento Sans"/>
              <a:ea typeface="Quattrocento Sans"/>
              <a:cs typeface="Quattrocento Sans"/>
              <a:sym typeface="Quattrocento Sans"/>
            </a:endParaRPr>
          </a:p>
          <a:p>
            <a:pPr indent="-279400" lvl="0" marL="342900" rtl="0" algn="l">
              <a:lnSpc>
                <a:spcPct val="150000"/>
              </a:lnSpc>
              <a:spcBef>
                <a:spcPts val="800"/>
              </a:spcBef>
              <a:spcAft>
                <a:spcPts val="0"/>
              </a:spcAft>
              <a:buClr>
                <a:schemeClr val="dk1"/>
              </a:buClr>
              <a:buSzPts val="1800"/>
              <a:buFont typeface="Calibri"/>
              <a:buChar char="➢"/>
            </a:pPr>
            <a:r>
              <a:rPr b="1" lang="en-US" sz="2400"/>
              <a:t>Limited eyebrow movement</a:t>
            </a:r>
            <a:endParaRPr sz="2400">
              <a:solidFill>
                <a:srgbClr val="FEFEFE"/>
              </a:solidFill>
              <a:latin typeface="Quattrocento Sans"/>
              <a:ea typeface="Quattrocento Sans"/>
              <a:cs typeface="Quattrocento Sans"/>
              <a:sym typeface="Quattrocento Sans"/>
            </a:endParaRPr>
          </a:p>
          <a:p>
            <a:pPr indent="-279400" lvl="0" marL="342900" rtl="0" algn="l">
              <a:lnSpc>
                <a:spcPct val="150000"/>
              </a:lnSpc>
              <a:spcBef>
                <a:spcPts val="800"/>
              </a:spcBef>
              <a:spcAft>
                <a:spcPts val="0"/>
              </a:spcAft>
              <a:buClr>
                <a:schemeClr val="dk1"/>
              </a:buClr>
              <a:buSzPts val="1800"/>
              <a:buFont typeface="Calibri"/>
              <a:buChar char="➢"/>
            </a:pPr>
            <a:r>
              <a:rPr b="1" lang="en-US" sz="2400"/>
              <a:t>Difficulty chewing and swallowing or an increase in drooling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g11b7745a1bb_0_6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“Let’s FACE It Together!”</a:t>
            </a:r>
            <a:endParaRPr/>
          </a:p>
        </p:txBody>
      </p:sp>
      <p:sp>
        <p:nvSpPr>
          <p:cNvPr id="215" name="Google Shape;215;g11b7745a1bb_0_6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Helloooo Daaaahhhling</a:t>
            </a:r>
            <a:endParaRPr b="1"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Smile/Frown, Unilateral Smiles, Fish, Blowfish Patterns</a:t>
            </a:r>
            <a:endParaRPr b="1"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Palpation: The Elvis</a:t>
            </a:r>
            <a:endParaRPr b="1"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Nose Wiggle/Sniffs</a:t>
            </a:r>
            <a:endParaRPr b="1"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Surprise Eyes, Eyebrows, Look Around-the-World</a:t>
            </a:r>
            <a:endParaRPr b="1" sz="2400">
              <a:solidFill>
                <a:srgbClr val="FEFEFE"/>
              </a:solidFill>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Mouthwash, Chipmunk Cheeks</a:t>
            </a:r>
            <a:endParaRPr b="1" sz="2400">
              <a:solidFill>
                <a:srgbClr val="FEFEFE"/>
              </a:solidFill>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Jaw Slides Lateral/Front/Back/Rhythms</a:t>
            </a:r>
            <a:endParaRPr b="1"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Turtleneck, Lizards, Say “Ahh”</a:t>
            </a:r>
            <a:endParaRPr b="1" sz="2400">
              <a:latin typeface="Quattrocento Sans"/>
              <a:ea typeface="Quattrocento Sans"/>
              <a:cs typeface="Quattrocento Sans"/>
              <a:sym typeface="Quattrocento Sans"/>
            </a:endParaRPr>
          </a:p>
          <a:p>
            <a:pPr indent="-381000" lvl="0" marL="457200" rtl="0" algn="l">
              <a:spcBef>
                <a:spcPts val="0"/>
              </a:spcBef>
              <a:spcAft>
                <a:spcPts val="0"/>
              </a:spcAft>
              <a:buSzPts val="2400"/>
              <a:buFont typeface="Quattrocento Sans"/>
              <a:buChar char="●"/>
            </a:pPr>
            <a:r>
              <a:rPr b="1" lang="en-US" sz="2400">
                <a:latin typeface="Quattrocento Sans"/>
                <a:ea typeface="Quattrocento Sans"/>
                <a:cs typeface="Quattrocento Sans"/>
                <a:sym typeface="Quattrocento Sans"/>
              </a:rPr>
              <a:t>Lists, fast/slow, add hand gestures</a:t>
            </a:r>
            <a:endParaRPr b="1" sz="2400">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g11b7745a1bb_0_35"/>
          <p:cNvSpPr txBox="1"/>
          <p:nvPr>
            <p:ph idx="1" type="body"/>
          </p:nvPr>
        </p:nvSpPr>
        <p:spPr>
          <a:xfrm>
            <a:off x="421350" y="1874325"/>
            <a:ext cx="8094000" cy="38406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sz="3900"/>
              <a:t>“You have two choices in life. </a:t>
            </a:r>
            <a:endParaRPr sz="3900"/>
          </a:p>
          <a:p>
            <a:pPr indent="-50800" lvl="0" marL="228600" rtl="0" algn="ctr">
              <a:lnSpc>
                <a:spcPct val="90000"/>
              </a:lnSpc>
              <a:spcBef>
                <a:spcPts val="0"/>
              </a:spcBef>
              <a:spcAft>
                <a:spcPts val="0"/>
              </a:spcAft>
              <a:buClr>
                <a:schemeClr val="dk1"/>
              </a:buClr>
              <a:buSzPts val="2800"/>
              <a:buNone/>
            </a:pPr>
            <a:r>
              <a:rPr lang="en-US" sz="3900"/>
              <a:t> Do something, or do nothing.</a:t>
            </a:r>
            <a:endParaRPr sz="3900"/>
          </a:p>
          <a:p>
            <a:pPr indent="-50800" lvl="0" marL="228600" rtl="0" algn="ctr">
              <a:lnSpc>
                <a:spcPct val="90000"/>
              </a:lnSpc>
              <a:spcBef>
                <a:spcPts val="0"/>
              </a:spcBef>
              <a:spcAft>
                <a:spcPts val="0"/>
              </a:spcAft>
              <a:buClr>
                <a:schemeClr val="dk1"/>
              </a:buClr>
              <a:buSzPts val="2800"/>
              <a:buNone/>
            </a:pPr>
            <a:r>
              <a:rPr lang="en-US" sz="3900"/>
              <a:t>              Always choose SOMETHING!”</a:t>
            </a:r>
            <a:endParaRPr sz="3900"/>
          </a:p>
          <a:p>
            <a:pPr indent="-50800" lvl="0" marL="228600" rtl="0" algn="ctr">
              <a:lnSpc>
                <a:spcPct val="90000"/>
              </a:lnSpc>
              <a:spcBef>
                <a:spcPts val="0"/>
              </a:spcBef>
              <a:spcAft>
                <a:spcPts val="0"/>
              </a:spcAft>
              <a:buClr>
                <a:schemeClr val="dk1"/>
              </a:buClr>
              <a:buSzPts val="2800"/>
              <a:buNone/>
            </a:pPr>
            <a:r>
              <a:rPr lang="en-US" sz="3900"/>
              <a:t>                -Wonder Woman</a:t>
            </a:r>
            <a:endParaRPr sz="3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g11b7745a1bb_0_4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Learn More</a:t>
            </a:r>
            <a:endParaRPr/>
          </a:p>
          <a:p>
            <a:pPr indent="0" lvl="0" marL="0" rtl="0" algn="ctr">
              <a:lnSpc>
                <a:spcPct val="90000"/>
              </a:lnSpc>
              <a:spcBef>
                <a:spcPts val="0"/>
              </a:spcBef>
              <a:spcAft>
                <a:spcPts val="0"/>
              </a:spcAft>
              <a:buClr>
                <a:schemeClr val="dk1"/>
              </a:buClr>
              <a:buSzPct val="100000"/>
              <a:buFont typeface="Calibri"/>
              <a:buNone/>
            </a:pPr>
            <a:r>
              <a:rPr lang="en-US" u="sng">
                <a:solidFill>
                  <a:schemeClr val="hlink"/>
                </a:solidFill>
                <a:hlinkClick r:id="rId4"/>
              </a:rPr>
              <a:t>www.ContiFit.com</a:t>
            </a:r>
            <a:r>
              <a:rPr lang="en-US"/>
              <a:t> </a:t>
            </a:r>
            <a:endParaRPr/>
          </a:p>
        </p:txBody>
      </p:sp>
      <p:sp>
        <p:nvSpPr>
          <p:cNvPr id="226" name="Google Shape;226;g11b7745a1bb_0_40"/>
          <p:cNvSpPr txBox="1"/>
          <p:nvPr>
            <p:ph idx="1" type="body"/>
          </p:nvPr>
        </p:nvSpPr>
        <p:spPr>
          <a:xfrm>
            <a:off x="450425" y="2164925"/>
            <a:ext cx="8296500" cy="3821400"/>
          </a:xfrm>
          <a:prstGeom prst="rect">
            <a:avLst/>
          </a:prstGeom>
          <a:noFill/>
          <a:ln>
            <a:noFill/>
          </a:ln>
        </p:spPr>
        <p:txBody>
          <a:bodyPr anchorCtr="0" anchor="t" bIns="45700" lIns="91425" spcFirstLastPara="1" rIns="91425" wrap="square" tIns="45700">
            <a:normAutofit lnSpcReduction="20000"/>
          </a:bodyPr>
          <a:lstStyle/>
          <a:p>
            <a:pPr indent="-50800" lvl="0" marL="228600" rtl="0" algn="ctr">
              <a:lnSpc>
                <a:spcPct val="90000"/>
              </a:lnSpc>
              <a:spcBef>
                <a:spcPts val="0"/>
              </a:spcBef>
              <a:spcAft>
                <a:spcPts val="0"/>
              </a:spcAft>
              <a:buClr>
                <a:schemeClr val="dk1"/>
              </a:buClr>
              <a:buSzPts val="2800"/>
              <a:buNone/>
            </a:pPr>
            <a:r>
              <a:rPr b="1" lang="en-US"/>
              <a:t>Arthritis Exercise Integration</a:t>
            </a:r>
            <a:endParaRPr b="1"/>
          </a:p>
          <a:p>
            <a:pPr indent="-50800" lvl="0" marL="228600" rtl="0" algn="ctr">
              <a:lnSpc>
                <a:spcPct val="90000"/>
              </a:lnSpc>
              <a:spcBef>
                <a:spcPts val="0"/>
              </a:spcBef>
              <a:spcAft>
                <a:spcPts val="0"/>
              </a:spcAft>
              <a:buClr>
                <a:schemeClr val="dk1"/>
              </a:buClr>
              <a:buSzPts val="2800"/>
              <a:buNone/>
            </a:pPr>
            <a:r>
              <a:t/>
            </a:r>
            <a:endParaRPr b="1"/>
          </a:p>
          <a:p>
            <a:pPr indent="-50800" lvl="0" marL="228600" rtl="0" algn="ctr">
              <a:lnSpc>
                <a:spcPct val="90000"/>
              </a:lnSpc>
              <a:spcBef>
                <a:spcPts val="0"/>
              </a:spcBef>
              <a:spcAft>
                <a:spcPts val="0"/>
              </a:spcAft>
              <a:buClr>
                <a:schemeClr val="dk1"/>
              </a:buClr>
              <a:buSzPts val="2800"/>
              <a:buNone/>
            </a:pPr>
            <a:r>
              <a:rPr b="1" lang="en-US"/>
              <a:t>Let’s FACE It Together™ </a:t>
            </a:r>
            <a:endParaRPr b="1"/>
          </a:p>
          <a:p>
            <a:pPr indent="-50800" lvl="0" marL="228600" rtl="0" algn="ctr">
              <a:lnSpc>
                <a:spcPct val="90000"/>
              </a:lnSpc>
              <a:spcBef>
                <a:spcPts val="0"/>
              </a:spcBef>
              <a:spcAft>
                <a:spcPts val="0"/>
              </a:spcAft>
              <a:buClr>
                <a:schemeClr val="dk1"/>
              </a:buClr>
              <a:buSzPts val="2800"/>
              <a:buNone/>
            </a:pPr>
            <a:r>
              <a:t/>
            </a:r>
            <a:endParaRPr b="1"/>
          </a:p>
          <a:p>
            <a:pPr indent="-50800" lvl="0" marL="228600" rtl="0" algn="ctr">
              <a:lnSpc>
                <a:spcPct val="90000"/>
              </a:lnSpc>
              <a:spcBef>
                <a:spcPts val="0"/>
              </a:spcBef>
              <a:spcAft>
                <a:spcPts val="0"/>
              </a:spcAft>
              <a:buClr>
                <a:schemeClr val="dk1"/>
              </a:buClr>
              <a:buSzPts val="2800"/>
              <a:buNone/>
            </a:pPr>
            <a:r>
              <a:rPr b="1" lang="en-US"/>
              <a:t>FallPROOF™ Fall Prevention &amp; Trivia</a:t>
            </a:r>
            <a:endParaRPr b="1"/>
          </a:p>
          <a:p>
            <a:pPr indent="-50800" lvl="0" marL="228600" rtl="0" algn="ctr">
              <a:lnSpc>
                <a:spcPct val="90000"/>
              </a:lnSpc>
              <a:spcBef>
                <a:spcPts val="0"/>
              </a:spcBef>
              <a:spcAft>
                <a:spcPts val="0"/>
              </a:spcAft>
              <a:buClr>
                <a:schemeClr val="dk1"/>
              </a:buClr>
              <a:buSzPts val="2800"/>
              <a:buNone/>
            </a:pPr>
            <a:r>
              <a:t/>
            </a:r>
            <a:endParaRPr b="1"/>
          </a:p>
          <a:p>
            <a:pPr indent="-50800" lvl="0" marL="228600" rtl="0" algn="ctr">
              <a:lnSpc>
                <a:spcPct val="90000"/>
              </a:lnSpc>
              <a:spcBef>
                <a:spcPts val="0"/>
              </a:spcBef>
              <a:spcAft>
                <a:spcPts val="0"/>
              </a:spcAft>
              <a:buClr>
                <a:schemeClr val="dk1"/>
              </a:buClr>
              <a:buSzPts val="2800"/>
              <a:buNone/>
            </a:pPr>
            <a:r>
              <a:rPr b="1" lang="en-US"/>
              <a:t>WORDS MATTER: Opening Dialogues About Eating Disorders</a:t>
            </a:r>
            <a:endParaRPr b="1"/>
          </a:p>
          <a:p>
            <a:pPr indent="-50800" lvl="0" marL="228600" rtl="0" algn="ctr">
              <a:lnSpc>
                <a:spcPct val="90000"/>
              </a:lnSpc>
              <a:spcBef>
                <a:spcPts val="0"/>
              </a:spcBef>
              <a:spcAft>
                <a:spcPts val="0"/>
              </a:spcAft>
              <a:buClr>
                <a:schemeClr val="dk1"/>
              </a:buClr>
              <a:buSzPts val="2800"/>
              <a:buNone/>
            </a:pPr>
            <a:r>
              <a:t/>
            </a:r>
            <a:endParaRPr b="1"/>
          </a:p>
          <a:p>
            <a:pPr indent="-50800" lvl="0" marL="228600" rtl="0" algn="ctr">
              <a:lnSpc>
                <a:spcPct val="90000"/>
              </a:lnSpc>
              <a:spcBef>
                <a:spcPts val="0"/>
              </a:spcBef>
              <a:spcAft>
                <a:spcPts val="0"/>
              </a:spcAft>
              <a:buClr>
                <a:schemeClr val="dk1"/>
              </a:buClr>
              <a:buSzPts val="2800"/>
              <a:buNone/>
            </a:pPr>
            <a:r>
              <a:rPr b="1" lang="en-US"/>
              <a:t>SPLIT-SECOND COURAGE: What if your fears were the key to your dreams? </a:t>
            </a:r>
            <a:endParaRPr b="1"/>
          </a:p>
          <a:p>
            <a:pPr indent="-50800" lvl="0" marL="228600" rtl="0" algn="ctr">
              <a:lnSpc>
                <a:spcPct val="90000"/>
              </a:lnSpc>
              <a:spcBef>
                <a:spcPts val="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pic>
        <p:nvPicPr>
          <p:cNvPr id="231" name="Google Shape;231;g11b7745a1bb_0_30"/>
          <p:cNvPicPr preferRelativeResize="0"/>
          <p:nvPr/>
        </p:nvPicPr>
        <p:blipFill>
          <a:blip r:embed="rId4">
            <a:alphaModFix/>
          </a:blip>
          <a:stretch>
            <a:fillRect/>
          </a:stretch>
        </p:blipFill>
        <p:spPr>
          <a:xfrm>
            <a:off x="1685450" y="576475"/>
            <a:ext cx="5676250" cy="51673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g11b7745a1bb_0_2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7" name="Google Shape;237;g11b7745a1bb_0_25"/>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11b7745a1bb_0_5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800"/>
              <a:t>Christine Conti</a:t>
            </a:r>
            <a:endParaRPr b="1" sz="4800"/>
          </a:p>
        </p:txBody>
      </p:sp>
      <p:sp>
        <p:nvSpPr>
          <p:cNvPr id="99" name="Google Shape;99;g11b7745a1bb_0_55"/>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fontScale="92500" lnSpcReduction="20000"/>
          </a:bodyPr>
          <a:lstStyle/>
          <a:p>
            <a:pPr indent="164465" lvl="0" marL="0" rtl="0" algn="l">
              <a:spcBef>
                <a:spcPts val="0"/>
              </a:spcBef>
              <a:spcAft>
                <a:spcPts val="0"/>
              </a:spcAft>
              <a:buClr>
                <a:schemeClr val="dk1"/>
              </a:buClr>
              <a:buSzPct val="100000"/>
              <a:buNone/>
            </a:pPr>
            <a:r>
              <a:t/>
            </a:r>
            <a:endParaRPr>
              <a:solidFill>
                <a:schemeClr val="lt1"/>
              </a:solidFill>
            </a:endParaRPr>
          </a:p>
          <a:p>
            <a:pPr indent="-228600" lvl="0" marL="342900" rtl="0" algn="l">
              <a:spcBef>
                <a:spcPts val="600"/>
              </a:spcBef>
              <a:spcAft>
                <a:spcPts val="0"/>
              </a:spcAft>
              <a:buSzPct val="200000"/>
              <a:buChar char="•"/>
            </a:pPr>
            <a:r>
              <a:rPr lang="en-US"/>
              <a:t>Arthritis Fitness Specialist</a:t>
            </a:r>
            <a:endParaRPr sz="1400">
              <a:latin typeface="Arial"/>
              <a:ea typeface="Arial"/>
              <a:cs typeface="Arial"/>
              <a:sym typeface="Arial"/>
            </a:endParaRPr>
          </a:p>
          <a:p>
            <a:pPr indent="-228600" lvl="0" marL="342900" rtl="0" algn="l">
              <a:spcBef>
                <a:spcPts val="600"/>
              </a:spcBef>
              <a:spcAft>
                <a:spcPts val="0"/>
              </a:spcAft>
              <a:buSzPct val="200000"/>
              <a:buChar char="•"/>
            </a:pPr>
            <a:r>
              <a:rPr lang="en-US"/>
              <a:t>Chronic Disease Fitness Specialist</a:t>
            </a:r>
            <a:endParaRPr sz="1400">
              <a:latin typeface="Arial"/>
              <a:ea typeface="Arial"/>
              <a:cs typeface="Arial"/>
              <a:sym typeface="Arial"/>
            </a:endParaRPr>
          </a:p>
          <a:p>
            <a:pPr indent="-228600" lvl="0" marL="342900" rtl="0" algn="l">
              <a:spcBef>
                <a:spcPts val="600"/>
              </a:spcBef>
              <a:spcAft>
                <a:spcPts val="0"/>
              </a:spcAft>
              <a:buSzPct val="100000"/>
              <a:buChar char="•"/>
            </a:pPr>
            <a:r>
              <a:rPr lang="en-US"/>
              <a:t>Creator of Let’s FACE It Together™ Facial Exercise and Rehabilitation</a:t>
            </a:r>
            <a:endParaRPr/>
          </a:p>
          <a:p>
            <a:pPr indent="-228600" lvl="0" marL="342900" rtl="0" algn="l">
              <a:spcBef>
                <a:spcPts val="600"/>
              </a:spcBef>
              <a:spcAft>
                <a:spcPts val="0"/>
              </a:spcAft>
              <a:buSzPct val="200000"/>
              <a:buChar char="•"/>
            </a:pPr>
            <a:r>
              <a:rPr lang="en-US"/>
              <a:t>Co-founder of FallPROOF, Fall Prevention</a:t>
            </a:r>
            <a:endParaRPr sz="1400">
              <a:latin typeface="Arial"/>
              <a:ea typeface="Arial"/>
              <a:cs typeface="Arial"/>
              <a:sym typeface="Arial"/>
            </a:endParaRPr>
          </a:p>
          <a:p>
            <a:pPr indent="-228600" lvl="0" marL="342900" rtl="0" algn="l">
              <a:spcBef>
                <a:spcPts val="600"/>
              </a:spcBef>
              <a:spcAft>
                <a:spcPts val="0"/>
              </a:spcAft>
              <a:buSzPct val="200000"/>
              <a:buChar char="•"/>
            </a:pPr>
            <a:r>
              <a:rPr lang="en-US"/>
              <a:t>Eating Disorder Fitness Specialist</a:t>
            </a:r>
            <a:endParaRPr sz="1400">
              <a:latin typeface="Arial"/>
              <a:ea typeface="Arial"/>
              <a:cs typeface="Arial"/>
              <a:sym typeface="Arial"/>
            </a:endParaRPr>
          </a:p>
          <a:p>
            <a:pPr indent="-228600" lvl="0" marL="342900" rtl="0" algn="l">
              <a:spcBef>
                <a:spcPts val="600"/>
              </a:spcBef>
              <a:spcAft>
                <a:spcPts val="0"/>
              </a:spcAft>
              <a:buSzPct val="100000"/>
              <a:buChar char="•"/>
            </a:pPr>
            <a:r>
              <a:rPr lang="en-US"/>
              <a:t>Best-Selling Author: SPLIT-SECOND COURAGE</a:t>
            </a:r>
            <a:endParaRPr/>
          </a:p>
          <a:p>
            <a:pPr indent="-228600" lvl="0" marL="342900" rtl="0" algn="l">
              <a:spcBef>
                <a:spcPts val="600"/>
              </a:spcBef>
              <a:spcAft>
                <a:spcPts val="0"/>
              </a:spcAft>
              <a:buSzPct val="100000"/>
              <a:buFont typeface="Calibri"/>
              <a:buChar char="•"/>
            </a:pPr>
            <a:r>
              <a:rPr lang="en-US"/>
              <a:t>Podcast Host: Two Fit Crazies</a:t>
            </a:r>
            <a:endParaRPr/>
          </a:p>
          <a:p>
            <a:pPr indent="-228600" lvl="0" marL="342900" rtl="0" algn="l">
              <a:spcBef>
                <a:spcPts val="600"/>
              </a:spcBef>
              <a:spcAft>
                <a:spcPts val="0"/>
              </a:spcAft>
              <a:buClr>
                <a:schemeClr val="lt1"/>
              </a:buClr>
              <a:buSzPct val="100000"/>
              <a:buChar char="•"/>
            </a:pPr>
            <a:r>
              <a:rPr lang="en-US"/>
              <a:t>Master’s Degree in Curriculum and Instruction</a:t>
            </a:r>
            <a:br>
              <a:rPr lang="en-US">
                <a:solidFill>
                  <a:schemeClr val="lt1"/>
                </a:solidFill>
              </a:rPr>
            </a:br>
            <a:endParaRPr/>
          </a:p>
        </p:txBody>
      </p:sp>
      <p:pic>
        <p:nvPicPr>
          <p:cNvPr descr="A person in a red dress&#10;&#10;Description automatically generated with medium confidence" id="100" name="Google Shape;100;g11b7745a1bb_0_55"/>
          <p:cNvPicPr preferRelativeResize="0"/>
          <p:nvPr/>
        </p:nvPicPr>
        <p:blipFill rotWithShape="1">
          <a:blip r:embed="rId4">
            <a:alphaModFix/>
          </a:blip>
          <a:srcRect b="0" l="0" r="0" t="0"/>
          <a:stretch/>
        </p:blipFill>
        <p:spPr>
          <a:xfrm>
            <a:off x="6044350" y="576475"/>
            <a:ext cx="2383325" cy="219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
          <p:cNvSpPr txBox="1"/>
          <p:nvPr>
            <p:ph type="title"/>
          </p:nvPr>
        </p:nvSpPr>
        <p:spPr>
          <a:xfrm>
            <a:off x="628650" y="576470"/>
            <a:ext cx="7886700" cy="11142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106" name="Google Shape;106;p2"/>
          <p:cNvSpPr txBox="1"/>
          <p:nvPr>
            <p:ph idx="1" type="body"/>
          </p:nvPr>
        </p:nvSpPr>
        <p:spPr>
          <a:xfrm>
            <a:off x="628650" y="1825625"/>
            <a:ext cx="7886700" cy="3889375"/>
          </a:xfrm>
          <a:prstGeom prst="rect">
            <a:avLst/>
          </a:prstGeom>
          <a:noFill/>
          <a:ln>
            <a:noFill/>
          </a:ln>
        </p:spPr>
        <p:txBody>
          <a:bodyPr anchorCtr="0" anchor="t" bIns="45700" lIns="91425" spcFirstLastPara="1" rIns="91425" wrap="square" tIns="45700">
            <a:normAutofit lnSpcReduction="10000"/>
          </a:bodyPr>
          <a:lstStyle/>
          <a:p>
            <a:pPr indent="-228600" lvl="0" marL="228600" rtl="0" algn="l">
              <a:spcBef>
                <a:spcPts val="1000"/>
              </a:spcBef>
              <a:spcAft>
                <a:spcPts val="0"/>
              </a:spcAft>
              <a:buSzPts val="2400"/>
              <a:buChar char="•"/>
            </a:pPr>
            <a:r>
              <a:rPr lang="en-US" sz="2400"/>
              <a:t>Many professionals lack the knowledge to safely and effectively design fitness programs that specifically meet the needs of clients with chronic diseases. </a:t>
            </a:r>
            <a:endParaRPr/>
          </a:p>
          <a:p>
            <a:pPr indent="-228600" lvl="0" marL="228600" rtl="0" algn="l">
              <a:spcBef>
                <a:spcPts val="1000"/>
              </a:spcBef>
              <a:spcAft>
                <a:spcPts val="0"/>
              </a:spcAft>
              <a:buSzPts val="2400"/>
              <a:buChar char="•"/>
            </a:pPr>
            <a:r>
              <a:rPr lang="en-US" sz="2400"/>
              <a:t>Understanding types of chronic diseases and symptoms that stem from various diseases, and mastering methods to improve muscle strength, range of motion, and flexibility, is paramount when working with this population.  </a:t>
            </a:r>
            <a:endParaRPr/>
          </a:p>
          <a:p>
            <a:pPr indent="-228600" lvl="0" marL="228600" rtl="0" algn="l">
              <a:spcBef>
                <a:spcPts val="1000"/>
              </a:spcBef>
              <a:spcAft>
                <a:spcPts val="0"/>
              </a:spcAft>
              <a:buSzPts val="2400"/>
              <a:buChar char="•"/>
            </a:pPr>
            <a:r>
              <a:rPr lang="en-US" sz="2400"/>
              <a:t>As the yearly number of people diagnosed with one or more types of chronic diseases increases, so does the demand for fitness professionals who have the skills and education to deliver quality and individualized fitness programming.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g11b7745a1bb_0_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Outcomes</a:t>
            </a:r>
            <a:endParaRPr b="1"/>
          </a:p>
        </p:txBody>
      </p:sp>
      <p:sp>
        <p:nvSpPr>
          <p:cNvPr id="112" name="Google Shape;112;g11b7745a1bb_0_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lnSpcReduction="20000"/>
          </a:bodyPr>
          <a:lstStyle/>
          <a:p>
            <a:pPr indent="0" lvl="0" marL="114300" rtl="0" algn="l">
              <a:spcBef>
                <a:spcPts val="600"/>
              </a:spcBef>
              <a:spcAft>
                <a:spcPts val="0"/>
              </a:spcAft>
              <a:buClr>
                <a:schemeClr val="dk1"/>
              </a:buClr>
              <a:buFont typeface="Arial"/>
              <a:buNone/>
            </a:pPr>
            <a:r>
              <a:rPr lang="en-US" sz="2400"/>
              <a:t>This session is designed to provide fitness professionals an </a:t>
            </a:r>
            <a:r>
              <a:rPr lang="en-US" sz="2400" u="sng"/>
              <a:t>introduction</a:t>
            </a:r>
            <a:r>
              <a:rPr lang="en-US" sz="2400"/>
              <a:t> to the tools needed to safely and effectively design and implement arthritis and facial exercise programs for those suffering from chronic diseases. </a:t>
            </a:r>
            <a:endParaRPr sz="1400">
              <a:latin typeface="Arial"/>
              <a:ea typeface="Arial"/>
              <a:cs typeface="Arial"/>
              <a:sym typeface="Arial"/>
            </a:endParaRPr>
          </a:p>
          <a:p>
            <a:pPr indent="-228600" lvl="1" marL="800100" rtl="0" algn="l">
              <a:spcBef>
                <a:spcPts val="600"/>
              </a:spcBef>
              <a:spcAft>
                <a:spcPts val="0"/>
              </a:spcAft>
              <a:buSzPts val="2400"/>
              <a:buChar char="•"/>
            </a:pPr>
            <a:r>
              <a:rPr lang="en-US"/>
              <a:t>Gain understanding of various types, symptoms, and causes of chronic diseases, as well as how it affects muscles, joints and organs in the body. </a:t>
            </a:r>
            <a:endParaRPr sz="1400">
              <a:latin typeface="Arial"/>
              <a:ea typeface="Arial"/>
              <a:cs typeface="Arial"/>
              <a:sym typeface="Arial"/>
            </a:endParaRPr>
          </a:p>
          <a:p>
            <a:pPr indent="-228600" lvl="1" marL="800100" rtl="0" algn="l">
              <a:spcBef>
                <a:spcPts val="600"/>
              </a:spcBef>
              <a:spcAft>
                <a:spcPts val="0"/>
              </a:spcAft>
              <a:buSzPts val="2400"/>
              <a:buChar char="•"/>
            </a:pPr>
            <a:r>
              <a:rPr lang="en-US"/>
              <a:t>Examine exercises to create safe and effective fitness programs that will improve range of motion, flexibility and strength, to expand the overall health and wellness for your clients. </a:t>
            </a:r>
            <a:endParaRPr sz="1400">
              <a:latin typeface="Arial"/>
              <a:ea typeface="Arial"/>
              <a:cs typeface="Arial"/>
              <a:sym typeface="Arial"/>
            </a:endParaRPr>
          </a:p>
          <a:p>
            <a:pPr indent="-228600" lvl="1" marL="800100" rtl="0" algn="l">
              <a:spcBef>
                <a:spcPts val="600"/>
              </a:spcBef>
              <a:spcAft>
                <a:spcPts val="0"/>
              </a:spcAft>
              <a:buSzPts val="2400"/>
              <a:buChar char="•"/>
            </a:pPr>
            <a:r>
              <a:rPr lang="en-US"/>
              <a:t>Improve communication skills to build trust and empathy with those suffering with chronic pain.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g11b7745a1bb_0_20"/>
          <p:cNvSpPr txBox="1"/>
          <p:nvPr>
            <p:ph type="title"/>
          </p:nvPr>
        </p:nvSpPr>
        <p:spPr>
          <a:xfrm>
            <a:off x="628650" y="56192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5100"/>
              <a:t>Chronic Disease</a:t>
            </a:r>
            <a:endParaRPr b="1" sz="5100"/>
          </a:p>
        </p:txBody>
      </p:sp>
      <p:sp>
        <p:nvSpPr>
          <p:cNvPr id="118" name="Google Shape;118;g11b7745a1bb_0_2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b="1" lang="en-US"/>
              <a:t>Are you one of the 25 million people in the United States living with chronic diseases and pain?</a:t>
            </a:r>
            <a:endParaRPr b="1"/>
          </a:p>
        </p:txBody>
      </p:sp>
      <p:pic>
        <p:nvPicPr>
          <p:cNvPr descr="A close-up of a person's belly&#10;&#10;Description automatically generated with low confidence" id="119" name="Google Shape;119;g11b7745a1bb_0_20"/>
          <p:cNvPicPr preferRelativeResize="0"/>
          <p:nvPr/>
        </p:nvPicPr>
        <p:blipFill rotWithShape="1">
          <a:blip r:embed="rId4">
            <a:alphaModFix/>
          </a:blip>
          <a:srcRect b="0" l="0" r="0" t="0"/>
          <a:stretch/>
        </p:blipFill>
        <p:spPr>
          <a:xfrm>
            <a:off x="2315337" y="2757670"/>
            <a:ext cx="4513326" cy="2957463"/>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g11b7745a1bb_0_15"/>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Leading with </a:t>
            </a:r>
            <a:endParaRPr b="1"/>
          </a:p>
          <a:p>
            <a:pPr indent="0" lvl="0" marL="0" rtl="0" algn="ctr">
              <a:lnSpc>
                <a:spcPct val="90000"/>
              </a:lnSpc>
              <a:spcBef>
                <a:spcPts val="0"/>
              </a:spcBef>
              <a:spcAft>
                <a:spcPts val="0"/>
              </a:spcAft>
              <a:buClr>
                <a:schemeClr val="dk1"/>
              </a:buClr>
              <a:buSzPct val="100000"/>
              <a:buFont typeface="Calibri"/>
              <a:buNone/>
            </a:pPr>
            <a:r>
              <a:rPr b="1" lang="en-US"/>
              <a:t>Empathy &amp; Compassion</a:t>
            </a:r>
            <a:endParaRPr b="1"/>
          </a:p>
        </p:txBody>
      </p:sp>
      <p:sp>
        <p:nvSpPr>
          <p:cNvPr id="125" name="Google Shape;125;g11b7745a1bb_0_15"/>
          <p:cNvSpPr txBox="1"/>
          <p:nvPr>
            <p:ph idx="1" type="body"/>
          </p:nvPr>
        </p:nvSpPr>
        <p:spPr>
          <a:xfrm>
            <a:off x="628650" y="2121325"/>
            <a:ext cx="7886700" cy="3593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None/>
            </a:pPr>
            <a:r>
              <a:rPr b="1" lang="en-US" sz="3200"/>
              <a:t>Who do you know that is affected by a chronic disease? </a:t>
            </a:r>
            <a:endParaRPr b="1" sz="3200"/>
          </a:p>
          <a:p>
            <a:pPr indent="0" lvl="0" marL="0" rtl="0" algn="ctr">
              <a:lnSpc>
                <a:spcPct val="100000"/>
              </a:lnSpc>
              <a:spcBef>
                <a:spcPts val="0"/>
              </a:spcBef>
              <a:spcAft>
                <a:spcPts val="0"/>
              </a:spcAft>
              <a:buClr>
                <a:schemeClr val="dk1"/>
              </a:buClr>
              <a:buNone/>
            </a:pPr>
            <a:r>
              <a:t/>
            </a:r>
            <a:endParaRPr b="1" sz="3200">
              <a:solidFill>
                <a:schemeClr val="lt1"/>
              </a:solidFill>
            </a:endParaRPr>
          </a:p>
          <a:p>
            <a:pPr indent="0" lvl="0" marL="0" rtl="0" algn="ctr">
              <a:lnSpc>
                <a:spcPct val="100000"/>
              </a:lnSpc>
              <a:spcBef>
                <a:spcPts val="0"/>
              </a:spcBef>
              <a:spcAft>
                <a:spcPts val="0"/>
              </a:spcAft>
              <a:buClr>
                <a:schemeClr val="dk1"/>
              </a:buClr>
              <a:buNone/>
            </a:pPr>
            <a:r>
              <a:rPr b="1" lang="en-US" sz="2600"/>
              <a:t>Grandma Jeanne</a:t>
            </a:r>
            <a:endParaRPr b="1" sz="2600"/>
          </a:p>
          <a:p>
            <a:pPr indent="0" lvl="0" marL="0" rtl="0" algn="ctr">
              <a:lnSpc>
                <a:spcPct val="100000"/>
              </a:lnSpc>
              <a:spcBef>
                <a:spcPts val="0"/>
              </a:spcBef>
              <a:spcAft>
                <a:spcPts val="0"/>
              </a:spcAft>
              <a:buClr>
                <a:schemeClr val="dk1"/>
              </a:buClr>
              <a:buNone/>
            </a:pPr>
            <a:r>
              <a:rPr b="1" lang="en-US" sz="2600"/>
              <a:t>1974</a:t>
            </a:r>
            <a:endParaRPr b="1" sz="2600"/>
          </a:p>
          <a:p>
            <a:pPr indent="0" lvl="0" marL="0" rtl="0" algn="ctr">
              <a:lnSpc>
                <a:spcPct val="100000"/>
              </a:lnSpc>
              <a:spcBef>
                <a:spcPts val="0"/>
              </a:spcBef>
              <a:spcAft>
                <a:spcPts val="0"/>
              </a:spcAft>
              <a:buClr>
                <a:schemeClr val="dk1"/>
              </a:buClr>
              <a:buNone/>
            </a:pPr>
            <a:r>
              <a:rPr b="1" lang="en-US" sz="2600"/>
              <a:t>&amp; </a:t>
            </a:r>
            <a:endParaRPr b="1" sz="2600"/>
          </a:p>
          <a:p>
            <a:pPr indent="0" lvl="0" marL="0" rtl="0" algn="ctr">
              <a:lnSpc>
                <a:spcPct val="100000"/>
              </a:lnSpc>
              <a:spcBef>
                <a:spcPts val="0"/>
              </a:spcBef>
              <a:spcAft>
                <a:spcPts val="0"/>
              </a:spcAft>
              <a:buClr>
                <a:schemeClr val="dk1"/>
              </a:buClr>
              <a:buNone/>
            </a:pPr>
            <a:r>
              <a:rPr b="1" lang="en-US" sz="2600"/>
              <a:t>Grandpa Charles</a:t>
            </a:r>
            <a:endParaRPr b="1" sz="2600"/>
          </a:p>
          <a:p>
            <a:pPr indent="0" lvl="0" marL="0" rtl="0" algn="ctr">
              <a:lnSpc>
                <a:spcPct val="100000"/>
              </a:lnSpc>
              <a:spcBef>
                <a:spcPts val="0"/>
              </a:spcBef>
              <a:spcAft>
                <a:spcPts val="0"/>
              </a:spcAft>
              <a:buClr>
                <a:schemeClr val="dk1"/>
              </a:buClr>
              <a:buFont typeface="Arial"/>
              <a:buNone/>
            </a:pPr>
            <a:r>
              <a:rPr b="1" lang="en-US" sz="2600"/>
              <a:t>1995</a:t>
            </a:r>
            <a:endParaRPr b="1" sz="2600"/>
          </a:p>
        </p:txBody>
      </p:sp>
      <p:pic>
        <p:nvPicPr>
          <p:cNvPr descr="A picture containing person, old, posing, older&#10;&#10;Description automatically generated" id="126" name="Google Shape;126;g11b7745a1bb_0_15"/>
          <p:cNvPicPr preferRelativeResize="0"/>
          <p:nvPr/>
        </p:nvPicPr>
        <p:blipFill rotWithShape="1">
          <a:blip r:embed="rId4">
            <a:alphaModFix/>
          </a:blip>
          <a:srcRect b="0" l="7313" r="15780" t="0"/>
          <a:stretch/>
        </p:blipFill>
        <p:spPr>
          <a:xfrm flipH="1">
            <a:off x="755550" y="2935000"/>
            <a:ext cx="1862175" cy="2553075"/>
          </a:xfrm>
          <a:prstGeom prst="rect">
            <a:avLst/>
          </a:prstGeom>
          <a:noFill/>
          <a:ln>
            <a:noFill/>
          </a:ln>
          <a:effectLst>
            <a:outerShdw blurRad="292100" rotWithShape="0" algn="tl" dir="2700000" dist="139700">
              <a:srgbClr val="333333">
                <a:alpha val="64709"/>
              </a:srgbClr>
            </a:outerShdw>
          </a:effectLst>
        </p:spPr>
      </p:pic>
      <p:pic>
        <p:nvPicPr>
          <p:cNvPr descr="A picture containing text, person, person&#10;&#10;Description automatically generated" id="127" name="Google Shape;127;g11b7745a1bb_0_15"/>
          <p:cNvPicPr preferRelativeResize="0"/>
          <p:nvPr/>
        </p:nvPicPr>
        <p:blipFill rotWithShape="1">
          <a:blip r:embed="rId5">
            <a:alphaModFix/>
          </a:blip>
          <a:srcRect b="0" l="0" r="0" t="0"/>
          <a:stretch/>
        </p:blipFill>
        <p:spPr>
          <a:xfrm>
            <a:off x="6640050" y="2986300"/>
            <a:ext cx="1719325" cy="2450475"/>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g11b7745a1bb_0_85"/>
          <p:cNvSpPr txBox="1"/>
          <p:nvPr>
            <p:ph idx="1" type="body"/>
          </p:nvPr>
        </p:nvSpPr>
        <p:spPr>
          <a:xfrm>
            <a:off x="628650" y="1685450"/>
            <a:ext cx="7886700" cy="4029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Font typeface="Arial"/>
              <a:buNone/>
            </a:pPr>
            <a:r>
              <a:rPr b="1" lang="en-US" sz="3600"/>
              <a:t>“By the year 2040, an estimated 78.4 million (25.9% of the projected total adult population) adults aged 18 years and older will have doctor-diagnosed arthritis”</a:t>
            </a:r>
            <a:endParaRPr sz="1400">
              <a:latin typeface="Arial"/>
              <a:ea typeface="Arial"/>
              <a:cs typeface="Arial"/>
              <a:sym typeface="Arial"/>
            </a:endParaRPr>
          </a:p>
          <a:p>
            <a:pPr indent="228600" lvl="0" marL="0" rtl="0" algn="ctr">
              <a:spcBef>
                <a:spcPts val="600"/>
              </a:spcBef>
              <a:spcAft>
                <a:spcPts val="0"/>
              </a:spcAft>
              <a:buClr>
                <a:schemeClr val="dk1"/>
              </a:buClr>
              <a:buSzPts val="3600"/>
              <a:buFont typeface="Arial"/>
              <a:buNone/>
            </a:pPr>
            <a:r>
              <a:t/>
            </a:r>
            <a:endParaRPr b="1" sz="3600"/>
          </a:p>
          <a:p>
            <a:pPr indent="0" lvl="0" marL="0" rtl="0" algn="ctr">
              <a:spcBef>
                <a:spcPts val="600"/>
              </a:spcBef>
              <a:spcAft>
                <a:spcPts val="0"/>
              </a:spcAft>
              <a:buClr>
                <a:schemeClr val="dk1"/>
              </a:buClr>
              <a:buFont typeface="Arial"/>
              <a:buNone/>
            </a:pPr>
            <a:r>
              <a:rPr b="1" lang="en-US" sz="1800"/>
              <a:t>(Hootman JM, Helmick CG, Barbour KE, Theis KA, Boring 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g11b7745a1bb_0_720"/>
          <p:cNvSpPr txBox="1"/>
          <p:nvPr>
            <p:ph type="title"/>
          </p:nvPr>
        </p:nvSpPr>
        <p:spPr>
          <a:xfrm>
            <a:off x="628650" y="576470"/>
            <a:ext cx="7886700" cy="111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TYPES OF ARTHRITIS</a:t>
            </a:r>
            <a:endParaRPr b="1"/>
          </a:p>
        </p:txBody>
      </p:sp>
      <p:sp>
        <p:nvSpPr>
          <p:cNvPr id="138" name="Google Shape;138;g11b7745a1bb_0_720"/>
          <p:cNvSpPr txBox="1"/>
          <p:nvPr>
            <p:ph idx="1" type="body"/>
          </p:nvPr>
        </p:nvSpPr>
        <p:spPr>
          <a:xfrm>
            <a:off x="628650" y="1825625"/>
            <a:ext cx="7886700" cy="3889500"/>
          </a:xfrm>
          <a:prstGeom prst="rect">
            <a:avLst/>
          </a:prstGeom>
          <a:noFill/>
          <a:ln>
            <a:noFill/>
          </a:ln>
        </p:spPr>
        <p:txBody>
          <a:bodyPr anchorCtr="0" anchor="t" bIns="45700" lIns="91425" spcFirstLastPara="1" rIns="91425" wrap="square" tIns="45700">
            <a:normAutofit/>
          </a:bodyPr>
          <a:lstStyle/>
          <a:p>
            <a:pPr indent="-171450" lvl="0" marL="171450" rtl="0" algn="l">
              <a:spcBef>
                <a:spcPts val="600"/>
              </a:spcBef>
              <a:spcAft>
                <a:spcPts val="0"/>
              </a:spcAft>
              <a:buSzPts val="2400"/>
              <a:buChar char="•"/>
            </a:pPr>
            <a:r>
              <a:rPr b="1" lang="en-US" sz="2400">
                <a:latin typeface="Arial"/>
                <a:ea typeface="Arial"/>
                <a:cs typeface="Arial"/>
                <a:sym typeface="Arial"/>
              </a:rPr>
              <a:t>Osteoarthritis (Degenerative Arthritis)</a:t>
            </a:r>
            <a:endParaRPr b="1" sz="1400">
              <a:latin typeface="Arial"/>
              <a:ea typeface="Arial"/>
              <a:cs typeface="Arial"/>
              <a:sym typeface="Arial"/>
            </a:endParaRPr>
          </a:p>
          <a:p>
            <a:pPr indent="-19050" lvl="0" marL="171450" rtl="0" algn="l">
              <a:spcBef>
                <a:spcPts val="600"/>
              </a:spcBef>
              <a:spcAft>
                <a:spcPts val="0"/>
              </a:spcAft>
              <a:buClr>
                <a:schemeClr val="dk1"/>
              </a:buClr>
              <a:buSzPts val="2400"/>
              <a:buFont typeface="Arial"/>
              <a:buNone/>
            </a:pPr>
            <a:r>
              <a:t/>
            </a:r>
            <a:endParaRPr b="1" sz="2400">
              <a:latin typeface="Arial"/>
              <a:ea typeface="Arial"/>
              <a:cs typeface="Arial"/>
              <a:sym typeface="Arial"/>
            </a:endParaRPr>
          </a:p>
          <a:p>
            <a:pPr indent="-171450" lvl="0" marL="171450" rtl="0" algn="l">
              <a:spcBef>
                <a:spcPts val="600"/>
              </a:spcBef>
              <a:spcAft>
                <a:spcPts val="0"/>
              </a:spcAft>
              <a:buSzPts val="2400"/>
              <a:buChar char="•"/>
            </a:pPr>
            <a:r>
              <a:rPr b="1" lang="en-US" sz="2400">
                <a:latin typeface="Arial"/>
                <a:ea typeface="Arial"/>
                <a:cs typeface="Arial"/>
                <a:sym typeface="Arial"/>
              </a:rPr>
              <a:t>Inflammatory Arthritis</a:t>
            </a:r>
            <a:endParaRPr b="1" sz="1400">
              <a:latin typeface="Arial"/>
              <a:ea typeface="Arial"/>
              <a:cs typeface="Arial"/>
              <a:sym typeface="Arial"/>
            </a:endParaRPr>
          </a:p>
          <a:p>
            <a:pPr indent="-228600" lvl="1" marL="742950" rtl="0" algn="l">
              <a:spcBef>
                <a:spcPts val="600"/>
              </a:spcBef>
              <a:spcAft>
                <a:spcPts val="0"/>
              </a:spcAft>
              <a:buSzPts val="2400"/>
              <a:buChar char="•"/>
            </a:pPr>
            <a:r>
              <a:rPr b="1" lang="en-US">
                <a:latin typeface="Arial"/>
                <a:ea typeface="Arial"/>
                <a:cs typeface="Arial"/>
                <a:sym typeface="Arial"/>
              </a:rPr>
              <a:t>Rheumatoid</a:t>
            </a:r>
            <a:endParaRPr b="1" sz="1400">
              <a:latin typeface="Arial"/>
              <a:ea typeface="Arial"/>
              <a:cs typeface="Arial"/>
              <a:sym typeface="Arial"/>
            </a:endParaRPr>
          </a:p>
          <a:p>
            <a:pPr indent="-228600" lvl="1" marL="742950" rtl="0" algn="l">
              <a:spcBef>
                <a:spcPts val="0"/>
              </a:spcBef>
              <a:spcAft>
                <a:spcPts val="0"/>
              </a:spcAft>
              <a:buSzPts val="2400"/>
              <a:buChar char="•"/>
            </a:pPr>
            <a:r>
              <a:rPr b="1" lang="en-US">
                <a:latin typeface="Arial"/>
                <a:ea typeface="Arial"/>
                <a:cs typeface="Arial"/>
                <a:sym typeface="Arial"/>
              </a:rPr>
              <a:t>Psoriatic</a:t>
            </a:r>
            <a:endParaRPr b="1" sz="1400">
              <a:latin typeface="Arial"/>
              <a:ea typeface="Arial"/>
              <a:cs typeface="Arial"/>
              <a:sym typeface="Arial"/>
            </a:endParaRPr>
          </a:p>
          <a:p>
            <a:pPr indent="-228600" lvl="1" marL="742950" rtl="0" algn="l">
              <a:spcBef>
                <a:spcPts val="0"/>
              </a:spcBef>
              <a:spcAft>
                <a:spcPts val="0"/>
              </a:spcAft>
              <a:buSzPts val="2400"/>
              <a:buChar char="•"/>
            </a:pPr>
            <a:r>
              <a:rPr b="1" lang="en-US">
                <a:latin typeface="Arial"/>
                <a:ea typeface="Arial"/>
                <a:cs typeface="Arial"/>
                <a:sym typeface="Arial"/>
              </a:rPr>
              <a:t>Gout</a:t>
            </a:r>
            <a:endParaRPr b="1" sz="1400">
              <a:latin typeface="Arial"/>
              <a:ea typeface="Arial"/>
              <a:cs typeface="Arial"/>
              <a:sym typeface="Arial"/>
            </a:endParaRPr>
          </a:p>
          <a:p>
            <a:pPr indent="-228600" lvl="1" marL="742950" rtl="0" algn="l">
              <a:spcBef>
                <a:spcPts val="0"/>
              </a:spcBef>
              <a:spcAft>
                <a:spcPts val="0"/>
              </a:spcAft>
              <a:buSzPts val="2400"/>
              <a:buChar char="•"/>
            </a:pPr>
            <a:r>
              <a:rPr b="1" lang="en-US">
                <a:latin typeface="Arial"/>
                <a:ea typeface="Arial"/>
                <a:cs typeface="Arial"/>
                <a:sym typeface="Arial"/>
              </a:rPr>
              <a:t>Lupus</a:t>
            </a:r>
            <a:endParaRPr b="1" sz="1400">
              <a:latin typeface="Arial"/>
              <a:ea typeface="Arial"/>
              <a:cs typeface="Arial"/>
              <a:sym typeface="Arial"/>
            </a:endParaRPr>
          </a:p>
          <a:p>
            <a:pPr indent="-228600" lvl="1" marL="742950" rtl="0" algn="l">
              <a:spcBef>
                <a:spcPts val="0"/>
              </a:spcBef>
              <a:spcAft>
                <a:spcPts val="0"/>
              </a:spcAft>
              <a:buSzPts val="2400"/>
              <a:buChar char="•"/>
            </a:pPr>
            <a:r>
              <a:rPr b="1" lang="en-US">
                <a:latin typeface="Arial"/>
                <a:ea typeface="Arial"/>
                <a:cs typeface="Arial"/>
                <a:sym typeface="Arial"/>
              </a:rPr>
              <a:t>Juvenile Arthritis</a:t>
            </a:r>
            <a:endParaRPr b="1" sz="1400">
              <a:latin typeface="Arial"/>
              <a:ea typeface="Arial"/>
              <a:cs typeface="Arial"/>
              <a:sym typeface="Arial"/>
            </a:endParaRPr>
          </a:p>
          <a:p>
            <a:pPr indent="-228600" lvl="1" marL="742950" rtl="0" algn="l">
              <a:spcBef>
                <a:spcPts val="0"/>
              </a:spcBef>
              <a:spcAft>
                <a:spcPts val="0"/>
              </a:spcAft>
              <a:buSzPts val="2400"/>
              <a:buChar char="•"/>
            </a:pPr>
            <a:r>
              <a:rPr b="1" lang="en-US">
                <a:latin typeface="Arial"/>
                <a:ea typeface="Arial"/>
                <a:cs typeface="Arial"/>
                <a:sym typeface="Arial"/>
              </a:rPr>
              <a:t>Ankylosing Spondylitis</a:t>
            </a:r>
            <a:endParaRPr b="1" sz="1400">
              <a:latin typeface="Arial"/>
              <a:ea typeface="Arial"/>
              <a:cs typeface="Arial"/>
              <a:sym typeface="Arial"/>
            </a:endParaRPr>
          </a:p>
          <a:p>
            <a:pPr indent="-228600" lvl="1" marL="742950" rtl="0" algn="l">
              <a:spcBef>
                <a:spcPts val="600"/>
              </a:spcBef>
              <a:spcAft>
                <a:spcPts val="0"/>
              </a:spcAft>
              <a:buSzPts val="2400"/>
              <a:buChar char="•"/>
            </a:pPr>
            <a:r>
              <a:rPr b="1" lang="en-US">
                <a:latin typeface="Arial"/>
                <a:ea typeface="Arial"/>
                <a:cs typeface="Arial"/>
                <a:sym typeface="Arial"/>
              </a:rPr>
              <a:t>Septic Arthritis </a:t>
            </a:r>
            <a:endParaRPr b="1">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2022-04-29T16:24:25Z</dcterms:created>
  <dc:creator>Maria Miller</dc:creator>
</cp:coreProperties>
</file>