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9" r:id="rId3"/>
    <p:sldId id="293" r:id="rId4"/>
    <p:sldId id="258" r:id="rId5"/>
    <p:sldId id="270" r:id="rId6"/>
    <p:sldId id="271" r:id="rId7"/>
    <p:sldId id="272" r:id="rId8"/>
    <p:sldId id="291" r:id="rId9"/>
    <p:sldId id="288" r:id="rId10"/>
    <p:sldId id="273" r:id="rId11"/>
    <p:sldId id="292" r:id="rId12"/>
    <p:sldId id="277" r:id="rId13"/>
    <p:sldId id="280" r:id="rId14"/>
    <p:sldId id="282" r:id="rId15"/>
    <p:sldId id="284" r:id="rId16"/>
    <p:sldId id="289" r:id="rId17"/>
    <p:sldId id="295" r:id="rId18"/>
    <p:sldId id="285" r:id="rId19"/>
    <p:sldId id="264" r:id="rId20"/>
    <p:sldId id="265" r:id="rId21"/>
    <p:sldId id="266" r:id="rId22"/>
    <p:sldId id="267" r:id="rId23"/>
    <p:sldId id="268" r:id="rId24"/>
    <p:sldId id="298" r:id="rId25"/>
    <p:sldId id="299" r:id="rId26"/>
    <p:sldId id="297" r:id="rId27"/>
    <p:sldId id="269" r:id="rId28"/>
  </p:sldIdLst>
  <p:sldSz cx="18288000" cy="10287000"/>
  <p:notesSz cx="6858000" cy="9144000"/>
  <p:embeddedFontLst>
    <p:embeddedFont>
      <p:font typeface="Helvetica" panose="020B0604020202020204" pitchFamily="34" charset="0"/>
      <p:regular r:id="rId31"/>
      <p:bold r:id="rId32"/>
      <p:italic r:id="rId33"/>
      <p:boldItalic r:id="rId34"/>
    </p:embeddedFont>
    <p:embeddedFont>
      <p:font typeface="Montserrat Black" panose="00000A00000000000000" pitchFamily="2" charset="0"/>
      <p:bold r:id="rId35"/>
      <p:boldItalic r:id="rId36"/>
    </p:embeddedFont>
    <p:embeddedFont>
      <p:font typeface="Montserrat Bold" panose="020B0604020202020204" charset="0"/>
      <p:regular r:id="rId37"/>
      <p:bold r:id="rId38"/>
    </p:embeddedFont>
    <p:embeddedFont>
      <p:font typeface="Montserrat Semi-Bold" panose="020B0604020202020204" charset="0"/>
      <p:regular r:id="rId39"/>
    </p:embeddedFont>
    <p:embeddedFont>
      <p:font typeface="Montserrat Ultra-Bold" panose="020B0604020202020204" charset="0"/>
      <p:regular r:id="rId40"/>
    </p:embeddedFont>
    <p:embeddedFont>
      <p:font typeface="Segoe UI" panose="020B0502040204020203" pitchFamily="34" charset="0"/>
      <p:regular r:id="rId41"/>
      <p:bold r:id="rId42"/>
      <p:italic r:id="rId43"/>
      <p:boldItalic r:id="rId44"/>
    </p:embeddedFont>
  </p:embeddedFontLst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1D6"/>
    <a:srgbClr val="008F86"/>
    <a:srgbClr val="F26921"/>
    <a:srgbClr val="2ECC71"/>
    <a:srgbClr val="EE746C"/>
    <a:srgbClr val="FAD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8F6F28-F389-4F3B-8C0E-7E011AF84245}" v="52" dt="2024-03-31T01:06:15.7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6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270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6B3C1-14C3-4479-8013-ACF84F60C38C}" type="doc">
      <dgm:prSet loTypeId="urn:microsoft.com/office/officeart/2005/8/layout/orgChart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D2090A2-02E7-4A76-ABF6-03E0C5AFFC7C}">
      <dgm:prSet/>
      <dgm:spPr>
        <a:solidFill>
          <a:srgbClr val="008F86"/>
        </a:solidFill>
      </dgm:spPr>
      <dgm:t>
        <a:bodyPr/>
        <a:lstStyle/>
        <a:p>
          <a:r>
            <a:rPr lang="en-US"/>
            <a:t>Overview</a:t>
          </a:r>
        </a:p>
      </dgm:t>
    </dgm:pt>
    <dgm:pt modelId="{7AF408EC-67B3-4B2E-AA5C-D0B33653ADA2}" type="parTrans" cxnId="{BB3820E0-407C-4929-8258-31ECAFB22BFE}">
      <dgm:prSet/>
      <dgm:spPr/>
      <dgm:t>
        <a:bodyPr/>
        <a:lstStyle/>
        <a:p>
          <a:endParaRPr lang="en-US"/>
        </a:p>
      </dgm:t>
    </dgm:pt>
    <dgm:pt modelId="{7BDA3A25-20A3-42B0-8F9D-A4263DA939F7}" type="sibTrans" cxnId="{BB3820E0-407C-4929-8258-31ECAFB22BFE}">
      <dgm:prSet/>
      <dgm:spPr/>
      <dgm:t>
        <a:bodyPr/>
        <a:lstStyle/>
        <a:p>
          <a:endParaRPr lang="en-US"/>
        </a:p>
      </dgm:t>
    </dgm:pt>
    <dgm:pt modelId="{B2265363-1F6F-4991-836A-AD976FB32A28}">
      <dgm:prSet/>
      <dgm:spPr>
        <a:solidFill>
          <a:srgbClr val="008F86"/>
        </a:solidFill>
      </dgm:spPr>
      <dgm:t>
        <a:bodyPr/>
        <a:lstStyle/>
        <a:p>
          <a:r>
            <a:rPr lang="en-US"/>
            <a:t>Implications</a:t>
          </a:r>
        </a:p>
      </dgm:t>
    </dgm:pt>
    <dgm:pt modelId="{3363F734-F9C6-4580-8F35-2665E1BEBF27}" type="parTrans" cxnId="{8EB0CC6C-35C7-4C4F-A795-737E16534529}">
      <dgm:prSet/>
      <dgm:spPr/>
      <dgm:t>
        <a:bodyPr/>
        <a:lstStyle/>
        <a:p>
          <a:endParaRPr lang="en-US"/>
        </a:p>
      </dgm:t>
    </dgm:pt>
    <dgm:pt modelId="{D4759A2B-706A-4942-806E-25CC4638E76B}" type="sibTrans" cxnId="{8EB0CC6C-35C7-4C4F-A795-737E16534529}">
      <dgm:prSet/>
      <dgm:spPr/>
      <dgm:t>
        <a:bodyPr/>
        <a:lstStyle/>
        <a:p>
          <a:endParaRPr lang="en-US"/>
        </a:p>
      </dgm:t>
    </dgm:pt>
    <dgm:pt modelId="{E55F3D42-35E9-4806-8D69-75D2F2E62068}">
      <dgm:prSet/>
      <dgm:spPr>
        <a:solidFill>
          <a:srgbClr val="008F86"/>
        </a:solidFill>
      </dgm:spPr>
      <dgm:t>
        <a:bodyPr/>
        <a:lstStyle/>
        <a:p>
          <a:r>
            <a:rPr lang="en-US"/>
            <a:t>Impact</a:t>
          </a:r>
        </a:p>
      </dgm:t>
    </dgm:pt>
    <dgm:pt modelId="{54FCA5A6-17F9-4A23-BF83-241EB5D978D4}" type="parTrans" cxnId="{0A04ED87-CF89-4A1C-9EC8-7B8935724CC1}">
      <dgm:prSet/>
      <dgm:spPr/>
      <dgm:t>
        <a:bodyPr/>
        <a:lstStyle/>
        <a:p>
          <a:endParaRPr lang="en-US"/>
        </a:p>
      </dgm:t>
    </dgm:pt>
    <dgm:pt modelId="{36474E48-55AC-4517-831E-012802FCA3A6}" type="sibTrans" cxnId="{0A04ED87-CF89-4A1C-9EC8-7B8935724CC1}">
      <dgm:prSet/>
      <dgm:spPr/>
      <dgm:t>
        <a:bodyPr/>
        <a:lstStyle/>
        <a:p>
          <a:endParaRPr lang="en-US"/>
        </a:p>
      </dgm:t>
    </dgm:pt>
    <dgm:pt modelId="{1056A19A-050F-4074-AE9F-CA252F93DF41}" type="pres">
      <dgm:prSet presAssocID="{5CC6B3C1-14C3-4479-8013-ACF84F60C38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003C2C9-741E-4A44-93C0-618813AC1FB1}" type="pres">
      <dgm:prSet presAssocID="{5D2090A2-02E7-4A76-ABF6-03E0C5AFFC7C}" presName="hierRoot1" presStyleCnt="0">
        <dgm:presLayoutVars>
          <dgm:hierBranch val="init"/>
        </dgm:presLayoutVars>
      </dgm:prSet>
      <dgm:spPr/>
    </dgm:pt>
    <dgm:pt modelId="{258BF443-E04B-41F0-8617-4E4819F815A7}" type="pres">
      <dgm:prSet presAssocID="{5D2090A2-02E7-4A76-ABF6-03E0C5AFFC7C}" presName="rootComposite1" presStyleCnt="0"/>
      <dgm:spPr/>
    </dgm:pt>
    <dgm:pt modelId="{A4A95F93-CFA9-4F31-8AC5-E94416933BCB}" type="pres">
      <dgm:prSet presAssocID="{5D2090A2-02E7-4A76-ABF6-03E0C5AFFC7C}" presName="rootText1" presStyleLbl="node0" presStyleIdx="0" presStyleCnt="3">
        <dgm:presLayoutVars>
          <dgm:chPref val="3"/>
        </dgm:presLayoutVars>
      </dgm:prSet>
      <dgm:spPr/>
    </dgm:pt>
    <dgm:pt modelId="{FAE67237-1837-4760-82DC-2A4D1511043F}" type="pres">
      <dgm:prSet presAssocID="{5D2090A2-02E7-4A76-ABF6-03E0C5AFFC7C}" presName="rootConnector1" presStyleLbl="node1" presStyleIdx="0" presStyleCnt="0"/>
      <dgm:spPr/>
    </dgm:pt>
    <dgm:pt modelId="{046CEEB7-E5A8-4BA9-8A24-E35FD0AC4535}" type="pres">
      <dgm:prSet presAssocID="{5D2090A2-02E7-4A76-ABF6-03E0C5AFFC7C}" presName="hierChild2" presStyleCnt="0"/>
      <dgm:spPr/>
    </dgm:pt>
    <dgm:pt modelId="{353A7708-1A7C-4EDB-8380-7A316C760398}" type="pres">
      <dgm:prSet presAssocID="{5D2090A2-02E7-4A76-ABF6-03E0C5AFFC7C}" presName="hierChild3" presStyleCnt="0"/>
      <dgm:spPr/>
    </dgm:pt>
    <dgm:pt modelId="{D4E6A1A7-0356-4C11-B3D7-35B82B6E9A58}" type="pres">
      <dgm:prSet presAssocID="{B2265363-1F6F-4991-836A-AD976FB32A28}" presName="hierRoot1" presStyleCnt="0">
        <dgm:presLayoutVars>
          <dgm:hierBranch val="init"/>
        </dgm:presLayoutVars>
      </dgm:prSet>
      <dgm:spPr/>
    </dgm:pt>
    <dgm:pt modelId="{99D23A86-7719-41CA-8C7D-D846896D3E68}" type="pres">
      <dgm:prSet presAssocID="{B2265363-1F6F-4991-836A-AD976FB32A28}" presName="rootComposite1" presStyleCnt="0"/>
      <dgm:spPr/>
    </dgm:pt>
    <dgm:pt modelId="{55218E5D-3B02-408C-BF67-C3D58C431881}" type="pres">
      <dgm:prSet presAssocID="{B2265363-1F6F-4991-836A-AD976FB32A28}" presName="rootText1" presStyleLbl="node0" presStyleIdx="1" presStyleCnt="3">
        <dgm:presLayoutVars>
          <dgm:chPref val="3"/>
        </dgm:presLayoutVars>
      </dgm:prSet>
      <dgm:spPr/>
    </dgm:pt>
    <dgm:pt modelId="{8F046F48-E214-4C5F-801C-BA9D9530D4AC}" type="pres">
      <dgm:prSet presAssocID="{B2265363-1F6F-4991-836A-AD976FB32A28}" presName="rootConnector1" presStyleLbl="node1" presStyleIdx="0" presStyleCnt="0"/>
      <dgm:spPr/>
    </dgm:pt>
    <dgm:pt modelId="{73BB5080-9BA4-4F41-8D81-71CF5CA11C37}" type="pres">
      <dgm:prSet presAssocID="{B2265363-1F6F-4991-836A-AD976FB32A28}" presName="hierChild2" presStyleCnt="0"/>
      <dgm:spPr/>
    </dgm:pt>
    <dgm:pt modelId="{4F4F92C3-B3F5-48B3-A01F-B65E419696B9}" type="pres">
      <dgm:prSet presAssocID="{B2265363-1F6F-4991-836A-AD976FB32A28}" presName="hierChild3" presStyleCnt="0"/>
      <dgm:spPr/>
    </dgm:pt>
    <dgm:pt modelId="{E81773F9-551C-4154-8080-AD434184E0C7}" type="pres">
      <dgm:prSet presAssocID="{E55F3D42-35E9-4806-8D69-75D2F2E62068}" presName="hierRoot1" presStyleCnt="0">
        <dgm:presLayoutVars>
          <dgm:hierBranch val="init"/>
        </dgm:presLayoutVars>
      </dgm:prSet>
      <dgm:spPr/>
    </dgm:pt>
    <dgm:pt modelId="{FC1D48DE-BE35-4945-B2AF-A1F31FEB1491}" type="pres">
      <dgm:prSet presAssocID="{E55F3D42-35E9-4806-8D69-75D2F2E62068}" presName="rootComposite1" presStyleCnt="0"/>
      <dgm:spPr/>
    </dgm:pt>
    <dgm:pt modelId="{F6674C56-9661-426D-8611-B1B05FE89154}" type="pres">
      <dgm:prSet presAssocID="{E55F3D42-35E9-4806-8D69-75D2F2E62068}" presName="rootText1" presStyleLbl="node0" presStyleIdx="2" presStyleCnt="3">
        <dgm:presLayoutVars>
          <dgm:chPref val="3"/>
        </dgm:presLayoutVars>
      </dgm:prSet>
      <dgm:spPr/>
    </dgm:pt>
    <dgm:pt modelId="{FE1E98B0-0C79-4C2A-B840-4FFCF850E1A7}" type="pres">
      <dgm:prSet presAssocID="{E55F3D42-35E9-4806-8D69-75D2F2E62068}" presName="rootConnector1" presStyleLbl="node1" presStyleIdx="0" presStyleCnt="0"/>
      <dgm:spPr/>
    </dgm:pt>
    <dgm:pt modelId="{3A2EBEF2-229D-472C-B9BC-0D72B2034A03}" type="pres">
      <dgm:prSet presAssocID="{E55F3D42-35E9-4806-8D69-75D2F2E62068}" presName="hierChild2" presStyleCnt="0"/>
      <dgm:spPr/>
    </dgm:pt>
    <dgm:pt modelId="{EF7F55AB-554F-4328-A2CE-EEFB2392A5FE}" type="pres">
      <dgm:prSet presAssocID="{E55F3D42-35E9-4806-8D69-75D2F2E62068}" presName="hierChild3" presStyleCnt="0"/>
      <dgm:spPr/>
    </dgm:pt>
  </dgm:ptLst>
  <dgm:cxnLst>
    <dgm:cxn modelId="{8C2BB731-34C9-44D8-B0DD-5E76DA5E77D8}" type="presOf" srcId="{5D2090A2-02E7-4A76-ABF6-03E0C5AFFC7C}" destId="{FAE67237-1837-4760-82DC-2A4D1511043F}" srcOrd="1" destOrd="0" presId="urn:microsoft.com/office/officeart/2005/8/layout/orgChart1"/>
    <dgm:cxn modelId="{CD34834B-98FB-45C9-AC3A-AE923A3551C4}" type="presOf" srcId="{E55F3D42-35E9-4806-8D69-75D2F2E62068}" destId="{FE1E98B0-0C79-4C2A-B840-4FFCF850E1A7}" srcOrd="1" destOrd="0" presId="urn:microsoft.com/office/officeart/2005/8/layout/orgChart1"/>
    <dgm:cxn modelId="{8EB0CC6C-35C7-4C4F-A795-737E16534529}" srcId="{5CC6B3C1-14C3-4479-8013-ACF84F60C38C}" destId="{B2265363-1F6F-4991-836A-AD976FB32A28}" srcOrd="1" destOrd="0" parTransId="{3363F734-F9C6-4580-8F35-2665E1BEBF27}" sibTransId="{D4759A2B-706A-4942-806E-25CC4638E76B}"/>
    <dgm:cxn modelId="{F107F277-23F3-47A2-B3D4-DD78B0C5BA86}" type="presOf" srcId="{5D2090A2-02E7-4A76-ABF6-03E0C5AFFC7C}" destId="{A4A95F93-CFA9-4F31-8AC5-E94416933BCB}" srcOrd="0" destOrd="0" presId="urn:microsoft.com/office/officeart/2005/8/layout/orgChart1"/>
    <dgm:cxn modelId="{0A04ED87-CF89-4A1C-9EC8-7B8935724CC1}" srcId="{5CC6B3C1-14C3-4479-8013-ACF84F60C38C}" destId="{E55F3D42-35E9-4806-8D69-75D2F2E62068}" srcOrd="2" destOrd="0" parTransId="{54FCA5A6-17F9-4A23-BF83-241EB5D978D4}" sibTransId="{36474E48-55AC-4517-831E-012802FCA3A6}"/>
    <dgm:cxn modelId="{9559A299-52DF-4D9F-B721-13171261E434}" type="presOf" srcId="{E55F3D42-35E9-4806-8D69-75D2F2E62068}" destId="{F6674C56-9661-426D-8611-B1B05FE89154}" srcOrd="0" destOrd="0" presId="urn:microsoft.com/office/officeart/2005/8/layout/orgChart1"/>
    <dgm:cxn modelId="{D3467BA8-02EC-449F-A5CC-BE64043EE122}" type="presOf" srcId="{5CC6B3C1-14C3-4479-8013-ACF84F60C38C}" destId="{1056A19A-050F-4074-AE9F-CA252F93DF41}" srcOrd="0" destOrd="0" presId="urn:microsoft.com/office/officeart/2005/8/layout/orgChart1"/>
    <dgm:cxn modelId="{19F38ECC-41B4-42EE-9974-60606FDE42EC}" type="presOf" srcId="{B2265363-1F6F-4991-836A-AD976FB32A28}" destId="{8F046F48-E214-4C5F-801C-BA9D9530D4AC}" srcOrd="1" destOrd="0" presId="urn:microsoft.com/office/officeart/2005/8/layout/orgChart1"/>
    <dgm:cxn modelId="{618F9CD0-27DC-4410-8301-200D28F66498}" type="presOf" srcId="{B2265363-1F6F-4991-836A-AD976FB32A28}" destId="{55218E5D-3B02-408C-BF67-C3D58C431881}" srcOrd="0" destOrd="0" presId="urn:microsoft.com/office/officeart/2005/8/layout/orgChart1"/>
    <dgm:cxn modelId="{BB3820E0-407C-4929-8258-31ECAFB22BFE}" srcId="{5CC6B3C1-14C3-4479-8013-ACF84F60C38C}" destId="{5D2090A2-02E7-4A76-ABF6-03E0C5AFFC7C}" srcOrd="0" destOrd="0" parTransId="{7AF408EC-67B3-4B2E-AA5C-D0B33653ADA2}" sibTransId="{7BDA3A25-20A3-42B0-8F9D-A4263DA939F7}"/>
    <dgm:cxn modelId="{5C83ACF0-5A0E-4546-ADEC-138A2B3AE533}" type="presParOf" srcId="{1056A19A-050F-4074-AE9F-CA252F93DF41}" destId="{2003C2C9-741E-4A44-93C0-618813AC1FB1}" srcOrd="0" destOrd="0" presId="urn:microsoft.com/office/officeart/2005/8/layout/orgChart1"/>
    <dgm:cxn modelId="{829C7C47-3ED7-437D-95B5-F464975339F1}" type="presParOf" srcId="{2003C2C9-741E-4A44-93C0-618813AC1FB1}" destId="{258BF443-E04B-41F0-8617-4E4819F815A7}" srcOrd="0" destOrd="0" presId="urn:microsoft.com/office/officeart/2005/8/layout/orgChart1"/>
    <dgm:cxn modelId="{4D4F9E69-912B-44E4-99A9-5CA0AA8A52BC}" type="presParOf" srcId="{258BF443-E04B-41F0-8617-4E4819F815A7}" destId="{A4A95F93-CFA9-4F31-8AC5-E94416933BCB}" srcOrd="0" destOrd="0" presId="urn:microsoft.com/office/officeart/2005/8/layout/orgChart1"/>
    <dgm:cxn modelId="{19EDF1FB-7284-49AC-9ECA-027F190733F5}" type="presParOf" srcId="{258BF443-E04B-41F0-8617-4E4819F815A7}" destId="{FAE67237-1837-4760-82DC-2A4D1511043F}" srcOrd="1" destOrd="0" presId="urn:microsoft.com/office/officeart/2005/8/layout/orgChart1"/>
    <dgm:cxn modelId="{9F2AADC3-1A6D-4447-A5CB-C01DA6231D95}" type="presParOf" srcId="{2003C2C9-741E-4A44-93C0-618813AC1FB1}" destId="{046CEEB7-E5A8-4BA9-8A24-E35FD0AC4535}" srcOrd="1" destOrd="0" presId="urn:microsoft.com/office/officeart/2005/8/layout/orgChart1"/>
    <dgm:cxn modelId="{46771B09-CBE0-4FB5-A0F7-1E6C1F8D8029}" type="presParOf" srcId="{2003C2C9-741E-4A44-93C0-618813AC1FB1}" destId="{353A7708-1A7C-4EDB-8380-7A316C760398}" srcOrd="2" destOrd="0" presId="urn:microsoft.com/office/officeart/2005/8/layout/orgChart1"/>
    <dgm:cxn modelId="{E748365A-8806-422F-827C-8A4084DB7C80}" type="presParOf" srcId="{1056A19A-050F-4074-AE9F-CA252F93DF41}" destId="{D4E6A1A7-0356-4C11-B3D7-35B82B6E9A58}" srcOrd="1" destOrd="0" presId="urn:microsoft.com/office/officeart/2005/8/layout/orgChart1"/>
    <dgm:cxn modelId="{110035E3-D929-425B-8607-DED3C033F226}" type="presParOf" srcId="{D4E6A1A7-0356-4C11-B3D7-35B82B6E9A58}" destId="{99D23A86-7719-41CA-8C7D-D846896D3E68}" srcOrd="0" destOrd="0" presId="urn:microsoft.com/office/officeart/2005/8/layout/orgChart1"/>
    <dgm:cxn modelId="{E7E950F4-0B28-4189-9EAE-F89E38C0F650}" type="presParOf" srcId="{99D23A86-7719-41CA-8C7D-D846896D3E68}" destId="{55218E5D-3B02-408C-BF67-C3D58C431881}" srcOrd="0" destOrd="0" presId="urn:microsoft.com/office/officeart/2005/8/layout/orgChart1"/>
    <dgm:cxn modelId="{5B45B96D-04F4-4A4A-94B9-5F76B53EB0B9}" type="presParOf" srcId="{99D23A86-7719-41CA-8C7D-D846896D3E68}" destId="{8F046F48-E214-4C5F-801C-BA9D9530D4AC}" srcOrd="1" destOrd="0" presId="urn:microsoft.com/office/officeart/2005/8/layout/orgChart1"/>
    <dgm:cxn modelId="{495D4451-FF9D-4E52-8A0D-DFE34A948130}" type="presParOf" srcId="{D4E6A1A7-0356-4C11-B3D7-35B82B6E9A58}" destId="{73BB5080-9BA4-4F41-8D81-71CF5CA11C37}" srcOrd="1" destOrd="0" presId="urn:microsoft.com/office/officeart/2005/8/layout/orgChart1"/>
    <dgm:cxn modelId="{60687CF5-85B8-4724-8F21-5A2567E82D0F}" type="presParOf" srcId="{D4E6A1A7-0356-4C11-B3D7-35B82B6E9A58}" destId="{4F4F92C3-B3F5-48B3-A01F-B65E419696B9}" srcOrd="2" destOrd="0" presId="urn:microsoft.com/office/officeart/2005/8/layout/orgChart1"/>
    <dgm:cxn modelId="{C7C28441-CFAC-45CF-BAE4-3449E44AF0EC}" type="presParOf" srcId="{1056A19A-050F-4074-AE9F-CA252F93DF41}" destId="{E81773F9-551C-4154-8080-AD434184E0C7}" srcOrd="2" destOrd="0" presId="urn:microsoft.com/office/officeart/2005/8/layout/orgChart1"/>
    <dgm:cxn modelId="{0061223C-F055-40A9-9306-CD86F8B0AEBA}" type="presParOf" srcId="{E81773F9-551C-4154-8080-AD434184E0C7}" destId="{FC1D48DE-BE35-4945-B2AF-A1F31FEB1491}" srcOrd="0" destOrd="0" presId="urn:microsoft.com/office/officeart/2005/8/layout/orgChart1"/>
    <dgm:cxn modelId="{8335477F-E419-4906-B114-6F27CFE30E10}" type="presParOf" srcId="{FC1D48DE-BE35-4945-B2AF-A1F31FEB1491}" destId="{F6674C56-9661-426D-8611-B1B05FE89154}" srcOrd="0" destOrd="0" presId="urn:microsoft.com/office/officeart/2005/8/layout/orgChart1"/>
    <dgm:cxn modelId="{51D22FFC-6970-49F1-A7C2-06F8BF8705A1}" type="presParOf" srcId="{FC1D48DE-BE35-4945-B2AF-A1F31FEB1491}" destId="{FE1E98B0-0C79-4C2A-B840-4FFCF850E1A7}" srcOrd="1" destOrd="0" presId="urn:microsoft.com/office/officeart/2005/8/layout/orgChart1"/>
    <dgm:cxn modelId="{3DE87E78-1484-4F1C-8D24-929950AEB72C}" type="presParOf" srcId="{E81773F9-551C-4154-8080-AD434184E0C7}" destId="{3A2EBEF2-229D-472C-B9BC-0D72B2034A03}" srcOrd="1" destOrd="0" presId="urn:microsoft.com/office/officeart/2005/8/layout/orgChart1"/>
    <dgm:cxn modelId="{5AC6781E-C7AF-4DFA-B2CB-24D2D76310E2}" type="presParOf" srcId="{E81773F9-551C-4154-8080-AD434184E0C7}" destId="{EF7F55AB-554F-4328-A2CE-EEFB2392A5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EE1EC4-73EF-4458-AF1A-69CF3FDB6D0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D9753E2-A86C-4ECD-8E34-01C594763DF9}">
      <dgm:prSet custT="1"/>
      <dgm:spPr/>
      <dgm:t>
        <a:bodyPr/>
        <a:lstStyle/>
        <a:p>
          <a:r>
            <a:rPr lang="en-US" sz="3200" dirty="0"/>
            <a:t>Artificial Intelligence (AI) is a branch of computer science that focuses on developing machines and systems capable of performing tasks that typically require human intelligence. This encompasses a wide range of activities, including problem-solving, learning, understanding natural language, speech recognition, and visual perception</a:t>
          </a:r>
          <a:r>
            <a:rPr lang="en-US" sz="2800" dirty="0"/>
            <a:t>. </a:t>
          </a:r>
        </a:p>
      </dgm:t>
    </dgm:pt>
    <dgm:pt modelId="{BCB2D509-BEE6-402A-BD9D-F234E511DEC7}" type="parTrans" cxnId="{D72F789E-4CDB-4329-BBE4-C7C91A17559D}">
      <dgm:prSet/>
      <dgm:spPr/>
      <dgm:t>
        <a:bodyPr/>
        <a:lstStyle/>
        <a:p>
          <a:endParaRPr lang="en-US"/>
        </a:p>
      </dgm:t>
    </dgm:pt>
    <dgm:pt modelId="{1967800F-CA66-4AAA-8E80-A082183D1906}" type="sibTrans" cxnId="{D72F789E-4CDB-4329-BBE4-C7C91A17559D}">
      <dgm:prSet/>
      <dgm:spPr/>
      <dgm:t>
        <a:bodyPr/>
        <a:lstStyle/>
        <a:p>
          <a:endParaRPr lang="en-US"/>
        </a:p>
      </dgm:t>
    </dgm:pt>
    <dgm:pt modelId="{A4A1B1FA-4DB2-4312-93A0-639F1B0D7C51}">
      <dgm:prSet custT="1"/>
      <dgm:spPr/>
      <dgm:t>
        <a:bodyPr/>
        <a:lstStyle/>
        <a:p>
          <a:r>
            <a:rPr lang="en-US" sz="3200" dirty="0"/>
            <a:t>AI systems utilize algorithms and statistical models to analyze data, recognize patterns, and make decisions, mimicking cognitive functions.</a:t>
          </a:r>
        </a:p>
      </dgm:t>
    </dgm:pt>
    <dgm:pt modelId="{F68294C5-15DD-4D70-8FF1-FF61089D771B}" type="parTrans" cxnId="{2662FEC2-E8DC-4677-8DC0-58AFC66D2841}">
      <dgm:prSet/>
      <dgm:spPr/>
      <dgm:t>
        <a:bodyPr/>
        <a:lstStyle/>
        <a:p>
          <a:endParaRPr lang="en-US"/>
        </a:p>
      </dgm:t>
    </dgm:pt>
    <dgm:pt modelId="{FAC336DB-480D-487E-BB6C-FBCEB3D92CEA}" type="sibTrans" cxnId="{2662FEC2-E8DC-4677-8DC0-58AFC66D2841}">
      <dgm:prSet/>
      <dgm:spPr/>
      <dgm:t>
        <a:bodyPr/>
        <a:lstStyle/>
        <a:p>
          <a:endParaRPr lang="en-US"/>
        </a:p>
      </dgm:t>
    </dgm:pt>
    <dgm:pt modelId="{81DD81D9-9B4A-4DCC-9D86-E77F5EB3077A}" type="pres">
      <dgm:prSet presAssocID="{0CEE1EC4-73EF-4458-AF1A-69CF3FDB6D04}" presName="root" presStyleCnt="0">
        <dgm:presLayoutVars>
          <dgm:dir/>
          <dgm:resizeHandles val="exact"/>
        </dgm:presLayoutVars>
      </dgm:prSet>
      <dgm:spPr/>
    </dgm:pt>
    <dgm:pt modelId="{809EE0C9-078C-46F1-B033-5958BEA1BF49}" type="pres">
      <dgm:prSet presAssocID="{FD9753E2-A86C-4ECD-8E34-01C594763DF9}" presName="compNode" presStyleCnt="0"/>
      <dgm:spPr/>
    </dgm:pt>
    <dgm:pt modelId="{EB612AD2-4C75-4F73-B2A9-D53588BDE264}" type="pres">
      <dgm:prSet presAssocID="{FD9753E2-A86C-4ECD-8E34-01C594763DF9}" presName="bgRect" presStyleLbl="bgShp" presStyleIdx="0" presStyleCnt="2"/>
      <dgm:spPr/>
    </dgm:pt>
    <dgm:pt modelId="{3A69F374-9E6F-41DE-AED6-FDE9595F23F2}" type="pres">
      <dgm:prSet presAssocID="{FD9753E2-A86C-4ECD-8E34-01C594763DF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4981B279-BAB9-4B24-BD5D-2C8E904E427E}" type="pres">
      <dgm:prSet presAssocID="{FD9753E2-A86C-4ECD-8E34-01C594763DF9}" presName="spaceRect" presStyleCnt="0"/>
      <dgm:spPr/>
    </dgm:pt>
    <dgm:pt modelId="{D4C0EDC0-F82F-484E-983E-57C282664894}" type="pres">
      <dgm:prSet presAssocID="{FD9753E2-A86C-4ECD-8E34-01C594763DF9}" presName="parTx" presStyleLbl="revTx" presStyleIdx="0" presStyleCnt="2">
        <dgm:presLayoutVars>
          <dgm:chMax val="0"/>
          <dgm:chPref val="0"/>
        </dgm:presLayoutVars>
      </dgm:prSet>
      <dgm:spPr/>
    </dgm:pt>
    <dgm:pt modelId="{DA96C145-2A65-4738-92D2-60211A458763}" type="pres">
      <dgm:prSet presAssocID="{1967800F-CA66-4AAA-8E80-A082183D1906}" presName="sibTrans" presStyleCnt="0"/>
      <dgm:spPr/>
    </dgm:pt>
    <dgm:pt modelId="{0B07FBDF-0A9B-43E2-8B40-5F19219229AA}" type="pres">
      <dgm:prSet presAssocID="{A4A1B1FA-4DB2-4312-93A0-639F1B0D7C51}" presName="compNode" presStyleCnt="0"/>
      <dgm:spPr/>
    </dgm:pt>
    <dgm:pt modelId="{49E03C1A-2771-4CAE-8E1F-3625E3193A2C}" type="pres">
      <dgm:prSet presAssocID="{A4A1B1FA-4DB2-4312-93A0-639F1B0D7C51}" presName="bgRect" presStyleLbl="bgShp" presStyleIdx="1" presStyleCnt="2"/>
      <dgm:spPr/>
    </dgm:pt>
    <dgm:pt modelId="{04CA7C2B-F831-4580-83DC-66BFBDFE236E}" type="pres">
      <dgm:prSet presAssocID="{A4A1B1FA-4DB2-4312-93A0-639F1B0D7C5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85B23CD-9B60-48E0-B56D-AFC360106B60}" type="pres">
      <dgm:prSet presAssocID="{A4A1B1FA-4DB2-4312-93A0-639F1B0D7C51}" presName="spaceRect" presStyleCnt="0"/>
      <dgm:spPr/>
    </dgm:pt>
    <dgm:pt modelId="{3DB666ED-7E34-4121-B1D5-0C78E94BF20A}" type="pres">
      <dgm:prSet presAssocID="{A4A1B1FA-4DB2-4312-93A0-639F1B0D7C5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990C40F-4703-40BE-A044-C8055D371638}" type="presOf" srcId="{A4A1B1FA-4DB2-4312-93A0-639F1B0D7C51}" destId="{3DB666ED-7E34-4121-B1D5-0C78E94BF20A}" srcOrd="0" destOrd="0" presId="urn:microsoft.com/office/officeart/2018/2/layout/IconVerticalSolidList"/>
    <dgm:cxn modelId="{42706428-A241-4CE9-B5DE-038872427595}" type="presOf" srcId="{FD9753E2-A86C-4ECD-8E34-01C594763DF9}" destId="{D4C0EDC0-F82F-484E-983E-57C282664894}" srcOrd="0" destOrd="0" presId="urn:microsoft.com/office/officeart/2018/2/layout/IconVerticalSolidList"/>
    <dgm:cxn modelId="{D72F789E-4CDB-4329-BBE4-C7C91A17559D}" srcId="{0CEE1EC4-73EF-4458-AF1A-69CF3FDB6D04}" destId="{FD9753E2-A86C-4ECD-8E34-01C594763DF9}" srcOrd="0" destOrd="0" parTransId="{BCB2D509-BEE6-402A-BD9D-F234E511DEC7}" sibTransId="{1967800F-CA66-4AAA-8E80-A082183D1906}"/>
    <dgm:cxn modelId="{269891B7-A724-400B-8520-B4BAC2BE04F0}" type="presOf" srcId="{0CEE1EC4-73EF-4458-AF1A-69CF3FDB6D04}" destId="{81DD81D9-9B4A-4DCC-9D86-E77F5EB3077A}" srcOrd="0" destOrd="0" presId="urn:microsoft.com/office/officeart/2018/2/layout/IconVerticalSolidList"/>
    <dgm:cxn modelId="{2662FEC2-E8DC-4677-8DC0-58AFC66D2841}" srcId="{0CEE1EC4-73EF-4458-AF1A-69CF3FDB6D04}" destId="{A4A1B1FA-4DB2-4312-93A0-639F1B0D7C51}" srcOrd="1" destOrd="0" parTransId="{F68294C5-15DD-4D70-8FF1-FF61089D771B}" sibTransId="{FAC336DB-480D-487E-BB6C-FBCEB3D92CEA}"/>
    <dgm:cxn modelId="{98A47C7A-2531-4D23-8365-7E42FC4D2DE1}" type="presParOf" srcId="{81DD81D9-9B4A-4DCC-9D86-E77F5EB3077A}" destId="{809EE0C9-078C-46F1-B033-5958BEA1BF49}" srcOrd="0" destOrd="0" presId="urn:microsoft.com/office/officeart/2018/2/layout/IconVerticalSolidList"/>
    <dgm:cxn modelId="{6EEA8D9A-CF74-4DC2-ABC0-2B44E7F7061B}" type="presParOf" srcId="{809EE0C9-078C-46F1-B033-5958BEA1BF49}" destId="{EB612AD2-4C75-4F73-B2A9-D53588BDE264}" srcOrd="0" destOrd="0" presId="urn:microsoft.com/office/officeart/2018/2/layout/IconVerticalSolidList"/>
    <dgm:cxn modelId="{D04C7F22-CEF7-4C22-8534-45AF2A0A8A47}" type="presParOf" srcId="{809EE0C9-078C-46F1-B033-5958BEA1BF49}" destId="{3A69F374-9E6F-41DE-AED6-FDE9595F23F2}" srcOrd="1" destOrd="0" presId="urn:microsoft.com/office/officeart/2018/2/layout/IconVerticalSolidList"/>
    <dgm:cxn modelId="{62D23A75-1907-4B70-90BA-F0D08B8FD9AA}" type="presParOf" srcId="{809EE0C9-078C-46F1-B033-5958BEA1BF49}" destId="{4981B279-BAB9-4B24-BD5D-2C8E904E427E}" srcOrd="2" destOrd="0" presId="urn:microsoft.com/office/officeart/2018/2/layout/IconVerticalSolidList"/>
    <dgm:cxn modelId="{FE0E3E14-CF71-4304-BA43-72EF3BF7D576}" type="presParOf" srcId="{809EE0C9-078C-46F1-B033-5958BEA1BF49}" destId="{D4C0EDC0-F82F-484E-983E-57C282664894}" srcOrd="3" destOrd="0" presId="urn:microsoft.com/office/officeart/2018/2/layout/IconVerticalSolidList"/>
    <dgm:cxn modelId="{CF908701-8342-4617-94BC-78355B00B6AB}" type="presParOf" srcId="{81DD81D9-9B4A-4DCC-9D86-E77F5EB3077A}" destId="{DA96C145-2A65-4738-92D2-60211A458763}" srcOrd="1" destOrd="0" presId="urn:microsoft.com/office/officeart/2018/2/layout/IconVerticalSolidList"/>
    <dgm:cxn modelId="{F883AD80-834A-4F97-A98B-7C7F62F9539D}" type="presParOf" srcId="{81DD81D9-9B4A-4DCC-9D86-E77F5EB3077A}" destId="{0B07FBDF-0A9B-43E2-8B40-5F19219229AA}" srcOrd="2" destOrd="0" presId="urn:microsoft.com/office/officeart/2018/2/layout/IconVerticalSolidList"/>
    <dgm:cxn modelId="{0BDCD218-C69E-4B7E-A475-EAFEB5456E70}" type="presParOf" srcId="{0B07FBDF-0A9B-43E2-8B40-5F19219229AA}" destId="{49E03C1A-2771-4CAE-8E1F-3625E3193A2C}" srcOrd="0" destOrd="0" presId="urn:microsoft.com/office/officeart/2018/2/layout/IconVerticalSolidList"/>
    <dgm:cxn modelId="{5758C967-0D88-4403-A2BC-61D6AED044A0}" type="presParOf" srcId="{0B07FBDF-0A9B-43E2-8B40-5F19219229AA}" destId="{04CA7C2B-F831-4580-83DC-66BFBDFE236E}" srcOrd="1" destOrd="0" presId="urn:microsoft.com/office/officeart/2018/2/layout/IconVerticalSolidList"/>
    <dgm:cxn modelId="{F9F56B5C-A05B-41F0-89AD-2C24096A294D}" type="presParOf" srcId="{0B07FBDF-0A9B-43E2-8B40-5F19219229AA}" destId="{285B23CD-9B60-48E0-B56D-AFC360106B60}" srcOrd="2" destOrd="0" presId="urn:microsoft.com/office/officeart/2018/2/layout/IconVerticalSolidList"/>
    <dgm:cxn modelId="{55A6AD2E-293D-4A6B-8C6E-48CB5D06EAAE}" type="presParOf" srcId="{0B07FBDF-0A9B-43E2-8B40-5F19219229AA}" destId="{3DB666ED-7E34-4121-B1D5-0C78E94BF20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09D179-13F4-4B74-869F-5EB8588019A0}" type="doc">
      <dgm:prSet loTypeId="urn:microsoft.com/office/officeart/2005/8/layout/process4" loCatId="process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864CF01-E051-4982-9A99-ACD9EF15F326}">
      <dgm:prSet/>
      <dgm:spPr/>
      <dgm:t>
        <a:bodyPr/>
        <a:lstStyle/>
        <a:p>
          <a:r>
            <a:rPr lang="en-US"/>
            <a:t>Adaptability and flexibility are crucial in coaching and mentoring approaches due to the dynamic and ever-changing nature of individuals, organizations, and the broader business environment. </a:t>
          </a:r>
        </a:p>
      </dgm:t>
    </dgm:pt>
    <dgm:pt modelId="{66B6EAAA-9624-421E-B112-1A40BBA3BD7C}" type="parTrans" cxnId="{B097B5E3-AC07-4540-8D9D-1E28488978A8}">
      <dgm:prSet/>
      <dgm:spPr/>
      <dgm:t>
        <a:bodyPr/>
        <a:lstStyle/>
        <a:p>
          <a:endParaRPr lang="en-US"/>
        </a:p>
      </dgm:t>
    </dgm:pt>
    <dgm:pt modelId="{A0E3FA39-DE1E-4456-A5FF-6F443BBEE6D7}" type="sibTrans" cxnId="{B097B5E3-AC07-4540-8D9D-1E28488978A8}">
      <dgm:prSet/>
      <dgm:spPr/>
      <dgm:t>
        <a:bodyPr/>
        <a:lstStyle/>
        <a:p>
          <a:endParaRPr lang="en-US"/>
        </a:p>
      </dgm:t>
    </dgm:pt>
    <dgm:pt modelId="{BE813587-1230-49C6-9098-734B9AFA2BA1}">
      <dgm:prSet/>
      <dgm:spPr/>
      <dgm:t>
        <a:bodyPr/>
        <a:lstStyle/>
        <a:p>
          <a:r>
            <a:rPr lang="en-US" dirty="0"/>
            <a:t>A one-size-fits-all approach is often ineffective, as the needs, learning styles, and challenges of individuals can vary widely. </a:t>
          </a:r>
        </a:p>
      </dgm:t>
    </dgm:pt>
    <dgm:pt modelId="{DBB8EC0C-06F4-4AC0-9A03-0A3D19BFDFDF}" type="parTrans" cxnId="{398A4831-0711-4586-96D1-55AB92D2F49F}">
      <dgm:prSet/>
      <dgm:spPr/>
      <dgm:t>
        <a:bodyPr/>
        <a:lstStyle/>
        <a:p>
          <a:endParaRPr lang="en-US"/>
        </a:p>
      </dgm:t>
    </dgm:pt>
    <dgm:pt modelId="{4DBA0D42-C3CA-4FFA-BA51-442A5BFA3361}" type="sibTrans" cxnId="{398A4831-0711-4586-96D1-55AB92D2F49F}">
      <dgm:prSet/>
      <dgm:spPr/>
      <dgm:t>
        <a:bodyPr/>
        <a:lstStyle/>
        <a:p>
          <a:endParaRPr lang="en-US"/>
        </a:p>
      </dgm:t>
    </dgm:pt>
    <dgm:pt modelId="{E495EF7C-4A51-463F-B010-65A2C595BB1A}" type="pres">
      <dgm:prSet presAssocID="{9A09D179-13F4-4B74-869F-5EB8588019A0}" presName="Name0" presStyleCnt="0">
        <dgm:presLayoutVars>
          <dgm:dir/>
          <dgm:animLvl val="lvl"/>
          <dgm:resizeHandles val="exact"/>
        </dgm:presLayoutVars>
      </dgm:prSet>
      <dgm:spPr/>
    </dgm:pt>
    <dgm:pt modelId="{D026DE27-37F2-41EB-B986-49219565356F}" type="pres">
      <dgm:prSet presAssocID="{BE813587-1230-49C6-9098-734B9AFA2BA1}" presName="boxAndChildren" presStyleCnt="0"/>
      <dgm:spPr/>
    </dgm:pt>
    <dgm:pt modelId="{AD2D66E7-49B8-4F98-B4BB-C1506AB60FE0}" type="pres">
      <dgm:prSet presAssocID="{BE813587-1230-49C6-9098-734B9AFA2BA1}" presName="parentTextBox" presStyleLbl="node1" presStyleIdx="0" presStyleCnt="2"/>
      <dgm:spPr/>
    </dgm:pt>
    <dgm:pt modelId="{C819CC2E-5E93-4F52-B34B-32AC8358A350}" type="pres">
      <dgm:prSet presAssocID="{A0E3FA39-DE1E-4456-A5FF-6F443BBEE6D7}" presName="sp" presStyleCnt="0"/>
      <dgm:spPr/>
    </dgm:pt>
    <dgm:pt modelId="{5EB99E9D-0423-4D73-A756-3D2F37BDBBBC}" type="pres">
      <dgm:prSet presAssocID="{4864CF01-E051-4982-9A99-ACD9EF15F326}" presName="arrowAndChildren" presStyleCnt="0"/>
      <dgm:spPr/>
    </dgm:pt>
    <dgm:pt modelId="{D452A5C9-F9CC-4A82-80BE-BEFD27FDE318}" type="pres">
      <dgm:prSet presAssocID="{4864CF01-E051-4982-9A99-ACD9EF15F326}" presName="parentTextArrow" presStyleLbl="node1" presStyleIdx="1" presStyleCnt="2"/>
      <dgm:spPr/>
    </dgm:pt>
  </dgm:ptLst>
  <dgm:cxnLst>
    <dgm:cxn modelId="{4E0E4018-1965-4A1B-8510-5D4DA3CEFC79}" type="presOf" srcId="{BE813587-1230-49C6-9098-734B9AFA2BA1}" destId="{AD2D66E7-49B8-4F98-B4BB-C1506AB60FE0}" srcOrd="0" destOrd="0" presId="urn:microsoft.com/office/officeart/2005/8/layout/process4"/>
    <dgm:cxn modelId="{398A4831-0711-4586-96D1-55AB92D2F49F}" srcId="{9A09D179-13F4-4B74-869F-5EB8588019A0}" destId="{BE813587-1230-49C6-9098-734B9AFA2BA1}" srcOrd="1" destOrd="0" parTransId="{DBB8EC0C-06F4-4AC0-9A03-0A3D19BFDFDF}" sibTransId="{4DBA0D42-C3CA-4FFA-BA51-442A5BFA3361}"/>
    <dgm:cxn modelId="{9C4F289F-317B-4C32-9C58-A4B4BB1B09D4}" type="presOf" srcId="{9A09D179-13F4-4B74-869F-5EB8588019A0}" destId="{E495EF7C-4A51-463F-B010-65A2C595BB1A}" srcOrd="0" destOrd="0" presId="urn:microsoft.com/office/officeart/2005/8/layout/process4"/>
    <dgm:cxn modelId="{B097B5E3-AC07-4540-8D9D-1E28488978A8}" srcId="{9A09D179-13F4-4B74-869F-5EB8588019A0}" destId="{4864CF01-E051-4982-9A99-ACD9EF15F326}" srcOrd="0" destOrd="0" parTransId="{66B6EAAA-9624-421E-B112-1A40BBA3BD7C}" sibTransId="{A0E3FA39-DE1E-4456-A5FF-6F443BBEE6D7}"/>
    <dgm:cxn modelId="{73913AE8-4703-4AC8-8B3D-F3BC4079D359}" type="presOf" srcId="{4864CF01-E051-4982-9A99-ACD9EF15F326}" destId="{D452A5C9-F9CC-4A82-80BE-BEFD27FDE318}" srcOrd="0" destOrd="0" presId="urn:microsoft.com/office/officeart/2005/8/layout/process4"/>
    <dgm:cxn modelId="{FC973D52-EEAF-487C-9B7F-63EB5A1A1987}" type="presParOf" srcId="{E495EF7C-4A51-463F-B010-65A2C595BB1A}" destId="{D026DE27-37F2-41EB-B986-49219565356F}" srcOrd="0" destOrd="0" presId="urn:microsoft.com/office/officeart/2005/8/layout/process4"/>
    <dgm:cxn modelId="{5743C8D4-8877-4304-A197-216166B436E9}" type="presParOf" srcId="{D026DE27-37F2-41EB-B986-49219565356F}" destId="{AD2D66E7-49B8-4F98-B4BB-C1506AB60FE0}" srcOrd="0" destOrd="0" presId="urn:microsoft.com/office/officeart/2005/8/layout/process4"/>
    <dgm:cxn modelId="{4C96062C-D6FA-4018-B3A2-A6FA2F6BDACB}" type="presParOf" srcId="{E495EF7C-4A51-463F-B010-65A2C595BB1A}" destId="{C819CC2E-5E93-4F52-B34B-32AC8358A350}" srcOrd="1" destOrd="0" presId="urn:microsoft.com/office/officeart/2005/8/layout/process4"/>
    <dgm:cxn modelId="{352C3938-7D8D-4B9E-85E2-B1B9E4FD5EB7}" type="presParOf" srcId="{E495EF7C-4A51-463F-B010-65A2C595BB1A}" destId="{5EB99E9D-0423-4D73-A756-3D2F37BDBBBC}" srcOrd="2" destOrd="0" presId="urn:microsoft.com/office/officeart/2005/8/layout/process4"/>
    <dgm:cxn modelId="{C8241ABB-76C7-443D-8750-F94BF6B5B615}" type="presParOf" srcId="{5EB99E9D-0423-4D73-A756-3D2F37BDBBBC}" destId="{D452A5C9-F9CC-4A82-80BE-BEFD27FDE31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95F93-CFA9-4F31-8AC5-E94416933BCB}">
      <dsp:nvSpPr>
        <dsp:cNvPr id="0" name=""/>
        <dsp:cNvSpPr/>
      </dsp:nvSpPr>
      <dsp:spPr>
        <a:xfrm>
          <a:off x="1059" y="2110632"/>
          <a:ext cx="4611485" cy="2305742"/>
        </a:xfrm>
        <a:prstGeom prst="rect">
          <a:avLst/>
        </a:prstGeom>
        <a:solidFill>
          <a:srgbClr val="008F8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Overview</a:t>
          </a:r>
        </a:p>
      </dsp:txBody>
      <dsp:txXfrm>
        <a:off x="1059" y="2110632"/>
        <a:ext cx="4611485" cy="2305742"/>
      </dsp:txXfrm>
    </dsp:sp>
    <dsp:sp modelId="{55218E5D-3B02-408C-BF67-C3D58C431881}">
      <dsp:nvSpPr>
        <dsp:cNvPr id="0" name=""/>
        <dsp:cNvSpPr/>
      </dsp:nvSpPr>
      <dsp:spPr>
        <a:xfrm>
          <a:off x="5580957" y="2110632"/>
          <a:ext cx="4611485" cy="2305742"/>
        </a:xfrm>
        <a:prstGeom prst="rect">
          <a:avLst/>
        </a:prstGeom>
        <a:solidFill>
          <a:srgbClr val="008F8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Implications</a:t>
          </a:r>
        </a:p>
      </dsp:txBody>
      <dsp:txXfrm>
        <a:off x="5580957" y="2110632"/>
        <a:ext cx="4611485" cy="2305742"/>
      </dsp:txXfrm>
    </dsp:sp>
    <dsp:sp modelId="{F6674C56-9661-426D-8611-B1B05FE89154}">
      <dsp:nvSpPr>
        <dsp:cNvPr id="0" name=""/>
        <dsp:cNvSpPr/>
      </dsp:nvSpPr>
      <dsp:spPr>
        <a:xfrm>
          <a:off x="11160855" y="2110632"/>
          <a:ext cx="4611485" cy="2305742"/>
        </a:xfrm>
        <a:prstGeom prst="rect">
          <a:avLst/>
        </a:prstGeom>
        <a:solidFill>
          <a:srgbClr val="008F8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Impact</a:t>
          </a:r>
        </a:p>
      </dsp:txBody>
      <dsp:txXfrm>
        <a:off x="11160855" y="2110632"/>
        <a:ext cx="4611485" cy="2305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12AD2-4C75-4F73-B2A9-D53588BDE264}">
      <dsp:nvSpPr>
        <dsp:cNvPr id="0" name=""/>
        <dsp:cNvSpPr/>
      </dsp:nvSpPr>
      <dsp:spPr>
        <a:xfrm>
          <a:off x="0" y="756642"/>
          <a:ext cx="17068800" cy="28557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9F374-9E6F-41DE-AED6-FDE9595F23F2}">
      <dsp:nvSpPr>
        <dsp:cNvPr id="0" name=""/>
        <dsp:cNvSpPr/>
      </dsp:nvSpPr>
      <dsp:spPr>
        <a:xfrm>
          <a:off x="863853" y="1399177"/>
          <a:ext cx="1570642" cy="15706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C0EDC0-F82F-484E-983E-57C282664894}">
      <dsp:nvSpPr>
        <dsp:cNvPr id="0" name=""/>
        <dsp:cNvSpPr/>
      </dsp:nvSpPr>
      <dsp:spPr>
        <a:xfrm>
          <a:off x="3298349" y="756642"/>
          <a:ext cx="13770450" cy="2855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230" tIns="302230" rIns="302230" bIns="30223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Artificial Intelligence (AI) is a branch of computer science that focuses on developing machines and systems capable of performing tasks that typically require human intelligence. This encompasses a wide range of activities, including problem-solving, learning, understanding natural language, speech recognition, and visual perception</a:t>
          </a:r>
          <a:r>
            <a:rPr lang="en-US" sz="2800" kern="1200" dirty="0"/>
            <a:t>. </a:t>
          </a:r>
        </a:p>
      </dsp:txBody>
      <dsp:txXfrm>
        <a:off x="3298349" y="756642"/>
        <a:ext cx="13770450" cy="2855714"/>
      </dsp:txXfrm>
    </dsp:sp>
    <dsp:sp modelId="{49E03C1A-2771-4CAE-8E1F-3625E3193A2C}">
      <dsp:nvSpPr>
        <dsp:cNvPr id="0" name=""/>
        <dsp:cNvSpPr/>
      </dsp:nvSpPr>
      <dsp:spPr>
        <a:xfrm>
          <a:off x="0" y="4198143"/>
          <a:ext cx="17068800" cy="285571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A7C2B-F831-4580-83DC-66BFBDFE236E}">
      <dsp:nvSpPr>
        <dsp:cNvPr id="0" name=""/>
        <dsp:cNvSpPr/>
      </dsp:nvSpPr>
      <dsp:spPr>
        <a:xfrm>
          <a:off x="863853" y="4840679"/>
          <a:ext cx="1570642" cy="15706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666ED-7E34-4121-B1D5-0C78E94BF20A}">
      <dsp:nvSpPr>
        <dsp:cNvPr id="0" name=""/>
        <dsp:cNvSpPr/>
      </dsp:nvSpPr>
      <dsp:spPr>
        <a:xfrm>
          <a:off x="3298349" y="4198143"/>
          <a:ext cx="13770450" cy="2855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2230" tIns="302230" rIns="302230" bIns="30223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AI systems utilize algorithms and statistical models to analyze data, recognize patterns, and make decisions, mimicking cognitive functions.</a:t>
          </a:r>
        </a:p>
      </dsp:txBody>
      <dsp:txXfrm>
        <a:off x="3298349" y="4198143"/>
        <a:ext cx="13770450" cy="28557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D66E7-49B8-4F98-B4BB-C1506AB60FE0}">
      <dsp:nvSpPr>
        <dsp:cNvPr id="0" name=""/>
        <dsp:cNvSpPr/>
      </dsp:nvSpPr>
      <dsp:spPr>
        <a:xfrm>
          <a:off x="0" y="4714050"/>
          <a:ext cx="17068800" cy="30929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A one-size-fits-all approach is often ineffective, as the needs, learning styles, and challenges of individuals can vary widely. </a:t>
          </a:r>
        </a:p>
      </dsp:txBody>
      <dsp:txXfrm>
        <a:off x="0" y="4714050"/>
        <a:ext cx="17068800" cy="3092927"/>
      </dsp:txXfrm>
    </dsp:sp>
    <dsp:sp modelId="{D452A5C9-F9CC-4A82-80BE-BEFD27FDE318}">
      <dsp:nvSpPr>
        <dsp:cNvPr id="0" name=""/>
        <dsp:cNvSpPr/>
      </dsp:nvSpPr>
      <dsp:spPr>
        <a:xfrm rot="10800000">
          <a:off x="0" y="3521"/>
          <a:ext cx="17068800" cy="4756922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Adaptability and flexibility are crucial in coaching and mentoring approaches due to the dynamic and ever-changing nature of individuals, organizations, and the broader business environment. </a:t>
          </a:r>
        </a:p>
      </dsp:txBody>
      <dsp:txXfrm rot="10800000">
        <a:off x="0" y="3521"/>
        <a:ext cx="17068800" cy="3090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AE7035-773C-E121-9C3A-8C2415D7DB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621633-3B5F-A272-2DA4-C2AE7BB7E3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A5540-2639-4B8B-83A8-48A6ED670A83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7EC62-388B-70A2-FA90-061E9A5958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233A03-0EA0-51C1-0FAC-7BD68C079D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7EBCA-06DA-4684-81B3-715D1D7276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20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6C564-4275-4485-A300-F7665D10D4FD}" type="datetimeFigureOut">
              <a:rPr lang="en-US" smtClean="0"/>
              <a:t>4/20/2024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5CB04-1059-49F1-88C7-98B5A165B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22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5CB04-1059-49F1-88C7-98B5A165B4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49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5CB04-1059-49F1-88C7-98B5A165B4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id="{37DC9C26-78AE-D6C1-CDF4-3414EC9D12CC}"/>
              </a:ext>
            </a:extLst>
          </p:cNvPr>
          <p:cNvGrpSpPr/>
          <p:nvPr userDrawn="1"/>
        </p:nvGrpSpPr>
        <p:grpSpPr>
          <a:xfrm>
            <a:off x="0" y="9258300"/>
            <a:ext cx="18288000" cy="1028700"/>
            <a:chOff x="0" y="0"/>
            <a:chExt cx="4816593" cy="270933"/>
          </a:xfrm>
          <a:solidFill>
            <a:srgbClr val="008F86"/>
          </a:solidFill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0072C226-133A-E0E3-B70C-469B2E04025F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DF8D0DEE-4C9D-845B-B49F-6918517F841E}"/>
                </a:ext>
              </a:extLst>
            </p:cNvPr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17068800" cy="19724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7068800" cy="7810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002000" y="9829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 Bottom Top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:a16="http://schemas.microsoft.com/office/drawing/2014/main" id="{37DC9C26-78AE-D6C1-CDF4-3414EC9D12CC}"/>
              </a:ext>
            </a:extLst>
          </p:cNvPr>
          <p:cNvGrpSpPr/>
          <p:nvPr userDrawn="1"/>
        </p:nvGrpSpPr>
        <p:grpSpPr>
          <a:xfrm>
            <a:off x="0" y="9258300"/>
            <a:ext cx="18288000" cy="1028700"/>
            <a:chOff x="0" y="0"/>
            <a:chExt cx="4816593" cy="270933"/>
          </a:xfrm>
          <a:solidFill>
            <a:srgbClr val="008F86"/>
          </a:solidFill>
        </p:grpSpPr>
        <p:sp>
          <p:nvSpPr>
            <p:cNvPr id="9" name="Freeform 3">
              <a:extLst>
                <a:ext uri="{FF2B5EF4-FFF2-40B4-BE49-F238E27FC236}">
                  <a16:creationId xmlns:a16="http://schemas.microsoft.com/office/drawing/2014/main" id="{0072C226-133A-E0E3-B70C-469B2E04025F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4">
              <a:extLst>
                <a:ext uri="{FF2B5EF4-FFF2-40B4-BE49-F238E27FC236}">
                  <a16:creationId xmlns:a16="http://schemas.microsoft.com/office/drawing/2014/main" id="{DF8D0DEE-4C9D-845B-B49F-6918517F841E}"/>
                </a:ext>
              </a:extLst>
            </p:cNvPr>
            <p:cNvSpPr txBox="1"/>
            <p:nvPr/>
          </p:nvSpPr>
          <p:spPr>
            <a:xfrm>
              <a:off x="0" y="-38100"/>
              <a:ext cx="4816593" cy="30903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17068800" cy="1972487"/>
          </a:xfrm>
        </p:spPr>
        <p:txBody>
          <a:bodyPr/>
          <a:lstStyle>
            <a:lvl1pPr>
              <a:defRPr>
                <a:solidFill>
                  <a:srgbClr val="F26921"/>
                </a:solidFill>
                <a:latin typeface="Montserrat Black" panose="020F05020202040302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7068800" cy="7810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002000" y="9829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5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8288000" cy="1943100"/>
          </a:xfrm>
          <a:solidFill>
            <a:srgbClr val="F26921"/>
          </a:solidFill>
        </p:spPr>
        <p:txBody>
          <a:bodyPr tIns="274320" anchor="t" anchorCtr="0">
            <a:normAutofit/>
          </a:bodyPr>
          <a:lstStyle>
            <a:lvl1pPr>
              <a:defRPr sz="4800" b="1" i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2476498"/>
            <a:ext cx="17068800" cy="70294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002000" y="98298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4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9.xml"/><Relationship Id="rId7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"/>
            <a:ext cx="18288000" cy="10451934"/>
            <a:chOff x="0" y="0"/>
            <a:chExt cx="632177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21778" cy="2709333"/>
            </a:xfrm>
            <a:custGeom>
              <a:avLst/>
              <a:gdLst/>
              <a:ahLst/>
              <a:cxnLst/>
              <a:rect l="l" t="t" r="r" b="b"/>
              <a:pathLst>
                <a:path w="6321778" h="2709333">
                  <a:moveTo>
                    <a:pt x="0" y="0"/>
                  </a:moveTo>
                  <a:lnTo>
                    <a:pt x="6321778" y="0"/>
                  </a:lnTo>
                  <a:lnTo>
                    <a:pt x="632177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6321778" cy="2737908"/>
            </a:xfrm>
            <a:prstGeom prst="rect">
              <a:avLst/>
            </a:prstGeom>
          </p:spPr>
          <p:txBody>
            <a:bodyPr lIns="69669" tIns="69669" rIns="69669" bIns="69669" rtlCol="0" anchor="ctr"/>
            <a:lstStyle/>
            <a:p>
              <a:pPr algn="ctr">
                <a:lnSpc>
                  <a:spcPts val="211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147184" y="1562100"/>
            <a:ext cx="7922311" cy="7848185"/>
          </a:xfrm>
          <a:custGeom>
            <a:avLst/>
            <a:gdLst/>
            <a:ahLst/>
            <a:cxnLst/>
            <a:rect l="l" t="t" r="r" b="b"/>
            <a:pathLst>
              <a:path w="7922311" h="7848185">
                <a:moveTo>
                  <a:pt x="0" y="0"/>
                </a:moveTo>
                <a:lnTo>
                  <a:pt x="7922311" y="0"/>
                </a:lnTo>
                <a:lnTo>
                  <a:pt x="7922311" y="7848185"/>
                </a:lnTo>
                <a:lnTo>
                  <a:pt x="0" y="78481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72" b="-47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0247950" y="1633678"/>
            <a:ext cx="7694471" cy="7694440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8F86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10938795" y="4085365"/>
            <a:ext cx="5984605" cy="2446141"/>
          </a:xfrm>
          <a:custGeom>
            <a:avLst/>
            <a:gdLst/>
            <a:ahLst/>
            <a:cxnLst/>
            <a:rect l="l" t="t" r="r" b="b"/>
            <a:pathLst>
              <a:path w="5984605" h="2446141">
                <a:moveTo>
                  <a:pt x="0" y="0"/>
                </a:moveTo>
                <a:lnTo>
                  <a:pt x="5984606" y="0"/>
                </a:lnTo>
                <a:lnTo>
                  <a:pt x="5984606" y="2446141"/>
                </a:lnTo>
                <a:lnTo>
                  <a:pt x="0" y="24461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762000" y="1642796"/>
            <a:ext cx="6480334" cy="1334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96"/>
              </a:lnSpc>
            </a:pPr>
            <a:r>
              <a:rPr lang="en-US" sz="7854" dirty="0">
                <a:solidFill>
                  <a:srgbClr val="008F86"/>
                </a:solidFill>
                <a:latin typeface="Montserrat Bold"/>
              </a:rPr>
              <a:t>GO FOR THE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17447" y="2487644"/>
            <a:ext cx="5834398" cy="2396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48"/>
              </a:lnSpc>
            </a:pPr>
            <a:r>
              <a:rPr lang="en-US" sz="14034" dirty="0">
                <a:solidFill>
                  <a:srgbClr val="F26921"/>
                </a:solidFill>
                <a:latin typeface="Montserrat Bold"/>
              </a:rPr>
              <a:t>GOLD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3985" y="5667977"/>
            <a:ext cx="7643436" cy="711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5"/>
              </a:lnSpc>
              <a:spcBef>
                <a:spcPct val="0"/>
              </a:spcBef>
            </a:pPr>
            <a:r>
              <a:rPr lang="en-US" sz="4204" dirty="0">
                <a:solidFill>
                  <a:srgbClr val="F26921"/>
                </a:solidFill>
                <a:latin typeface="Montserrat Semi-Bold"/>
              </a:rPr>
              <a:t>Embracing Change in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6757BD-61D9-231F-5595-AC06FFC170FF}"/>
              </a:ext>
            </a:extLst>
          </p:cNvPr>
          <p:cNvSpPr txBox="1"/>
          <p:nvPr/>
        </p:nvSpPr>
        <p:spPr>
          <a:xfrm>
            <a:off x="1110833" y="7797317"/>
            <a:ext cx="7310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i="1" dirty="0">
                <a:solidFill>
                  <a:srgbClr val="26282A"/>
                </a:solidFill>
                <a:effectLst/>
                <a:latin typeface="Arial" panose="020B0604020202020204" pitchFamily="34" charset="0"/>
              </a:rPr>
              <a:t>Cecile Morris, PhD, JD, MBA,SPHR, SHRM-SCP</a:t>
            </a:r>
            <a:endParaRPr lang="en-US" b="1" dirty="0">
              <a:solidFill>
                <a:srgbClr val="26282A"/>
              </a:solidFill>
              <a:latin typeface="Helvetica Neue"/>
            </a:endParaRPr>
          </a:p>
          <a:p>
            <a:pPr algn="l"/>
            <a:r>
              <a:rPr lang="en-US" sz="1800" b="1" i="1" dirty="0">
                <a:solidFill>
                  <a:srgbClr val="26282A"/>
                </a:solidFill>
                <a:effectLst/>
                <a:latin typeface="Arial" panose="020B0604020202020204" pitchFamily="34" charset="0"/>
              </a:rPr>
              <a:t>Adjunct Faculty</a:t>
            </a:r>
            <a:endParaRPr lang="en-US" sz="1800" b="1" i="1" dirty="0">
              <a:solidFill>
                <a:srgbClr val="26282A"/>
              </a:solidFill>
              <a:effectLst/>
              <a:latin typeface="Helvetica Neue"/>
            </a:endParaRPr>
          </a:p>
          <a:p>
            <a:pPr algn="l"/>
            <a:r>
              <a:rPr lang="en-US" sz="1800" b="1" i="1" dirty="0">
                <a:solidFill>
                  <a:srgbClr val="26282A"/>
                </a:solidFill>
                <a:effectLst/>
                <a:latin typeface="Arial" panose="020B0604020202020204" pitchFamily="34" charset="0"/>
              </a:rPr>
              <a:t>CMM Consulting-Management and HR Training and Consulting</a:t>
            </a:r>
            <a:endParaRPr lang="en-US" b="1" i="0" dirty="0">
              <a:solidFill>
                <a:srgbClr val="26282A"/>
              </a:solidFill>
              <a:effectLst/>
              <a:latin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close-up of a hexagonal structure&#10;&#10;Description automatically generated">
            <a:extLst>
              <a:ext uri="{FF2B5EF4-FFF2-40B4-BE49-F238E27FC236}">
                <a16:creationId xmlns:a16="http://schemas.microsoft.com/office/drawing/2014/main" id="{1F49D297-E4AA-5C79-5A56-8E2A895AAC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20" y="10"/>
            <a:ext cx="18287980" cy="10286990"/>
          </a:xfrm>
          <a:prstGeom prst="rect">
            <a:avLst/>
          </a:prstGeom>
          <a:solidFill>
            <a:srgbClr val="E3E1D6"/>
          </a:solidFill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687909-880A-A07E-7B61-A07D3871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7"/>
            <a:ext cx="15773400" cy="1988345"/>
          </a:xfrm>
        </p:spPr>
        <p:txBody>
          <a:bodyPr>
            <a:normAutofit/>
          </a:bodyPr>
          <a:lstStyle/>
          <a:p>
            <a:r>
              <a:rPr lang="en-US" sz="6600" b="1" i="1" kern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Navigating the AI Landscape</a:t>
            </a:r>
            <a:endParaRPr lang="en-US" sz="6600" i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886B969D-639C-EB2B-F719-FF0CBB0583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352479"/>
              </p:ext>
            </p:extLst>
          </p:nvPr>
        </p:nvGraphicFramePr>
        <p:xfrm>
          <a:off x="1257300" y="2738437"/>
          <a:ext cx="15773400" cy="652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8105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983A82-C8FA-27EB-7357-8DFD2F8C8452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70" y="508000"/>
            <a:ext cx="1828800" cy="765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C4D5DE-BA5C-21A3-EBDE-1EC69D771777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314700"/>
            <a:ext cx="3657600" cy="3657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5B7F3A-34D2-81AF-7463-404289B0BF2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419600" y="3857625"/>
            <a:ext cx="13360400" cy="2571750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How many of you presently use AI?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F392DD-BB9D-CEEC-C550-6088CFB10E1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419600" y="9525000"/>
            <a:ext cx="13614400" cy="7651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8614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6B833-81E4-82CE-2515-B5453A0E3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09C9B-EB28-0C38-2E8C-D309162C0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17068800" cy="1972487"/>
          </a:xfrm>
          <a:solidFill>
            <a:srgbClr val="F26921"/>
          </a:solidFill>
        </p:spPr>
        <p:txBody>
          <a:bodyPr vert="horz" lIns="91440" tIns="274320" rIns="91440" bIns="45720" rtlCol="0" anchor="t" anchorCtr="0">
            <a:normAutofit/>
          </a:bodyPr>
          <a:lstStyle/>
          <a:p>
            <a:r>
              <a:rPr lang="en-US" sz="6600" b="1" i="1" kern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Overview and Implications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2A5263-2EC7-E6A5-58D5-1A3C29A939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637400"/>
              </p:ext>
            </p:extLst>
          </p:nvPr>
        </p:nvGraphicFramePr>
        <p:xfrm>
          <a:off x="457200" y="1752600"/>
          <a:ext cx="17068800" cy="781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9258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9392A4-B70B-9AAE-4DE6-5D55B613E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781AC13-D1DD-5EE7-87B4-49D70A7AC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104B6E3-31C0-1119-70F9-BA5972BE450B}"/>
              </a:ext>
            </a:extLst>
          </p:cNvPr>
          <p:cNvGrpSpPr/>
          <p:nvPr/>
        </p:nvGrpSpPr>
        <p:grpSpPr>
          <a:xfrm>
            <a:off x="7198031" y="381000"/>
            <a:ext cx="11085395" cy="9525000"/>
            <a:chOff x="8048625" y="33338"/>
            <a:chExt cx="10239375" cy="8372475"/>
          </a:xfrm>
        </p:grpSpPr>
        <p:pic>
          <p:nvPicPr>
            <p:cNvPr id="7" name="Picture 2" descr="Free Profession Work vector and picture">
              <a:extLst>
                <a:ext uri="{FF2B5EF4-FFF2-40B4-BE49-F238E27FC236}">
                  <a16:creationId xmlns:a16="http://schemas.microsoft.com/office/drawing/2014/main" id="{191A380F-F6CB-FFCC-8EC1-38C5A9EE17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625" y="1290638"/>
              <a:ext cx="4143375" cy="60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63022EC-09C0-1EDA-AC62-2E666006B84A}"/>
                </a:ext>
              </a:extLst>
            </p:cNvPr>
            <p:cNvGrpSpPr/>
            <p:nvPr/>
          </p:nvGrpSpPr>
          <p:grpSpPr>
            <a:xfrm>
              <a:off x="12192000" y="33338"/>
              <a:ext cx="6096000" cy="8372475"/>
              <a:chOff x="6973614" y="623887"/>
              <a:chExt cx="6096000" cy="8372475"/>
            </a:xfrm>
          </p:grpSpPr>
          <p:pic>
            <p:nvPicPr>
              <p:cNvPr id="10" name="Picture 4" descr="Free Man Business People illustration and picture">
                <a:extLst>
                  <a:ext uri="{FF2B5EF4-FFF2-40B4-BE49-F238E27FC236}">
                    <a16:creationId xmlns:a16="http://schemas.microsoft.com/office/drawing/2014/main" id="{891120E3-D4C4-5B0D-2462-BBD40B6891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3614" y="623887"/>
                <a:ext cx="6096000" cy="43053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6" descr="Free Dog Containment photo and picture">
                <a:extLst>
                  <a:ext uri="{FF2B5EF4-FFF2-40B4-BE49-F238E27FC236}">
                    <a16:creationId xmlns:a16="http://schemas.microsoft.com/office/drawing/2014/main" id="{7FC847BE-17DD-2E82-0D3D-AAF888F60F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3614" y="4929187"/>
                <a:ext cx="6096000" cy="406717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7E9496C-B7C5-183F-6454-BB75B9D33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1085394" cy="10287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25EF4C-75DD-187C-F5C4-F7C02F1A3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48" y="625418"/>
            <a:ext cx="5733283" cy="28498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1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Integrating AI </a:t>
            </a:r>
            <a:br>
              <a:rPr lang="en-US" sz="4200" b="1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US" sz="4200" b="1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in </a:t>
            </a:r>
            <a:br>
              <a:rPr lang="en-US" sz="4200" b="1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US" b="1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Coaching</a:t>
            </a:r>
            <a:r>
              <a:rPr lang="en-US" sz="4200" b="1" kern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and Mentoring</a:t>
            </a:r>
            <a:endParaRPr lang="en-US" sz="4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1C630A-A456-8010-DD96-6B690783D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39" y="3695700"/>
            <a:ext cx="6286500" cy="561414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endParaRPr lang="en-US" sz="3600" b="1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3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There are benefits of integrating AI in coaching and mentoring programs.</a:t>
            </a:r>
          </a:p>
          <a:p>
            <a:pPr marL="514350" indent="-51435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endParaRPr lang="en-US" b="1" kern="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endParaRPr lang="en-US" b="1" kern="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endParaRPr lang="en-US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3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AI tools can be personalized </a:t>
            </a:r>
            <a:br>
              <a:rPr lang="en-US" sz="3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kern="0" dirty="0">
                <a:ea typeface="Times New Roman" panose="02020603050405020304" pitchFamily="18" charset="0"/>
                <a:cs typeface="Times New Roman" panose="02020603050405020304" pitchFamily="18" charset="0"/>
              </a:rPr>
              <a:t>learning and skill assessment.</a:t>
            </a:r>
            <a:endParaRPr lang="en-US" sz="36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4552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250907" cy="10287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E9976-19B9-9C76-C8DC-EA6109974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51" y="1730358"/>
            <a:ext cx="4800600" cy="669174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1" kern="0" dirty="0">
                <a:solidFill>
                  <a:srgbClr val="FFFFFF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Successful Reskilling Initiatives</a:t>
            </a:r>
            <a:endParaRPr lang="en-US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325603" y="3683218"/>
            <a:ext cx="6125149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AC744-0BE9-7F66-8056-2AB2E8175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0962" y="887016"/>
            <a:ext cx="10359736" cy="8378428"/>
          </a:xfrm>
        </p:spPr>
        <p:txBody>
          <a:bodyPr anchor="ctr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ea typeface="Times New Roman" panose="02020603050405020304" pitchFamily="18" charset="0"/>
              </a:rPr>
              <a:t>AT&amp;T, launched a Workforce Reskilling Initiative “Future Ready”. It’s part of the upskill America initiative.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ea typeface="Aptos" panose="020B0004020202020204" pitchFamily="34" charset="0"/>
              </a:rPr>
              <a:t>Amazon, introduced the "Career Choice" program. </a:t>
            </a:r>
            <a:r>
              <a:rPr lang="en-US" sz="36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Amazon's Career Choice program</a:t>
            </a:r>
            <a:r>
              <a:rPr lang="en-US" sz="36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 launched in 2012. </a:t>
            </a:r>
            <a:r>
              <a:rPr lang="en-US" sz="36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Career Choice is now live in 14 countries 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ea typeface="Aptos" panose="020B0004020202020204" pitchFamily="34" charset="0"/>
              </a:rPr>
              <a:t>Microsoft, through its LinkedIn Learning platform, has also been actively involved in reskilling initiatives.</a:t>
            </a:r>
          </a:p>
        </p:txBody>
      </p:sp>
    </p:spTree>
    <p:extLst>
      <p:ext uri="{BB962C8B-B14F-4D97-AF65-F5344CB8AC3E}">
        <p14:creationId xmlns:p14="http://schemas.microsoft.com/office/powerpoint/2010/main" val="849814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64F8C4-8E1F-599F-56D1-770D5CD4A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F03546D-C726-1653-11CB-E57B206EA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0B2AC48-3296-715F-BD00-960C9E5CC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250907" cy="10287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98FCA7-A3FA-4E6B-8DB2-33CFD5B41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51" y="1730358"/>
            <a:ext cx="4800600" cy="669174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1" kern="0" dirty="0">
                <a:solidFill>
                  <a:srgbClr val="FFFFFF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Successful Reskilling Initiatives</a:t>
            </a:r>
            <a:endParaRPr lang="en-US" dirty="0">
              <a:solidFill>
                <a:srgbClr val="FFFFFF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6E0296-558B-B3A6-DD0D-87AA33438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325603" y="3683218"/>
            <a:ext cx="6125149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9CDBF-DBDF-622C-B6A5-1C3ED3A13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0962" y="887016"/>
            <a:ext cx="10359736" cy="837842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4. AI is being investigated to prevent dosage errors; provide personalized medicine, automatic treatment or recommendation; manage the high cost of back-office challenges and inefficiencies by eliminating time-consuming, non-patient care activities; detect claim fraud; and other applications and tasks.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652D47-BEB2-0955-6A6E-C74FE035C438}"/>
              </a:ext>
            </a:extLst>
          </p:cNvPr>
          <p:cNvSpPr txBox="1"/>
          <p:nvPr/>
        </p:nvSpPr>
        <p:spPr>
          <a:xfrm>
            <a:off x="2472660" y="1210069"/>
            <a:ext cx="1915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2055551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F60CD-88F2-5FDA-2304-4B82E46B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b="1" kern="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 you thought about the following</a:t>
            </a:r>
            <a:r>
              <a:rPr lang="en-US" sz="9600" b="1" kern="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9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BFF81-C6F9-3FEC-ACBF-1A364CCB6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kern="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kern="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AI to help: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600" b="1" kern="0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b="1" kern="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brainstorm</a:t>
            </a:r>
            <a:endParaRPr lang="en-US" sz="5400" b="1" kern="0" dirty="0">
              <a:solidFill>
                <a:srgbClr val="000000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gather and analyze data</a:t>
            </a:r>
            <a:endParaRPr lang="en-US" sz="5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verify your findings and enhance transparency </a:t>
            </a:r>
            <a:endParaRPr lang="en-US" sz="5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5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predict and then parse reviewer feedback</a:t>
            </a:r>
            <a:endParaRPr lang="en-US" sz="5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327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2AB54-DE78-D52C-A3AD-B66E59201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6306800" cy="7535862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“Don’t let Gen AI limit Your team’s creativity-Treat it as a partner in a structured conversation”</a:t>
            </a:r>
            <a:br>
              <a:rPr lang="en-US" sz="6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en-US" sz="6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en-US" sz="6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Gohar, K., Utley, J. (2024) </a:t>
            </a:r>
            <a:r>
              <a:rPr lang="en-US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HBR, Mar/April 2024, 17</a:t>
            </a: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00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22A5-9314-6653-52AF-52B72B60E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6600" b="1" i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Common challenges in reskilling and AI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50857-9A9C-0783-70CF-B75B4EFC8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019300"/>
            <a:ext cx="17068800" cy="78105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tabLst>
                <a:tab pos="685800" algn="l"/>
              </a:tabLst>
            </a:pPr>
            <a:r>
              <a:rPr lang="en-US" sz="48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Resistance to Change</a:t>
            </a:r>
          </a:p>
          <a:p>
            <a:pPr marL="514350" indent="-514350">
              <a:spcBef>
                <a:spcPts val="0"/>
              </a:spcBef>
              <a:tabLst>
                <a:tab pos="685800" algn="l"/>
              </a:tabLst>
            </a:pPr>
            <a:r>
              <a:rPr lang="en-US" sz="48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Lack of Resources</a:t>
            </a:r>
          </a:p>
          <a:p>
            <a:pPr marL="514350" indent="-514350">
              <a:spcBef>
                <a:spcPts val="0"/>
              </a:spcBef>
              <a:tabLst>
                <a:tab pos="685800" algn="l"/>
              </a:tabLst>
            </a:pPr>
            <a:r>
              <a:rPr lang="en-US" sz="48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Skill Mismatch</a:t>
            </a:r>
          </a:p>
          <a:p>
            <a:pPr marL="514350" indent="-514350">
              <a:spcBef>
                <a:spcPts val="0"/>
              </a:spcBef>
              <a:tabLst>
                <a:tab pos="685800" algn="l"/>
              </a:tabLst>
            </a:pPr>
            <a:r>
              <a:rPr lang="en-US" sz="48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Fast-paced Technological Changes </a:t>
            </a:r>
          </a:p>
          <a:p>
            <a:pPr marL="514350" indent="-514350">
              <a:spcBef>
                <a:spcPts val="0"/>
              </a:spcBef>
              <a:tabLst>
                <a:tab pos="685800" algn="l"/>
              </a:tabLst>
            </a:pPr>
            <a:r>
              <a:rPr lang="en-US" sz="48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Measuring ROI</a:t>
            </a:r>
          </a:p>
          <a:p>
            <a:pPr marL="514350" indent="-514350">
              <a:spcBef>
                <a:spcPts val="0"/>
              </a:spcBef>
              <a:tabLst>
                <a:tab pos="685800" algn="l"/>
              </a:tabLst>
            </a:pPr>
            <a:r>
              <a:rPr lang="en-US" sz="48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Limited Access to Training </a:t>
            </a:r>
          </a:p>
          <a:p>
            <a:pPr marL="514350" indent="-514350">
              <a:spcBef>
                <a:spcPts val="0"/>
              </a:spcBef>
              <a:tabLst>
                <a:tab pos="685800" algn="l"/>
              </a:tabLst>
            </a:pPr>
            <a:r>
              <a:rPr lang="en-US" sz="48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Data Privacy and Security Concerns </a:t>
            </a:r>
          </a:p>
          <a:p>
            <a:r>
              <a:rPr lang="en-US" sz="4800" dirty="0">
                <a:latin typeface="Segoe UI" panose="020B0502040204020203" pitchFamily="34" charset="0"/>
                <a:ea typeface="Aptos" panose="020B0004020202020204" pitchFamily="34" charset="0"/>
                <a:cs typeface="Segoe UI" panose="020B0502040204020203" pitchFamily="34" charset="0"/>
              </a:rPr>
              <a:t> Cultural Shift</a:t>
            </a:r>
            <a:endParaRPr lang="en-US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25999C-9587-9453-D1C0-D67AB313C636}"/>
              </a:ext>
            </a:extLst>
          </p:cNvPr>
          <p:cNvGrpSpPr/>
          <p:nvPr/>
        </p:nvGrpSpPr>
        <p:grpSpPr>
          <a:xfrm>
            <a:off x="15240000" y="7658099"/>
            <a:ext cx="2813846" cy="2628901"/>
            <a:chOff x="12668165" y="4147591"/>
            <a:chExt cx="5614281" cy="5879874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3B593B8A-74E2-B786-3851-41D0144CDE8C}"/>
                </a:ext>
              </a:extLst>
            </p:cNvPr>
            <p:cNvSpPr/>
            <p:nvPr/>
          </p:nvSpPr>
          <p:spPr>
            <a:xfrm>
              <a:off x="15509939" y="4147591"/>
              <a:ext cx="1692211" cy="4114800"/>
            </a:xfrm>
            <a:custGeom>
              <a:avLst/>
              <a:gdLst/>
              <a:ahLst/>
              <a:cxnLst/>
              <a:rect l="l" t="t" r="r" b="b"/>
              <a:pathLst>
                <a:path w="1692211" h="4114800">
                  <a:moveTo>
                    <a:pt x="0" y="0"/>
                  </a:moveTo>
                  <a:lnTo>
                    <a:pt x="1692212" y="0"/>
                  </a:lnTo>
                  <a:lnTo>
                    <a:pt x="16922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05FD3EA9-B9C4-6A67-04FC-73158CC90011}"/>
                </a:ext>
              </a:extLst>
            </p:cNvPr>
            <p:cNvSpPr/>
            <p:nvPr/>
          </p:nvSpPr>
          <p:spPr>
            <a:xfrm>
              <a:off x="12668165" y="5912665"/>
              <a:ext cx="5614281" cy="4114800"/>
            </a:xfrm>
            <a:custGeom>
              <a:avLst/>
              <a:gdLst/>
              <a:ahLst/>
              <a:cxnLst/>
              <a:rect l="l" t="t" r="r" b="b"/>
              <a:pathLst>
                <a:path w="5614281" h="4114800">
                  <a:moveTo>
                    <a:pt x="0" y="0"/>
                  </a:moveTo>
                  <a:lnTo>
                    <a:pt x="5614280" y="0"/>
                  </a:lnTo>
                  <a:lnTo>
                    <a:pt x="561428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2093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81D24-4691-CE3F-B529-29C42EA8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17068800" cy="19724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1" i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Importance of adaptability and flexibility in coaching and mentoring approaches</a:t>
            </a:r>
            <a:br>
              <a:rPr lang="en-US" sz="4000" i="1" kern="0" dirty="0">
                <a:latin typeface="Montserrat Bold" panose="00000800000000000000" pitchFamily="2" charset="0"/>
              </a:rPr>
            </a:br>
            <a:endParaRPr lang="en-US" sz="4000" i="1" kern="0" dirty="0">
              <a:latin typeface="Montserrat Bold" panose="00000800000000000000" pitchFamily="2" charset="0"/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711F467B-5A38-2BB0-4355-E4DA7CF430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510490"/>
              </p:ext>
            </p:extLst>
          </p:nvPr>
        </p:nvGraphicFramePr>
        <p:xfrm>
          <a:off x="457200" y="1905000"/>
          <a:ext cx="17068800" cy="781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8890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79220" y="1442511"/>
            <a:ext cx="16878300" cy="3598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5400" dirty="0">
                <a:solidFill>
                  <a:srgbClr val="FFFFFF"/>
                </a:solidFill>
                <a:latin typeface="Montserrat Ultra-Bold"/>
              </a:rPr>
              <a:t>Empowering through Coaching and Mentoring in the Era of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5400" dirty="0">
                <a:solidFill>
                  <a:srgbClr val="FFFFFF"/>
                </a:solidFill>
                <a:latin typeface="Montserrat Ultra-Bold"/>
              </a:rPr>
              <a:t>Artificial Intelligence (AI)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702263" y="5341256"/>
            <a:ext cx="12992100" cy="1885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81"/>
              </a:lnSpc>
              <a:spcBef>
                <a:spcPct val="0"/>
              </a:spcBef>
            </a:pPr>
            <a:endParaRPr lang="en-US" sz="4400" dirty="0">
              <a:solidFill>
                <a:srgbClr val="FFFFFF"/>
              </a:solidFill>
              <a:latin typeface="Montserrat Semi-Bold"/>
            </a:endParaRPr>
          </a:p>
          <a:p>
            <a:pPr>
              <a:lnSpc>
                <a:spcPts val="4881"/>
              </a:lnSpc>
              <a:spcBef>
                <a:spcPct val="0"/>
              </a:spcBef>
            </a:pPr>
            <a:r>
              <a:rPr lang="en-US" sz="4400" dirty="0">
                <a:solidFill>
                  <a:srgbClr val="FFFFFF"/>
                </a:solidFill>
                <a:latin typeface="Montserrat Semi-Bold"/>
              </a:rPr>
              <a:t>What is the significance of reskilling and AI in the current business landscape?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A706F7-41F2-90F8-7AF5-4241D3095CE7}"/>
              </a:ext>
            </a:extLst>
          </p:cNvPr>
          <p:cNvGrpSpPr/>
          <p:nvPr/>
        </p:nvGrpSpPr>
        <p:grpSpPr>
          <a:xfrm>
            <a:off x="13411200" y="5057502"/>
            <a:ext cx="4642646" cy="5038998"/>
            <a:chOff x="12668165" y="4147591"/>
            <a:chExt cx="5614281" cy="5879874"/>
          </a:xfrm>
        </p:grpSpPr>
        <p:sp>
          <p:nvSpPr>
            <p:cNvPr id="2" name="Freeform 2"/>
            <p:cNvSpPr/>
            <p:nvPr/>
          </p:nvSpPr>
          <p:spPr>
            <a:xfrm>
              <a:off x="15509939" y="4147591"/>
              <a:ext cx="1692211" cy="4114800"/>
            </a:xfrm>
            <a:custGeom>
              <a:avLst/>
              <a:gdLst/>
              <a:ahLst/>
              <a:cxnLst/>
              <a:rect l="l" t="t" r="r" b="b"/>
              <a:pathLst>
                <a:path w="1692211" h="4114800">
                  <a:moveTo>
                    <a:pt x="0" y="0"/>
                  </a:moveTo>
                  <a:lnTo>
                    <a:pt x="1692212" y="0"/>
                  </a:lnTo>
                  <a:lnTo>
                    <a:pt x="16922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E60072D8-DEA2-46BA-8F11-16A4E1CBB3FC}"/>
                </a:ext>
              </a:extLst>
            </p:cNvPr>
            <p:cNvSpPr/>
            <p:nvPr/>
          </p:nvSpPr>
          <p:spPr>
            <a:xfrm>
              <a:off x="12668165" y="5912665"/>
              <a:ext cx="5614281" cy="4114800"/>
            </a:xfrm>
            <a:custGeom>
              <a:avLst/>
              <a:gdLst/>
              <a:ahLst/>
              <a:cxnLst/>
              <a:rect l="l" t="t" r="r" b="b"/>
              <a:pathLst>
                <a:path w="5614281" h="4114800">
                  <a:moveTo>
                    <a:pt x="0" y="0"/>
                  </a:moveTo>
                  <a:lnTo>
                    <a:pt x="5614280" y="0"/>
                  </a:lnTo>
                  <a:lnTo>
                    <a:pt x="561428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828799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783669" cy="3428998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670EB1-30A2-7448-5E3F-B29CD4D9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704" y="525294"/>
            <a:ext cx="6970356" cy="24367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i="1" kern="0">
                <a:latin typeface="Calibri Light" panose="020F0302020204030204" pitchFamily="34" charset="0"/>
                <a:cs typeface="Calibri Light" panose="020F0302020204030204" pitchFamily="34" charset="0"/>
              </a:rPr>
              <a:t>What’s Ahead</a:t>
            </a:r>
            <a:r>
              <a:rPr lang="en-US" sz="6000" b="1" i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?</a:t>
            </a:r>
            <a:br>
              <a:rPr lang="en-US" sz="6000" b="1" i="1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6000" b="1" i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8898C-6D8C-4236-CADC-2AC80DD79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821" y="3771900"/>
            <a:ext cx="6970357" cy="5419723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514350" indent="-514350">
              <a:spcBef>
                <a:spcPts val="0"/>
              </a:spcBef>
              <a:spcAft>
                <a:spcPts val="600"/>
              </a:spcAft>
              <a:tabLst>
                <a:tab pos="685800" algn="l"/>
              </a:tabLst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Emerging trends in reskilling and AI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tabLst>
                <a:tab pos="685800" algn="l"/>
              </a:tabLst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The evolving role of coaches and mentors in the digital age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tabLst>
                <a:tab pos="685800" algn="l"/>
              </a:tabLst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Opportunities for continuous improvement</a:t>
            </a:r>
          </a:p>
        </p:txBody>
      </p:sp>
      <p:pic>
        <p:nvPicPr>
          <p:cNvPr id="5" name="Picture 4" descr="Arrows pointing towards light">
            <a:extLst>
              <a:ext uri="{FF2B5EF4-FFF2-40B4-BE49-F238E27FC236}">
                <a16:creationId xmlns:a16="http://schemas.microsoft.com/office/drawing/2014/main" id="{FD592137-A041-B3A4-B8B3-0E1F496C10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" r="40164"/>
          <a:stretch/>
        </p:blipFill>
        <p:spPr>
          <a:xfrm>
            <a:off x="9144000" y="1"/>
            <a:ext cx="9154237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58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D65D7-F424-842D-55B8-6809098E1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6600" b="1" i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Outlook - Emerging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638B9-281E-F303-1A57-F3344E4E8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47124"/>
            <a:ext cx="17068800" cy="7163576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spcBef>
                <a:spcPts val="0"/>
              </a:spcBef>
              <a:tabLst>
                <a:tab pos="685800" algn="l"/>
              </a:tabLst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Personalized Learning Paths</a:t>
            </a:r>
          </a:p>
          <a:p>
            <a:pPr marL="514350" indent="-514350">
              <a:spcBef>
                <a:spcPts val="0"/>
              </a:spcBef>
              <a:tabLst>
                <a:tab pos="685800" algn="l"/>
              </a:tabLst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Microlearning</a:t>
            </a:r>
          </a:p>
          <a:p>
            <a:pPr marL="514350" indent="-514350">
              <a:spcBef>
                <a:spcPts val="0"/>
              </a:spcBef>
              <a:tabLst>
                <a:tab pos="685800" algn="l"/>
              </a:tabLst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Augmented Reality (AR) and Virtual Reality (VR)</a:t>
            </a:r>
          </a:p>
          <a:p>
            <a:pPr marL="514350" indent="-514350">
              <a:spcBef>
                <a:spcPts val="0"/>
              </a:spcBef>
              <a:tabLst>
                <a:tab pos="685800" algn="l"/>
              </a:tabLst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Data-Driven Insights </a:t>
            </a:r>
          </a:p>
          <a:p>
            <a:pPr marL="514350" indent="-514350">
              <a:spcBef>
                <a:spcPts val="0"/>
              </a:spcBef>
              <a:tabLst>
                <a:tab pos="685800" algn="l"/>
              </a:tabLst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AI Ethics and Responsible AI</a:t>
            </a:r>
          </a:p>
          <a:p>
            <a:pPr marL="514350" indent="-514350">
              <a:spcBef>
                <a:spcPts val="0"/>
              </a:spcBef>
              <a:tabLst>
                <a:tab pos="685800" algn="l"/>
              </a:tabLst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Collaborative Learning Platform</a:t>
            </a:r>
          </a:p>
          <a:p>
            <a:pPr marL="514350" indent="-514350">
              <a:spcBef>
                <a:spcPts val="0"/>
              </a:spcBef>
              <a:tabLst>
                <a:tab pos="685800" algn="l"/>
              </a:tabLst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Continuous Learning Culture</a:t>
            </a:r>
          </a:p>
          <a:p>
            <a:pPr marL="514350" indent="-514350">
              <a:spcBef>
                <a:spcPts val="0"/>
              </a:spcBef>
              <a:tabLst>
                <a:tab pos="685800" algn="l"/>
              </a:tabLst>
            </a:pPr>
            <a:endParaRPr lang="en-US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72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F95CC-8F87-F522-AF18-0F640B9FA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5300"/>
            <a:ext cx="17068800" cy="19724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6600" b="1" i="1" kern="0" dirty="0">
                <a:solidFill>
                  <a:srgbClr val="F269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Outlook - Evolving role of coaches and mentors in the digital age</a:t>
            </a:r>
            <a:endParaRPr lang="en-US" sz="9600" b="1" i="1" kern="0" dirty="0">
              <a:solidFill>
                <a:srgbClr val="F2692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3B847-B889-92EA-E7F2-9408ECF7C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7500"/>
            <a:ext cx="17068800" cy="7810500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spcBef>
                <a:spcPts val="0"/>
              </a:spcBef>
              <a:tabLst>
                <a:tab pos="685800" algn="l"/>
              </a:tabLst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In the digital age, the role of coaches and mentors has evolved to become more dynamic, encompassing a range of technological and interdisciplinary skills. </a:t>
            </a:r>
          </a:p>
          <a:p>
            <a:pPr marL="0" indent="0">
              <a:spcBef>
                <a:spcPts val="0"/>
              </a:spcBef>
              <a:buNone/>
              <a:tabLst>
                <a:tab pos="685800" algn="l"/>
              </a:tabLst>
            </a:pPr>
            <a:endParaRPr lang="en-US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>
              <a:spcBef>
                <a:spcPts val="0"/>
              </a:spcBef>
              <a:tabLst>
                <a:tab pos="685800" algn="l"/>
              </a:tabLst>
            </a:pPr>
            <a: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  <a:t>Coaches and mentors now navigate not only traditional interpersonal dynamics but also the integration of digital tools, data analytics, and emerging technologies. </a:t>
            </a:r>
          </a:p>
        </p:txBody>
      </p:sp>
    </p:spTree>
    <p:extLst>
      <p:ext uri="{BB962C8B-B14F-4D97-AF65-F5344CB8AC3E}">
        <p14:creationId xmlns:p14="http://schemas.microsoft.com/office/powerpoint/2010/main" val="86324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D1E30-8E01-DC66-FF7D-CA8E49CA0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17526000" cy="19724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6600" b="1" i="1" kern="0" dirty="0">
                <a:solidFill>
                  <a:srgbClr val="F2692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Outlook - Opportunities for continuous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AD64E-AB8F-B0B2-7EFF-ED953F0C3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179" y="2171646"/>
            <a:ext cx="17068800" cy="78105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685800" algn="l"/>
              </a:tabLst>
            </a:pPr>
            <a:r>
              <a:rPr lang="en-US" sz="8000" dirty="0">
                <a:latin typeface="Segoe UI" panose="020B0502040204020203" pitchFamily="34" charset="0"/>
                <a:cs typeface="Segoe UI" panose="020B0502040204020203" pitchFamily="34" charset="0"/>
              </a:rPr>
              <a:t>Ask yourself:</a:t>
            </a:r>
          </a:p>
          <a:p>
            <a:pPr marL="514350" indent="-514350">
              <a:spcBef>
                <a:spcPts val="0"/>
              </a:spcBef>
              <a:tabLst>
                <a:tab pos="685800" algn="l"/>
              </a:tabLst>
            </a:pPr>
            <a:r>
              <a:rPr lang="en-US" sz="8000" dirty="0">
                <a:latin typeface="Segoe UI" panose="020B0502040204020203" pitchFamily="34" charset="0"/>
                <a:cs typeface="Segoe UI" panose="020B0502040204020203" pitchFamily="34" charset="0"/>
              </a:rPr>
              <a:t>How does your organization approach continuous improvement?</a:t>
            </a:r>
          </a:p>
        </p:txBody>
      </p:sp>
    </p:spTree>
    <p:extLst>
      <p:ext uri="{BB962C8B-B14F-4D97-AF65-F5344CB8AC3E}">
        <p14:creationId xmlns:p14="http://schemas.microsoft.com/office/powerpoint/2010/main" val="1748347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638DC-418E-845A-2AC6-1E00CE3F0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24100"/>
            <a:ext cx="17068800" cy="7086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“Revolutionary technology is changing the HR game. Are you equipped to make AI work for your business”?</a:t>
            </a:r>
            <a:br>
              <a:rPr lang="en-US" sz="5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5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b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Zielinski, D. (2024). AI + HI (Human Intelligence) = ROI. </a:t>
            </a:r>
            <a:r>
              <a:rPr lang="en-US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HR Magazine,  34.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2667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E81C-4B7D-AAD2-AC8C-48266D220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Partner with 2-3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DE92F-EA71-7A0D-B430-9961BE439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90900"/>
            <a:ext cx="17068800" cy="6019800"/>
          </a:xfrm>
        </p:spPr>
        <p:txBody>
          <a:bodyPr/>
          <a:lstStyle/>
          <a:p>
            <a:r>
              <a:rPr lang="en-US" sz="7200" b="1" dirty="0"/>
              <a:t>Discuss: 3 minutes</a:t>
            </a:r>
          </a:p>
          <a:p>
            <a:pPr marL="0" indent="0" algn="ctr">
              <a:buNone/>
            </a:pPr>
            <a:r>
              <a:rPr lang="en-US" sz="7200" dirty="0"/>
              <a:t>	What is 1 area where you could see AI as a beneficial tool that you could recommend immediately?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66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52FB0-1025-80A5-2AE4-E0C2BB819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4249400" cy="7535862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Turner (2023) pointed out, Erik Brynjolfsson, director of the digital economy lab at Stanford University's Institute for Human-Centered, shares that the healthcare sector invests in AI more than many other industries.</a:t>
            </a:r>
            <a:r>
              <a:rPr lang="en-US" sz="6000" kern="100" spc="25" dirty="0">
                <a:solidFill>
                  <a:srgbClr val="000000"/>
                </a:solidFill>
                <a:effectLst/>
                <a:latin typeface="benton-sans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6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Turner, B. E. W. (2023). Funders remain interested in AI. </a:t>
            </a:r>
            <a:r>
              <a:rPr lang="en-US" sz="2800" i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 Healthcare</a:t>
            </a:r>
            <a:r>
              <a:rPr lang="en-US" sz="2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53(7), 33</a:t>
            </a:r>
            <a:b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3206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A82C02-C633-48F0-4B69-F02F37497708}"/>
              </a:ext>
            </a:extLst>
          </p:cNvPr>
          <p:cNvSpPr/>
          <p:nvPr/>
        </p:nvSpPr>
        <p:spPr>
          <a:xfrm>
            <a:off x="0" y="0"/>
            <a:ext cx="18288000" cy="9165694"/>
          </a:xfrm>
          <a:prstGeom prst="rect">
            <a:avLst/>
          </a:prstGeom>
          <a:solidFill>
            <a:srgbClr val="E3E1D6"/>
          </a:solidFill>
          <a:ln w="57150">
            <a:solidFill>
              <a:srgbClr val="F269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18F65A-ED95-516E-4D59-B60DB778F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50" y="647700"/>
            <a:ext cx="17068800" cy="1972487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26921"/>
                </a:solidFill>
              </a:rPr>
              <a:t>Questions-Thoughts-Comments</a:t>
            </a:r>
          </a:p>
        </p:txBody>
      </p:sp>
      <p:pic>
        <p:nvPicPr>
          <p:cNvPr id="1026" name="Picture 2" descr="4,387 Question Mark Clipart Images, Stock Photos, 3D objects ...">
            <a:extLst>
              <a:ext uri="{FF2B5EF4-FFF2-40B4-BE49-F238E27FC236}">
                <a16:creationId xmlns:a16="http://schemas.microsoft.com/office/drawing/2014/main" id="{FCEF56CC-B819-EF85-9236-8681873C35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08712"/>
            <a:ext cx="2430531" cy="243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425AB27-87FF-0BAB-6517-90AE254F0066}"/>
              </a:ext>
            </a:extLst>
          </p:cNvPr>
          <p:cNvGrpSpPr/>
          <p:nvPr/>
        </p:nvGrpSpPr>
        <p:grpSpPr>
          <a:xfrm>
            <a:off x="16535400" y="9165694"/>
            <a:ext cx="1366046" cy="1066800"/>
            <a:chOff x="12668165" y="4147591"/>
            <a:chExt cx="5614281" cy="5879874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A3021DE2-6862-D6F9-3D9C-50254642F025}"/>
                </a:ext>
              </a:extLst>
            </p:cNvPr>
            <p:cNvSpPr/>
            <p:nvPr/>
          </p:nvSpPr>
          <p:spPr>
            <a:xfrm>
              <a:off x="15509939" y="4147591"/>
              <a:ext cx="1692211" cy="4114800"/>
            </a:xfrm>
            <a:custGeom>
              <a:avLst/>
              <a:gdLst/>
              <a:ahLst/>
              <a:cxnLst/>
              <a:rect l="l" t="t" r="r" b="b"/>
              <a:pathLst>
                <a:path w="1692211" h="4114800">
                  <a:moveTo>
                    <a:pt x="0" y="0"/>
                  </a:moveTo>
                  <a:lnTo>
                    <a:pt x="1692212" y="0"/>
                  </a:lnTo>
                  <a:lnTo>
                    <a:pt x="16922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8DCF271D-8179-696A-1593-BECC59E53367}"/>
                </a:ext>
              </a:extLst>
            </p:cNvPr>
            <p:cNvSpPr/>
            <p:nvPr/>
          </p:nvSpPr>
          <p:spPr>
            <a:xfrm>
              <a:off x="12668165" y="5912665"/>
              <a:ext cx="5614281" cy="4114800"/>
            </a:xfrm>
            <a:custGeom>
              <a:avLst/>
              <a:gdLst/>
              <a:ahLst/>
              <a:cxnLst/>
              <a:rect l="l" t="t" r="r" b="b"/>
              <a:pathLst>
                <a:path w="5614281" h="4114800">
                  <a:moveTo>
                    <a:pt x="0" y="0"/>
                  </a:moveTo>
                  <a:lnTo>
                    <a:pt x="5614280" y="0"/>
                  </a:lnTo>
                  <a:lnTo>
                    <a:pt x="561428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8">
            <a:extLst>
              <a:ext uri="{FF2B5EF4-FFF2-40B4-BE49-F238E27FC236}">
                <a16:creationId xmlns:a16="http://schemas.microsoft.com/office/drawing/2014/main" id="{4562DCF6-8696-01CD-BAF2-552663553B51}"/>
              </a:ext>
            </a:extLst>
          </p:cNvPr>
          <p:cNvSpPr/>
          <p:nvPr/>
        </p:nvSpPr>
        <p:spPr>
          <a:xfrm>
            <a:off x="145400" y="9258300"/>
            <a:ext cx="2521600" cy="930806"/>
          </a:xfrm>
          <a:custGeom>
            <a:avLst/>
            <a:gdLst/>
            <a:ahLst/>
            <a:cxnLst/>
            <a:rect l="l" t="t" r="r" b="b"/>
            <a:pathLst>
              <a:path w="5984605" h="2446141">
                <a:moveTo>
                  <a:pt x="0" y="0"/>
                </a:moveTo>
                <a:lnTo>
                  <a:pt x="5984606" y="0"/>
                </a:lnTo>
                <a:lnTo>
                  <a:pt x="5984606" y="2446141"/>
                </a:lnTo>
                <a:lnTo>
                  <a:pt x="0" y="244614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67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9B7B-50F2-1079-05B7-C3DBC29E8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95500"/>
            <a:ext cx="17297400" cy="7696200"/>
          </a:xfrm>
        </p:spPr>
        <p:txBody>
          <a:bodyPr>
            <a:normAutofit fontScale="90000"/>
          </a:bodyPr>
          <a:lstStyle/>
          <a:p>
            <a:r>
              <a:rPr lang="en-US" sz="7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“The average half-life of skills is less than 5 years, and in some tech fields it’s as low as 2.5 years. For millions of workers upskilling won’t be enough”</a:t>
            </a:r>
            <a:br>
              <a:rPr lang="en-US" sz="7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7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7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7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Tomayo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J. ,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Doumi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L.,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Goel,S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.,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Ondrejkovic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O., &amp;  </a:t>
            </a:r>
            <a:r>
              <a:rPr lang="en-US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Sadum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R., (2023). Reskilling in the age of AI. </a:t>
            </a:r>
            <a:r>
              <a:rPr lang="en-US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HBR-Sept-Oct 2024, 59.</a:t>
            </a: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2582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6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668165" y="5912665"/>
            <a:ext cx="5614281" cy="4114800"/>
          </a:xfrm>
          <a:custGeom>
            <a:avLst/>
            <a:gdLst/>
            <a:ahLst/>
            <a:cxnLst/>
            <a:rect l="l" t="t" r="r" b="b"/>
            <a:pathLst>
              <a:path w="5614281" h="4114800">
                <a:moveTo>
                  <a:pt x="0" y="0"/>
                </a:moveTo>
                <a:lnTo>
                  <a:pt x="5614280" y="0"/>
                </a:lnTo>
                <a:lnTo>
                  <a:pt x="56142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280160" y="274775"/>
            <a:ext cx="9883224" cy="1501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345"/>
              </a:lnSpc>
              <a:spcBef>
                <a:spcPct val="0"/>
              </a:spcBef>
            </a:pPr>
            <a:r>
              <a:rPr lang="en-US" sz="8818" dirty="0">
                <a:solidFill>
                  <a:srgbClr val="FFFFFF"/>
                </a:solidFill>
                <a:latin typeface="Montserrat Ultra-Bold"/>
              </a:rPr>
              <a:t>Agenda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49680" y="2171700"/>
            <a:ext cx="12084643" cy="7569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9438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4000" dirty="0">
                <a:solidFill>
                  <a:srgbClr val="FFFFFF"/>
                </a:solidFill>
                <a:latin typeface="Montserrat Semi-Bold"/>
              </a:rPr>
              <a:t>Understanding Reskilling</a:t>
            </a:r>
          </a:p>
          <a:p>
            <a:pPr marL="579438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4000" dirty="0">
                <a:solidFill>
                  <a:srgbClr val="FFFFFF"/>
                </a:solidFill>
                <a:latin typeface="Montserrat Semi-Bold"/>
              </a:rPr>
              <a:t>The Role of Coaching and Mentoring</a:t>
            </a:r>
          </a:p>
          <a:p>
            <a:pPr marL="579438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4000" dirty="0">
                <a:solidFill>
                  <a:srgbClr val="FFFFFF"/>
                </a:solidFill>
                <a:latin typeface="Montserrat Semi-Bold"/>
              </a:rPr>
              <a:t>Navigating the AI Landscape</a:t>
            </a:r>
          </a:p>
          <a:p>
            <a:pPr marL="579438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4000" dirty="0">
                <a:solidFill>
                  <a:srgbClr val="FFFFFF"/>
                </a:solidFill>
                <a:latin typeface="Montserrat Semi-Bold"/>
              </a:rPr>
              <a:t>Integrating AI in Coaching and Mentoring</a:t>
            </a:r>
          </a:p>
          <a:p>
            <a:pPr marL="579438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4000" dirty="0">
                <a:solidFill>
                  <a:srgbClr val="FFFFFF"/>
                </a:solidFill>
                <a:latin typeface="Montserrat Semi-Bold"/>
              </a:rPr>
              <a:t>Successful Reskilling Initiatives</a:t>
            </a:r>
          </a:p>
          <a:p>
            <a:pPr marL="579438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4000" dirty="0">
                <a:solidFill>
                  <a:srgbClr val="FFFFFF"/>
                </a:solidFill>
                <a:latin typeface="Montserrat Semi-Bold"/>
              </a:rPr>
              <a:t>Challenges and Solutions</a:t>
            </a:r>
          </a:p>
          <a:p>
            <a:pPr marL="579438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4000" dirty="0">
                <a:solidFill>
                  <a:srgbClr val="FFFFFF"/>
                </a:solidFill>
                <a:latin typeface="Montserrat Semi-Bold"/>
              </a:rPr>
              <a:t>Outlook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685800" algn="l"/>
              </a:tabLst>
            </a:pPr>
            <a:r>
              <a:rPr lang="en-US" sz="4400" dirty="0">
                <a:solidFill>
                  <a:srgbClr val="FFFFFF"/>
                </a:solidFill>
                <a:latin typeface="Montserrat Semi-Bold"/>
              </a:rPr>
              <a:t>Q&amp;A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1E37D3-8406-8C7C-B06E-49F8C632687B}"/>
              </a:ext>
            </a:extLst>
          </p:cNvPr>
          <p:cNvSpPr/>
          <p:nvPr/>
        </p:nvSpPr>
        <p:spPr>
          <a:xfrm>
            <a:off x="228600" y="266700"/>
            <a:ext cx="17907000" cy="9753600"/>
          </a:xfrm>
          <a:prstGeom prst="rect">
            <a:avLst/>
          </a:prstGeom>
          <a:solidFill>
            <a:srgbClr val="E3E1D6"/>
          </a:solidFill>
          <a:ln w="57150">
            <a:solidFill>
              <a:srgbClr val="F269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D883C-18D6-1CAD-A806-12862AF22E1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67300" y="10287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0" b="1" dirty="0"/>
              <a:t>SHOSHIN</a:t>
            </a:r>
          </a:p>
        </p:txBody>
      </p:sp>
      <p:pic>
        <p:nvPicPr>
          <p:cNvPr id="1026" name="Picture 2" descr="The Beginner's Mindset — Shoshin Movement Studio">
            <a:extLst>
              <a:ext uri="{FF2B5EF4-FFF2-40B4-BE49-F238E27FC236}">
                <a16:creationId xmlns:a16="http://schemas.microsoft.com/office/drawing/2014/main" id="{03B89B62-7545-81A2-3BD2-39DFBE5023C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2476500"/>
            <a:ext cx="6527800" cy="6527800"/>
          </a:xfrm>
          <a:prstGeom prst="rect">
            <a:avLst/>
          </a:prstGeom>
          <a:noFill/>
          <a:ln w="57150">
            <a:solidFill>
              <a:srgbClr val="F269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133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57D8B-1220-A2D3-227B-DA3C7E201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104900"/>
            <a:ext cx="7467600" cy="2209800"/>
          </a:xfrm>
        </p:spPr>
        <p:txBody>
          <a:bodyPr anchor="ctr">
            <a:normAutofit/>
          </a:bodyPr>
          <a:lstStyle/>
          <a:p>
            <a:r>
              <a:rPr lang="en-US" sz="6600" b="1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What is Reskilling</a:t>
            </a:r>
            <a:r>
              <a:rPr lang="en-US" sz="6600" b="1" i="1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FF1BA-3A0B-4F24-8576-F5BE46899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95700"/>
            <a:ext cx="7467600" cy="5991486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latin typeface="Segoe UI" panose="020B0502040204020203" pitchFamily="34" charset="0"/>
                <a:ea typeface="Aptos" panose="020B0004020202020204" pitchFamily="34" charset="0"/>
              </a:rPr>
              <a:t>Reskilling is the process of:</a:t>
            </a:r>
          </a:p>
          <a:p>
            <a:pPr marL="0" indent="0">
              <a:buNone/>
            </a:pPr>
            <a:endParaRPr lang="en-US" sz="4000" dirty="0">
              <a:latin typeface="Segoe UI" panose="020B0502040204020203" pitchFamily="34" charset="0"/>
              <a:ea typeface="Aptos" panose="020B0004020202020204" pitchFamily="34" charset="0"/>
            </a:endParaRPr>
          </a:p>
          <a:p>
            <a:r>
              <a:rPr lang="en-US" sz="4000" dirty="0">
                <a:latin typeface="Segoe UI" panose="020B0502040204020203" pitchFamily="34" charset="0"/>
                <a:ea typeface="Aptos" panose="020B0004020202020204" pitchFamily="34" charset="0"/>
              </a:rPr>
              <a:t> acquiring new skills or</a:t>
            </a:r>
          </a:p>
          <a:p>
            <a:r>
              <a:rPr lang="en-US" sz="4000" dirty="0">
                <a:latin typeface="Segoe UI" panose="020B0502040204020203" pitchFamily="34" charset="0"/>
                <a:ea typeface="Aptos" panose="020B0004020202020204" pitchFamily="34" charset="0"/>
              </a:rPr>
              <a:t> updating existing ones </a:t>
            </a:r>
          </a:p>
          <a:p>
            <a:pPr marL="0" indent="0">
              <a:buNone/>
            </a:pPr>
            <a:endParaRPr lang="en-US" sz="4000" dirty="0">
              <a:latin typeface="Segoe UI" panose="020B0502040204020203" pitchFamily="34" charset="0"/>
              <a:ea typeface="Aptos" panose="020B000402020202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Segoe UI" panose="020B0502040204020203" pitchFamily="34" charset="0"/>
                <a:ea typeface="Aptos" panose="020B0004020202020204" pitchFamily="34" charset="0"/>
              </a:rPr>
              <a:t>to adapt to changes in the job market, technological advancements, or evolving business requirements. </a:t>
            </a:r>
            <a:endParaRPr lang="en-US" sz="4000" dirty="0"/>
          </a:p>
        </p:txBody>
      </p:sp>
      <p:pic>
        <p:nvPicPr>
          <p:cNvPr id="5" name="Picture 4" descr="White bulbs with a yellow one standing out">
            <a:extLst>
              <a:ext uri="{FF2B5EF4-FFF2-40B4-BE49-F238E27FC236}">
                <a16:creationId xmlns:a16="http://schemas.microsoft.com/office/drawing/2014/main" id="{A11B3AE0-DF23-FE38-CE0C-631D470B12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98" r="28269"/>
          <a:stretch/>
        </p:blipFill>
        <p:spPr>
          <a:xfrm>
            <a:off x="9144000" y="10"/>
            <a:ext cx="9143998" cy="10286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554136" y="4543308"/>
            <a:ext cx="2339196" cy="9159470"/>
          </a:xfrm>
          <a:prstGeom prst="rect">
            <a:avLst/>
          </a:prstGeom>
          <a:gradFill>
            <a:gsLst>
              <a:gs pos="0">
                <a:schemeClr val="accent5">
                  <a:alpha val="77000"/>
                </a:schemeClr>
              </a:gs>
              <a:gs pos="57000">
                <a:schemeClr val="accent5">
                  <a:lumMod val="60000"/>
                  <a:lumOff val="40000"/>
                  <a:alpha val="0"/>
                </a:schemeClr>
              </a:gs>
            </a:gsLst>
            <a:lin ang="11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23161" y="-5640"/>
            <a:ext cx="3264836" cy="1028699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9144000" y="8253453"/>
            <a:ext cx="9159471" cy="2039184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9000"/>
                </a:schemeClr>
              </a:gs>
              <a:gs pos="38000">
                <a:schemeClr val="accent5">
                  <a:lumMod val="60000"/>
                  <a:lumOff val="40000"/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3540338" y="4409440"/>
            <a:ext cx="4744362" cy="587191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63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63E70-71DD-4787-7B80-7BC4951C7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8100" b="1" i="1" kern="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Role of Coaching and Mentoring</a:t>
            </a:r>
            <a:endParaRPr lang="en-US" sz="8100" b="1" i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7FB4B-3AF1-8EA6-953C-4EFF98FE2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52700"/>
            <a:ext cx="170688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latin typeface="Segoe UI" panose="020B0502040204020203" pitchFamily="34" charset="0"/>
                <a:ea typeface="Aptos" panose="020B0004020202020204" pitchFamily="34" charset="0"/>
              </a:rPr>
              <a:t>Coaches and mentors provide guidance, support, and constructive feedback to employees, helping them enhance their skills, overcome challenges, and achieve professional goals. </a:t>
            </a:r>
            <a:endParaRPr lang="en-US" sz="5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22E7D4-BFBE-9C6D-31C5-6CEF3563F5C2}"/>
              </a:ext>
            </a:extLst>
          </p:cNvPr>
          <p:cNvGrpSpPr/>
          <p:nvPr/>
        </p:nvGrpSpPr>
        <p:grpSpPr>
          <a:xfrm>
            <a:off x="14249400" y="7048501"/>
            <a:ext cx="3804446" cy="3238500"/>
            <a:chOff x="12668165" y="4147591"/>
            <a:chExt cx="5614281" cy="5879874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64341B27-238B-3B8C-74A9-9BE56676391D}"/>
                </a:ext>
              </a:extLst>
            </p:cNvPr>
            <p:cNvSpPr/>
            <p:nvPr/>
          </p:nvSpPr>
          <p:spPr>
            <a:xfrm>
              <a:off x="15509939" y="4147591"/>
              <a:ext cx="1692211" cy="4114800"/>
            </a:xfrm>
            <a:custGeom>
              <a:avLst/>
              <a:gdLst/>
              <a:ahLst/>
              <a:cxnLst/>
              <a:rect l="l" t="t" r="r" b="b"/>
              <a:pathLst>
                <a:path w="1692211" h="4114800">
                  <a:moveTo>
                    <a:pt x="0" y="0"/>
                  </a:moveTo>
                  <a:lnTo>
                    <a:pt x="1692212" y="0"/>
                  </a:lnTo>
                  <a:lnTo>
                    <a:pt x="1692212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">
              <a:extLst>
                <a:ext uri="{FF2B5EF4-FFF2-40B4-BE49-F238E27FC236}">
                  <a16:creationId xmlns:a16="http://schemas.microsoft.com/office/drawing/2014/main" id="{A32AADEE-01EE-68B3-220D-BED9310856D3}"/>
                </a:ext>
              </a:extLst>
            </p:cNvPr>
            <p:cNvSpPr/>
            <p:nvPr/>
          </p:nvSpPr>
          <p:spPr>
            <a:xfrm>
              <a:off x="12668165" y="5912665"/>
              <a:ext cx="5614281" cy="4114800"/>
            </a:xfrm>
            <a:custGeom>
              <a:avLst/>
              <a:gdLst/>
              <a:ahLst/>
              <a:cxnLst/>
              <a:rect l="l" t="t" r="r" b="b"/>
              <a:pathLst>
                <a:path w="5614281" h="4114800">
                  <a:moveTo>
                    <a:pt x="0" y="0"/>
                  </a:moveTo>
                  <a:lnTo>
                    <a:pt x="5614280" y="0"/>
                  </a:lnTo>
                  <a:lnTo>
                    <a:pt x="5614280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06150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CA2CF6-CEEA-4004-3158-194C370F4160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70" y="508000"/>
            <a:ext cx="1828800" cy="765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44DD74-3641-7682-DB7E-37E40AE40829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314700"/>
            <a:ext cx="3657600" cy="3657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5096F7-B3A9-8D5A-607B-9C1294FA963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419600" y="3857625"/>
            <a:ext cx="13360400" cy="2571750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>
                <a:solidFill>
                  <a:srgbClr val="5B5B5B"/>
                </a:solidFill>
              </a:rPr>
              <a:t>How many of you presently have mentors?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7C8DB0-097F-B18F-6E82-DC182AEFE97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419600" y="9525000"/>
            <a:ext cx="13614400" cy="7651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b="1">
                <a:solidFill>
                  <a:srgbClr val="5B5B5B"/>
                </a:solidFill>
              </a:rPr>
              <a:t>ⓘ</a:t>
            </a:r>
            <a:r>
              <a:rPr lang="en-US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7715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35FED-BCAF-5B20-66FD-E8E3031F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76700"/>
            <a:ext cx="18288000" cy="2286000"/>
          </a:xfrm>
        </p:spPr>
        <p:txBody>
          <a:bodyPr>
            <a:normAutofit/>
          </a:bodyPr>
          <a:lstStyle/>
          <a:p>
            <a:r>
              <a:rPr lang="en-US" sz="7200" dirty="0"/>
              <a:t>Will anyone share how well it is working?</a:t>
            </a:r>
          </a:p>
        </p:txBody>
      </p:sp>
    </p:spTree>
    <p:extLst>
      <p:ext uri="{BB962C8B-B14F-4D97-AF65-F5344CB8AC3E}">
        <p14:creationId xmlns:p14="http://schemas.microsoft.com/office/powerpoint/2010/main" val="3692132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9.1.5104"/>
  <p:tag name="SLIDO_PRESENTATION_ID" val="00000000-0000-0000-0000-000000000000"/>
  <p:tag name="SLIDO_EVENT_UUID" val="a0434d54-8522-4a74-99cc-5083ee55b243"/>
  <p:tag name="SLIDO_EVENT_SECTION_UUID" val="468cb691-8e2a-4da6-8bda-9192382b512f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TE4NDcwNDZ9"/>
  <p:tag name="SLIDO_TYPE" val="SlidoPoll"/>
  <p:tag name="SLIDO_POLL_UUID" val="14757478-c39c-4920-b6ec-20c7f6a295a1"/>
  <p:tag name="SLIDO_TIMELINE" val="W3sicG9sbFF1ZXN0aW9uVXVpZCI6ImU5ZDczOTNjLThjODctNDcyOS05YjE4LWMwYWM0MTRjZjU4MyIsInNob3dSZXN1bHRzIjp0cnVlLCJzaG93Q29ycmVjdEFuc3dlcnMiOmZhbHNlLCJ2b3RpbmdMb2NrZWQiOmZhbHNlfV0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TE4NDcxNzR9"/>
  <p:tag name="SLIDO_TYPE" val="SlidoPoll"/>
  <p:tag name="SLIDO_POLL_UUID" val="c66769df-d0f2-4acb-8bf3-e39f1aeb5205"/>
  <p:tag name="SLIDO_TIMELINE" val="W3sicG9sbFF1ZXN0aW9uVXVpZCI6Ijk4NzI0ZDU1LWE5ZWItNDNjYi05YTAxLWY4NTFmMzQ0MjMwNCIsInNob3dSZXN1bHRzIjp0cnVlLCJzaG93Q29ycmVjdEFuc3dlcnMiOmZhbHNlLCJ2b3RpbmdMb2NrZWQiOmZhbHNlfV0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32489</TotalTime>
  <Words>961</Words>
  <Application>Microsoft Office PowerPoint</Application>
  <PresentationFormat>Custom</PresentationFormat>
  <Paragraphs>104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Helvetica</vt:lpstr>
      <vt:lpstr>Aptos</vt:lpstr>
      <vt:lpstr>Helvetica Neue</vt:lpstr>
      <vt:lpstr>Google Sans</vt:lpstr>
      <vt:lpstr>Montserrat Black</vt:lpstr>
      <vt:lpstr>Arial</vt:lpstr>
      <vt:lpstr>benton-sans</vt:lpstr>
      <vt:lpstr>Montserrat Semi-Bold</vt:lpstr>
      <vt:lpstr>Symbol</vt:lpstr>
      <vt:lpstr>Times New Roman</vt:lpstr>
      <vt:lpstr>Segoe UI</vt:lpstr>
      <vt:lpstr>Montserrat Ultra-Bold</vt:lpstr>
      <vt:lpstr>Calibri</vt:lpstr>
      <vt:lpstr>Calibri Light</vt:lpstr>
      <vt:lpstr>Montserrat Bold</vt:lpstr>
      <vt:lpstr>Office Theme</vt:lpstr>
      <vt:lpstr>PowerPoint Presentation</vt:lpstr>
      <vt:lpstr>PowerPoint Presentation</vt:lpstr>
      <vt:lpstr>“The average half-life of skills is less than 5 years, and in some tech fields it’s as low as 2.5 years. For millions of workers upskilling won’t be enough”    Tomayo, J. ,Doumi, L., Goel,S., Ondrejkovic, O., &amp;  Sadum, R., (2023). Reskilling in the age of AI. HBR-Sept-Oct 2024, 59. </vt:lpstr>
      <vt:lpstr>PowerPoint Presentation</vt:lpstr>
      <vt:lpstr>SHOSHIN</vt:lpstr>
      <vt:lpstr>What is Reskilling?</vt:lpstr>
      <vt:lpstr>The Role of Coaching and Mentoring</vt:lpstr>
      <vt:lpstr>PowerPoint Presentation</vt:lpstr>
      <vt:lpstr>Will anyone share how well it is working?</vt:lpstr>
      <vt:lpstr>Navigating the AI Landscape</vt:lpstr>
      <vt:lpstr>PowerPoint Presentation</vt:lpstr>
      <vt:lpstr>Overview and Implications</vt:lpstr>
      <vt:lpstr>Integrating AI  in  Coaching and Mentoring</vt:lpstr>
      <vt:lpstr>Successful Reskilling Initiatives</vt:lpstr>
      <vt:lpstr>Successful Reskilling Initiatives</vt:lpstr>
      <vt:lpstr>Had you thought about the following?</vt:lpstr>
      <vt:lpstr>“Don’t let Gen AI limit Your team’s creativity-Treat it as a partner in a structured conversation”   Gohar, K., Utley, J. (2024) HBR, Mar/April 2024, 17 </vt:lpstr>
      <vt:lpstr>Common challenges in reskilling and AI integration</vt:lpstr>
      <vt:lpstr>Importance of adaptability and flexibility in coaching and mentoring approaches </vt:lpstr>
      <vt:lpstr>What’s Ahead? </vt:lpstr>
      <vt:lpstr>Outlook - Emerging trends</vt:lpstr>
      <vt:lpstr>Outlook - Evolving role of coaches and mentors in the digital age</vt:lpstr>
      <vt:lpstr>Outlook - Opportunities for continuous improvement</vt:lpstr>
      <vt:lpstr>PowerPoint Presentation</vt:lpstr>
      <vt:lpstr>Partner with 2-3 others</vt:lpstr>
      <vt:lpstr>As Turner (2023) pointed out, Erik Brynjolfsson, director of the digital economy lab at Stanford University's Institute for Human-Centered, shares that the healthcare sector invests in AI more than many other industries.  Turner, B. E. W. (2023). Funders remain interested in AI. Modern Healthcare, 53(7), 33 </vt:lpstr>
      <vt:lpstr>Questions-Thoughts-Comments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Template</dc:title>
  <dc:creator>Sarah</dc:creator>
  <cp:lastModifiedBy>Cecile Morris</cp:lastModifiedBy>
  <cp:revision>6</cp:revision>
  <dcterms:created xsi:type="dcterms:W3CDTF">2006-08-16T00:00:00Z</dcterms:created>
  <dcterms:modified xsi:type="dcterms:W3CDTF">2024-05-03T23:10:17Z</dcterms:modified>
  <dc:identifier>DAF5gI0zJIU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1.9.1.5104</vt:lpwstr>
  </property>
</Properties>
</file>