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4"/>
  </p:notesMasterIdLst>
  <p:handoutMasterIdLst>
    <p:handoutMasterId r:id="rId45"/>
  </p:handoutMasterIdLst>
  <p:sldIdLst>
    <p:sldId id="2144328813" r:id="rId5"/>
    <p:sldId id="260" r:id="rId6"/>
    <p:sldId id="1857" r:id="rId7"/>
    <p:sldId id="534" r:id="rId8"/>
    <p:sldId id="2144328790" r:id="rId9"/>
    <p:sldId id="572" r:id="rId10"/>
    <p:sldId id="269" r:id="rId11"/>
    <p:sldId id="579" r:id="rId12"/>
    <p:sldId id="1851" r:id="rId13"/>
    <p:sldId id="813" r:id="rId14"/>
    <p:sldId id="2144328799" r:id="rId15"/>
    <p:sldId id="276" r:id="rId16"/>
    <p:sldId id="558" r:id="rId17"/>
    <p:sldId id="284" r:id="rId18"/>
    <p:sldId id="2144328817" r:id="rId19"/>
    <p:sldId id="2144328815" r:id="rId20"/>
    <p:sldId id="2144328798" r:id="rId21"/>
    <p:sldId id="1867" r:id="rId22"/>
    <p:sldId id="2144328804" r:id="rId23"/>
    <p:sldId id="2144328816" r:id="rId24"/>
    <p:sldId id="2144328801" r:id="rId25"/>
    <p:sldId id="327" r:id="rId26"/>
    <p:sldId id="369" r:id="rId27"/>
    <p:sldId id="561" r:id="rId28"/>
    <p:sldId id="2144328802" r:id="rId29"/>
    <p:sldId id="282" r:id="rId30"/>
    <p:sldId id="307" r:id="rId31"/>
    <p:sldId id="1872" r:id="rId32"/>
    <p:sldId id="335" r:id="rId33"/>
    <p:sldId id="508" r:id="rId34"/>
    <p:sldId id="287" r:id="rId35"/>
    <p:sldId id="569" r:id="rId36"/>
    <p:sldId id="564" r:id="rId37"/>
    <p:sldId id="1870" r:id="rId38"/>
    <p:sldId id="290" r:id="rId39"/>
    <p:sldId id="1866" r:id="rId40"/>
    <p:sldId id="263" r:id="rId41"/>
    <p:sldId id="288" r:id="rId42"/>
    <p:sldId id="273" r:id="rId43"/>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26A15B-EE0F-8E0B-4804-4A16FFB876A8}" name="Barger, Larry" initials="BL" userId="S::Larry.Barger@claconnect.com::52f68008-b079-4781-a807-4dbf91f33556" providerId="AD"/>
  <p188:author id="{14323CA9-5014-21EB-AC83-7EDD65AAA0DD}" name="Lautzenheiser, Ted" initials="LT" userId="S::Ted.Lautzenheiser@claconnect.com::aaf52f4b-ad93-4061-8a36-ada84e2a16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E334E"/>
    <a:srgbClr val="7DD2D3"/>
    <a:srgbClr val="7ED3D3"/>
    <a:srgbClr val="3C4367"/>
    <a:srgbClr val="E2E868"/>
    <a:srgbClr val="FBC55A"/>
    <a:srgbClr val="FFFFFF"/>
    <a:srgbClr val="E1B28C"/>
    <a:srgbClr val="C871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autoAdjust="0"/>
    <p:restoredTop sz="85000" autoAdjust="0"/>
  </p:normalViewPr>
  <p:slideViewPr>
    <p:cSldViewPr snapToGrid="0">
      <p:cViewPr varScale="1">
        <p:scale>
          <a:sx n="122" d="100"/>
          <a:sy n="122" d="100"/>
        </p:scale>
        <p:origin x="216" y="360"/>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0" d="100"/>
          <a:sy n="80" d="100"/>
        </p:scale>
        <p:origin x="389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B16DEB8C-E333-44F6-A126-A7ECB36643E0}" type="datetimeFigureOut">
              <a:rPr lang="en-US" smtClean="0"/>
              <a:t>4/26/23</a:t>
            </a:fld>
            <a:endParaRPr lang="en-US" dirty="0"/>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E675D595-9445-4A03-88AB-7CB9809E5BA7}" type="slidenum">
              <a:rPr lang="en-US" smtClean="0"/>
              <a:t>‹#›</a:t>
            </a:fld>
            <a:endParaRPr lang="en-US" dirty="0"/>
          </a:p>
        </p:txBody>
      </p:sp>
    </p:spTree>
    <p:extLst>
      <p:ext uri="{BB962C8B-B14F-4D97-AF65-F5344CB8AC3E}">
        <p14:creationId xmlns:p14="http://schemas.microsoft.com/office/powerpoint/2010/main" val="2758240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79C5485F-6F25-460F-B2A1-66597D1993C0}" type="datetimeFigureOut">
              <a:rPr lang="en-US" smtClean="0"/>
              <a:t>4/26/23</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4F5D4126-7F6D-4896-BB40-6A6D951FAA95}" type="slidenum">
              <a:rPr lang="en-US" smtClean="0"/>
              <a:t>‹#›</a:t>
            </a:fld>
            <a:endParaRPr lang="en-US" dirty="0"/>
          </a:p>
        </p:txBody>
      </p:sp>
    </p:spTree>
    <p:extLst>
      <p:ext uri="{BB962C8B-B14F-4D97-AF65-F5344CB8AC3E}">
        <p14:creationId xmlns:p14="http://schemas.microsoft.com/office/powerpoint/2010/main" val="2205149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1</a:t>
            </a:fld>
            <a:endParaRPr lang="en-US" dirty="0"/>
          </a:p>
        </p:txBody>
      </p:sp>
    </p:spTree>
    <p:extLst>
      <p:ext uri="{BB962C8B-B14F-4D97-AF65-F5344CB8AC3E}">
        <p14:creationId xmlns:p14="http://schemas.microsoft.com/office/powerpoint/2010/main" val="233835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7CECE-429E-B943-AE96-4731B26E5693}" type="slidenum">
              <a:rPr lang="en-US" smtClean="0"/>
              <a:t>14</a:t>
            </a:fld>
            <a:endParaRPr lang="en-US" dirty="0"/>
          </a:p>
        </p:txBody>
      </p:sp>
    </p:spTree>
    <p:extLst>
      <p:ext uri="{BB962C8B-B14F-4D97-AF65-F5344CB8AC3E}">
        <p14:creationId xmlns:p14="http://schemas.microsoft.com/office/powerpoint/2010/main" val="3672520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admin:</a:t>
            </a:r>
          </a:p>
          <a:p>
            <a:pPr marL="171450" indent="-171450">
              <a:buFontTx/>
              <a:buChar char="-"/>
            </a:pPr>
            <a:r>
              <a:rPr lang="en-US" dirty="0"/>
              <a:t>Standard/general Domain user account NOT DA</a:t>
            </a:r>
          </a:p>
          <a:p>
            <a:pPr marL="171450" indent="-171450">
              <a:buFontTx/>
              <a:buChar char="-"/>
            </a:pPr>
            <a:r>
              <a:rPr lang="en-US" dirty="0"/>
              <a:t>HOWEVER, standard/general Domain user is Admin in Cloud (O365)</a:t>
            </a:r>
          </a:p>
          <a:p>
            <a:pPr marL="171450" indent="-171450">
              <a:buFontTx/>
              <a:buChar char="-"/>
            </a:pPr>
            <a:r>
              <a:rPr lang="en-US" dirty="0"/>
              <a:t>E5 License</a:t>
            </a:r>
          </a:p>
        </p:txBody>
      </p:sp>
      <p:sp>
        <p:nvSpPr>
          <p:cNvPr id="4" name="Slide Number Placeholder 3"/>
          <p:cNvSpPr>
            <a:spLocks noGrp="1"/>
          </p:cNvSpPr>
          <p:nvPr>
            <p:ph type="sldNum" sz="quarter" idx="5"/>
          </p:nvPr>
        </p:nvSpPr>
        <p:spPr/>
        <p:txBody>
          <a:bodyPr/>
          <a:lstStyle/>
          <a:p>
            <a:fld id="{DA47CECE-429E-B943-AE96-4731B26E5693}" type="slidenum">
              <a:rPr lang="en-US" smtClean="0"/>
              <a:t>15</a:t>
            </a:fld>
            <a:endParaRPr lang="en-US" dirty="0"/>
          </a:p>
        </p:txBody>
      </p:sp>
    </p:spTree>
    <p:extLst>
      <p:ext uri="{BB962C8B-B14F-4D97-AF65-F5344CB8AC3E}">
        <p14:creationId xmlns:p14="http://schemas.microsoft.com/office/powerpoint/2010/main" val="240787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7CECE-429E-B943-AE96-4731B26E5693}" type="slidenum">
              <a:rPr lang="en-US" smtClean="0"/>
              <a:t>16</a:t>
            </a:fld>
            <a:endParaRPr lang="en-US" dirty="0"/>
          </a:p>
        </p:txBody>
      </p:sp>
    </p:spTree>
    <p:extLst>
      <p:ext uri="{BB962C8B-B14F-4D97-AF65-F5344CB8AC3E}">
        <p14:creationId xmlns:p14="http://schemas.microsoft.com/office/powerpoint/2010/main" val="1102002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17</a:t>
            </a:fld>
            <a:endParaRPr lang="en-US" dirty="0"/>
          </a:p>
        </p:txBody>
      </p:sp>
    </p:spTree>
    <p:extLst>
      <p:ext uri="{BB962C8B-B14F-4D97-AF65-F5344CB8AC3E}">
        <p14:creationId xmlns:p14="http://schemas.microsoft.com/office/powerpoint/2010/main" val="1790670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software products have bugs/vulnerabilities…</a:t>
            </a:r>
          </a:p>
          <a:p>
            <a:pPr marL="977900" indent="-254000"/>
            <a:r>
              <a:rPr lang="en-US" sz="1800" dirty="0"/>
              <a:t>In-house development: what (open source) code repositories are we using</a:t>
            </a:r>
          </a:p>
          <a:p>
            <a:pPr marL="1371600" indent="-242888"/>
            <a:r>
              <a:rPr lang="en-US" sz="1800" dirty="0"/>
              <a:t>What are we doing to assure they are “clean”</a:t>
            </a:r>
          </a:p>
          <a:p>
            <a:pPr marL="977900" indent="-254000"/>
            <a:r>
              <a:rPr lang="en-US" sz="1800" dirty="0"/>
              <a:t>Vendor supplied software development: what (open source) code repositories are THEY using</a:t>
            </a:r>
          </a:p>
          <a:p>
            <a:pPr marL="1371600" indent="-242888"/>
            <a:r>
              <a:rPr lang="en-US" sz="1800" dirty="0"/>
              <a:t>What are THEY doing to assure they are “clean”</a:t>
            </a:r>
          </a:p>
          <a:p>
            <a:pPr marL="1371600" indent="-242888"/>
            <a:r>
              <a:rPr lang="en-US" sz="1800" dirty="0"/>
              <a:t>What are WE doing to assure THEY are “clean”</a:t>
            </a:r>
          </a:p>
          <a:p>
            <a:pPr marL="977900" indent="-254000"/>
            <a:endParaRPr lang="en-US" sz="1800" dirty="0"/>
          </a:p>
          <a:p>
            <a:pPr marL="977900" indent="-254000"/>
            <a:r>
              <a:rPr lang="en-US" sz="1800" dirty="0"/>
              <a:t>What impact does this software have on the institution…</a:t>
            </a:r>
          </a:p>
          <a:p>
            <a:pPr marL="1377950" lvl="1" indent="-254000"/>
            <a:r>
              <a:rPr lang="en-US" sz="1800" dirty="0"/>
              <a:t>Do we have an accurate “inventory”?</a:t>
            </a:r>
          </a:p>
          <a:p>
            <a:pPr marL="1377950" lvl="1" indent="-254000"/>
            <a:r>
              <a:rPr lang="en-US" sz="1800" dirty="0"/>
              <a:t>If it is hacked/breached?</a:t>
            </a:r>
          </a:p>
          <a:p>
            <a:pPr marL="1377950" lvl="1" indent="-254000"/>
            <a:r>
              <a:rPr lang="en-US" sz="1800" dirty="0"/>
              <a:t>If it is down for… 2 hours?  2 days?  2 weeks? 2 months?</a:t>
            </a:r>
          </a:p>
          <a:p>
            <a:endParaRPr lang="en-US" dirty="0"/>
          </a:p>
        </p:txBody>
      </p:sp>
      <p:sp>
        <p:nvSpPr>
          <p:cNvPr id="4" name="Slide Number Placeholder 3"/>
          <p:cNvSpPr>
            <a:spLocks noGrp="1"/>
          </p:cNvSpPr>
          <p:nvPr>
            <p:ph type="sldNum" sz="quarter" idx="5"/>
          </p:nvPr>
        </p:nvSpPr>
        <p:spPr/>
        <p:txBody>
          <a:bodyPr/>
          <a:lstStyle/>
          <a:p>
            <a:fld id="{D596DAA9-934E-804F-BF91-7EBADC4D1569}" type="slidenum">
              <a:rPr lang="en-US" smtClean="0"/>
              <a:t>20</a:t>
            </a:fld>
            <a:endParaRPr lang="en-US" dirty="0"/>
          </a:p>
        </p:txBody>
      </p:sp>
    </p:spTree>
    <p:extLst>
      <p:ext uri="{BB962C8B-B14F-4D97-AF65-F5344CB8AC3E}">
        <p14:creationId xmlns:p14="http://schemas.microsoft.com/office/powerpoint/2010/main" val="292289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21</a:t>
            </a:fld>
            <a:endParaRPr lang="en-US" dirty="0"/>
          </a:p>
        </p:txBody>
      </p:sp>
    </p:spTree>
    <p:extLst>
      <p:ext uri="{BB962C8B-B14F-4D97-AF65-F5344CB8AC3E}">
        <p14:creationId xmlns:p14="http://schemas.microsoft.com/office/powerpoint/2010/main" val="4000466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Imperial County.  </a:t>
            </a:r>
          </a:p>
          <a:p>
            <a:r>
              <a:rPr lang="en-US" dirty="0"/>
              <a:t>- </a:t>
            </a:r>
            <a:r>
              <a:rPr lang="en-US" dirty="0" err="1"/>
              <a:t>Ransomeware</a:t>
            </a:r>
            <a:r>
              <a:rPr lang="en-US" dirty="0"/>
              <a:t> demand of $1.2M</a:t>
            </a:r>
          </a:p>
          <a:p>
            <a:pPr marL="171450" indent="-171450">
              <a:buFontTx/>
              <a:buChar char="-"/>
            </a:pPr>
            <a:r>
              <a:rPr lang="en-US" dirty="0"/>
              <a:t>Estimate to recover on own and fix was over $3M</a:t>
            </a:r>
          </a:p>
          <a:p>
            <a:pPr marL="171450" indent="-171450">
              <a:buFontTx/>
              <a:buChar char="-"/>
            </a:pPr>
            <a:r>
              <a:rPr lang="en-US" dirty="0"/>
              <a:t>WOULD NEED TO DO THIS ANYWAY…</a:t>
            </a:r>
          </a:p>
          <a:p>
            <a:pPr marL="171450" indent="-171450">
              <a:buFontTx/>
              <a:buChar char="-"/>
            </a:pPr>
            <a:r>
              <a:rPr lang="en-US" dirty="0"/>
              <a:t>Did NOT pay</a:t>
            </a:r>
          </a:p>
          <a:p>
            <a:pPr marL="171450" indent="-171450">
              <a:buFontTx/>
              <a:buChar char="-"/>
            </a:pPr>
            <a:r>
              <a:rPr lang="en-US" dirty="0"/>
              <a:t>More than 8 months later… still not done fixing and cost has soared past $3M</a:t>
            </a:r>
          </a:p>
          <a:p>
            <a:endParaRPr lang="en-US" dirty="0"/>
          </a:p>
        </p:txBody>
      </p:sp>
      <p:sp>
        <p:nvSpPr>
          <p:cNvPr id="4" name="Slide Number Placeholder 3"/>
          <p:cNvSpPr>
            <a:spLocks noGrp="1"/>
          </p:cNvSpPr>
          <p:nvPr>
            <p:ph type="sldNum" sz="quarter" idx="5"/>
          </p:nvPr>
        </p:nvSpPr>
        <p:spPr/>
        <p:txBody>
          <a:bodyPr/>
          <a:lstStyle/>
          <a:p>
            <a:fld id="{D596DAA9-934E-804F-BF91-7EBADC4D1569}" type="slidenum">
              <a:rPr lang="en-US" smtClean="0"/>
              <a:t>22</a:t>
            </a:fld>
            <a:endParaRPr lang="en-US" dirty="0"/>
          </a:p>
        </p:txBody>
      </p:sp>
    </p:spTree>
    <p:extLst>
      <p:ext uri="{BB962C8B-B14F-4D97-AF65-F5344CB8AC3E}">
        <p14:creationId xmlns:p14="http://schemas.microsoft.com/office/powerpoint/2010/main" val="2087148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23</a:t>
            </a:fld>
            <a:endParaRPr lang="en-US" dirty="0"/>
          </a:p>
        </p:txBody>
      </p:sp>
    </p:spTree>
    <p:extLst>
      <p:ext uri="{BB962C8B-B14F-4D97-AF65-F5344CB8AC3E}">
        <p14:creationId xmlns:p14="http://schemas.microsoft.com/office/powerpoint/2010/main" val="2241758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Imperial County.  </a:t>
            </a:r>
          </a:p>
          <a:p>
            <a:r>
              <a:rPr lang="en-US" dirty="0"/>
              <a:t>- </a:t>
            </a:r>
            <a:r>
              <a:rPr lang="en-US" dirty="0" err="1"/>
              <a:t>Ransomeware</a:t>
            </a:r>
            <a:r>
              <a:rPr lang="en-US" dirty="0"/>
              <a:t> demand of $1.2M</a:t>
            </a:r>
          </a:p>
          <a:p>
            <a:pPr marL="171450" indent="-171450">
              <a:buFontTx/>
              <a:buChar char="-"/>
            </a:pPr>
            <a:r>
              <a:rPr lang="en-US" dirty="0"/>
              <a:t>Estimate to recover on own and fix was over $3M</a:t>
            </a:r>
          </a:p>
          <a:p>
            <a:pPr marL="171450" indent="-171450">
              <a:buFontTx/>
              <a:buChar char="-"/>
            </a:pPr>
            <a:r>
              <a:rPr lang="en-US" dirty="0"/>
              <a:t>WOULD NEED TO DO THIS ANYWAY…</a:t>
            </a:r>
          </a:p>
          <a:p>
            <a:pPr marL="171450" indent="-171450">
              <a:buFontTx/>
              <a:buChar char="-"/>
            </a:pPr>
            <a:r>
              <a:rPr lang="en-US" dirty="0"/>
              <a:t>Did NOT pay</a:t>
            </a:r>
          </a:p>
          <a:p>
            <a:pPr marL="171450" indent="-171450">
              <a:buFontTx/>
              <a:buChar char="-"/>
            </a:pPr>
            <a:r>
              <a:rPr lang="en-US" dirty="0"/>
              <a:t>More than 8 months later… still not done fixing and cost has soared past $3M</a:t>
            </a:r>
          </a:p>
        </p:txBody>
      </p:sp>
      <p:sp>
        <p:nvSpPr>
          <p:cNvPr id="4" name="Slide Number Placeholder 3"/>
          <p:cNvSpPr>
            <a:spLocks noGrp="1"/>
          </p:cNvSpPr>
          <p:nvPr>
            <p:ph type="sldNum" sz="quarter" idx="5"/>
          </p:nvPr>
        </p:nvSpPr>
        <p:spPr/>
        <p:txBody>
          <a:bodyPr/>
          <a:lstStyle/>
          <a:p>
            <a:fld id="{4F5D4126-7F6D-4896-BB40-6A6D951FAA95}" type="slidenum">
              <a:rPr lang="en-US" smtClean="0"/>
              <a:t>24</a:t>
            </a:fld>
            <a:endParaRPr lang="en-US"/>
          </a:p>
        </p:txBody>
      </p:sp>
    </p:spTree>
    <p:extLst>
      <p:ext uri="{BB962C8B-B14F-4D97-AF65-F5344CB8AC3E}">
        <p14:creationId xmlns:p14="http://schemas.microsoft.com/office/powerpoint/2010/main" val="1735097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25</a:t>
            </a:fld>
            <a:endParaRPr lang="en-US" dirty="0"/>
          </a:p>
        </p:txBody>
      </p:sp>
    </p:spTree>
    <p:extLst>
      <p:ext uri="{BB962C8B-B14F-4D97-AF65-F5344CB8AC3E}">
        <p14:creationId xmlns:p14="http://schemas.microsoft.com/office/powerpoint/2010/main" val="216041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a:t>
            </a:fld>
            <a:endParaRPr lang="en-US" dirty="0"/>
          </a:p>
        </p:txBody>
      </p:sp>
    </p:spTree>
    <p:extLst>
      <p:ext uri="{BB962C8B-B14F-4D97-AF65-F5344CB8AC3E}">
        <p14:creationId xmlns:p14="http://schemas.microsoft.com/office/powerpoint/2010/main" val="4233187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27</a:t>
            </a:fld>
            <a:endParaRPr lang="en-US" dirty="0"/>
          </a:p>
        </p:txBody>
      </p:sp>
    </p:spTree>
    <p:extLst>
      <p:ext uri="{BB962C8B-B14F-4D97-AF65-F5344CB8AC3E}">
        <p14:creationId xmlns:p14="http://schemas.microsoft.com/office/powerpoint/2010/main" val="1587607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dirty="0">
                <a:latin typeface="Arial" pitchFamily="34" charset="0"/>
                <a:ea typeface="ヒラギノ角ゴ Pro W3"/>
              </a:rPr>
              <a:t>New version has more focus and emphasis on internet based/cloud based systems and processes…</a:t>
            </a:r>
          </a:p>
          <a:p>
            <a:endParaRPr lang="en-US" dirty="0">
              <a:latin typeface="Arial" pitchFamily="34" charset="0"/>
              <a:ea typeface="ヒラギノ角ゴ Pro W3"/>
            </a:endParaRPr>
          </a:p>
          <a:p>
            <a:r>
              <a:rPr lang="en-US" dirty="0">
                <a:latin typeface="Arial" pitchFamily="34" charset="0"/>
                <a:ea typeface="ヒラギノ角ゴ Pro W3"/>
              </a:rPr>
              <a:t>Implementation groups</a:t>
            </a:r>
          </a:p>
          <a:p>
            <a:endParaRPr lang="en-US" dirty="0">
              <a:latin typeface="Arial" pitchFamily="34" charset="0"/>
              <a:ea typeface="ヒラギノ角ゴ Pro W3"/>
            </a:endParaRPr>
          </a:p>
          <a:p>
            <a:r>
              <a:rPr lang="en-US" dirty="0">
                <a:latin typeface="Arial" pitchFamily="34" charset="0"/>
                <a:ea typeface="ヒラギノ角ゴ Pro W3"/>
              </a:rPr>
              <a:t>CLA is licensed to use CIS tools and materials.  Please check with CLA IT if you have questions.</a:t>
            </a:r>
          </a:p>
        </p:txBody>
      </p:sp>
      <p:sp>
        <p:nvSpPr>
          <p:cNvPr id="102404" name="Slide Number Placeholder 3"/>
          <p:cNvSpPr>
            <a:spLocks noGrp="1"/>
          </p:cNvSpPr>
          <p:nvPr>
            <p:ph type="sldNum" sz="quarter" idx="5"/>
          </p:nvPr>
        </p:nvSpPr>
        <p:spPr>
          <a:noFill/>
        </p:spPr>
        <p:txBody>
          <a:bodyPr/>
          <a:lstStyle/>
          <a:p>
            <a:pPr defTabSz="935478"/>
            <a:fld id="{0DDD8FA1-D7D2-4929-90A4-B06C4BD5597D}" type="slidenum">
              <a:rPr lang="en-US" smtClean="0">
                <a:latin typeface="Arial" pitchFamily="34" charset="0"/>
                <a:ea typeface="ヒラギノ角ゴ Pro W3"/>
                <a:cs typeface="ヒラギノ角ゴ Pro W3"/>
              </a:rPr>
              <a:pPr defTabSz="935478"/>
              <a:t>28</a:t>
            </a:fld>
            <a:endParaRPr lang="en-US"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080961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30</a:t>
            </a:fld>
            <a:endParaRPr lang="en-US" dirty="0"/>
          </a:p>
        </p:txBody>
      </p:sp>
    </p:spTree>
    <p:extLst>
      <p:ext uri="{BB962C8B-B14F-4D97-AF65-F5344CB8AC3E}">
        <p14:creationId xmlns:p14="http://schemas.microsoft.com/office/powerpoint/2010/main" val="1375836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31</a:t>
            </a:fld>
            <a:endParaRPr lang="en-US" dirty="0"/>
          </a:p>
        </p:txBody>
      </p:sp>
    </p:spTree>
    <p:extLst>
      <p:ext uri="{BB962C8B-B14F-4D97-AF65-F5344CB8AC3E}">
        <p14:creationId xmlns:p14="http://schemas.microsoft.com/office/powerpoint/2010/main" val="42843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highlight>
                  <a:srgbClr val="FFFF00"/>
                </a:highlight>
              </a:rPr>
              <a:t>Exceptions… 10% / 33% failure rate… so what factor</a:t>
            </a:r>
            <a:endParaRPr lang="en-US" dirty="0"/>
          </a:p>
          <a:p>
            <a:endParaRPr lang="en-US" dirty="0"/>
          </a:p>
          <a:p>
            <a:r>
              <a:rPr lang="en-US" dirty="0"/>
              <a:t>Length</a:t>
            </a:r>
            <a:r>
              <a:rPr lang="en-US" baseline="0" dirty="0"/>
              <a:t> more important than complexity</a:t>
            </a:r>
          </a:p>
          <a:p>
            <a:r>
              <a:rPr lang="en-US" baseline="0" dirty="0"/>
              <a:t>Pass phrase/natural language</a:t>
            </a:r>
          </a:p>
          <a:p>
            <a:endParaRPr lang="en-US" baseline="0" dirty="0"/>
          </a:p>
          <a:p>
            <a:r>
              <a:rPr lang="en-US" baseline="0" dirty="0"/>
              <a:t>Last Pass</a:t>
            </a:r>
          </a:p>
          <a:p>
            <a:r>
              <a:rPr lang="en-US" baseline="0" dirty="0"/>
              <a:t>KeePass</a:t>
            </a:r>
          </a:p>
          <a:p>
            <a:r>
              <a:rPr lang="en-US" baseline="0" dirty="0"/>
              <a:t>Google Authenticator</a:t>
            </a:r>
          </a:p>
          <a:p>
            <a:endParaRPr lang="en-US" baseline="0" dirty="0"/>
          </a:p>
          <a:p>
            <a:r>
              <a:rPr lang="en-US" baseline="0" dirty="0"/>
              <a:t>Most applications have this</a:t>
            </a:r>
            <a:endParaRPr lang="en-US" dirty="0"/>
          </a:p>
        </p:txBody>
      </p:sp>
      <p:sp>
        <p:nvSpPr>
          <p:cNvPr id="4" name="Slide Number Placeholder 3"/>
          <p:cNvSpPr>
            <a:spLocks noGrp="1"/>
          </p:cNvSpPr>
          <p:nvPr>
            <p:ph type="sldNum" sz="quarter" idx="10"/>
          </p:nvPr>
        </p:nvSpPr>
        <p:spPr/>
        <p:txBody>
          <a:bodyPr/>
          <a:lstStyle/>
          <a:p>
            <a:fld id="{4F5D4126-7F6D-4896-BB40-6A6D951FAA95}" type="slidenum">
              <a:rPr lang="en-US" smtClean="0"/>
              <a:t>32</a:t>
            </a:fld>
            <a:endParaRPr lang="en-US" dirty="0"/>
          </a:p>
        </p:txBody>
      </p:sp>
    </p:spTree>
    <p:extLst>
      <p:ext uri="{BB962C8B-B14F-4D97-AF65-F5344CB8AC3E}">
        <p14:creationId xmlns:p14="http://schemas.microsoft.com/office/powerpoint/2010/main" val="1069621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and auditing</a:t>
            </a:r>
          </a:p>
        </p:txBody>
      </p:sp>
      <p:sp>
        <p:nvSpPr>
          <p:cNvPr id="4" name="Slide Number Placeholder 3"/>
          <p:cNvSpPr>
            <a:spLocks noGrp="1"/>
          </p:cNvSpPr>
          <p:nvPr>
            <p:ph type="sldNum" sz="quarter" idx="5"/>
          </p:nvPr>
        </p:nvSpPr>
        <p:spPr/>
        <p:txBody>
          <a:bodyPr/>
          <a:lstStyle/>
          <a:p>
            <a:fld id="{D596DAA9-934E-804F-BF91-7EBADC4D1569}" type="slidenum">
              <a:rPr lang="en-US" smtClean="0"/>
              <a:t>33</a:t>
            </a:fld>
            <a:endParaRPr lang="en-US" dirty="0"/>
          </a:p>
        </p:txBody>
      </p:sp>
    </p:spTree>
    <p:extLst>
      <p:ext uri="{BB962C8B-B14F-4D97-AF65-F5344CB8AC3E}">
        <p14:creationId xmlns:p14="http://schemas.microsoft.com/office/powerpoint/2010/main" val="3048433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and auditing</a:t>
            </a:r>
          </a:p>
        </p:txBody>
      </p:sp>
      <p:sp>
        <p:nvSpPr>
          <p:cNvPr id="4" name="Slide Number Placeholder 3"/>
          <p:cNvSpPr>
            <a:spLocks noGrp="1"/>
          </p:cNvSpPr>
          <p:nvPr>
            <p:ph type="sldNum" sz="quarter" idx="5"/>
          </p:nvPr>
        </p:nvSpPr>
        <p:spPr/>
        <p:txBody>
          <a:bodyPr/>
          <a:lstStyle/>
          <a:p>
            <a:fld id="{D596DAA9-934E-804F-BF91-7EBADC4D1569}" type="slidenum">
              <a:rPr lang="en-US" smtClean="0"/>
              <a:t>34</a:t>
            </a:fld>
            <a:endParaRPr lang="en-US" dirty="0"/>
          </a:p>
        </p:txBody>
      </p:sp>
    </p:spTree>
    <p:extLst>
      <p:ext uri="{BB962C8B-B14F-4D97-AF65-F5344CB8AC3E}">
        <p14:creationId xmlns:p14="http://schemas.microsoft.com/office/powerpoint/2010/main" val="2137876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522168" indent="-522168">
              <a:buFontTx/>
              <a:buAutoNum type="arabicPeriod"/>
            </a:pPr>
            <a:endParaRPr lang="en-US" altLang="en-US" sz="2800" dirty="0"/>
          </a:p>
        </p:txBody>
      </p:sp>
      <p:sp>
        <p:nvSpPr>
          <p:cNvPr id="4" name="Slide Number Placeholder 3"/>
          <p:cNvSpPr>
            <a:spLocks noGrp="1"/>
          </p:cNvSpPr>
          <p:nvPr>
            <p:ph type="sldNum" sz="quarter" idx="10"/>
          </p:nvPr>
        </p:nvSpPr>
        <p:spPr/>
        <p:txBody>
          <a:bodyPr/>
          <a:lstStyle/>
          <a:p>
            <a:fld id="{96EF9659-9E52-4CB6-9D16-BA3B183BABF5}" type="slidenum">
              <a:rPr lang="en-US" smtClean="0"/>
              <a:t>35</a:t>
            </a:fld>
            <a:endParaRPr lang="en-US" dirty="0"/>
          </a:p>
        </p:txBody>
      </p:sp>
    </p:spTree>
    <p:extLst>
      <p:ext uri="{BB962C8B-B14F-4D97-AF65-F5344CB8AC3E}">
        <p14:creationId xmlns:p14="http://schemas.microsoft.com/office/powerpoint/2010/main" val="2593956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Like all emergency procedures, they need to be practiced</a:t>
            </a:r>
          </a:p>
          <a:p>
            <a:endParaRPr lang="en-US" dirty="0"/>
          </a:p>
        </p:txBody>
      </p:sp>
      <p:sp>
        <p:nvSpPr>
          <p:cNvPr id="4" name="Slide Number Placeholder 3"/>
          <p:cNvSpPr>
            <a:spLocks noGrp="1"/>
          </p:cNvSpPr>
          <p:nvPr>
            <p:ph type="sldNum" sz="quarter" idx="5"/>
          </p:nvPr>
        </p:nvSpPr>
        <p:spPr/>
        <p:txBody>
          <a:bodyPr/>
          <a:lstStyle/>
          <a:p>
            <a:fld id="{D596DAA9-934E-804F-BF91-7EBADC4D1569}" type="slidenum">
              <a:rPr lang="en-US" smtClean="0"/>
              <a:t>36</a:t>
            </a:fld>
            <a:endParaRPr lang="en-US" dirty="0"/>
          </a:p>
        </p:txBody>
      </p:sp>
    </p:spTree>
    <p:extLst>
      <p:ext uri="{BB962C8B-B14F-4D97-AF65-F5344CB8AC3E}">
        <p14:creationId xmlns:p14="http://schemas.microsoft.com/office/powerpoint/2010/main" val="3187685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6DAA9-934E-804F-BF91-7EBADC4D1569}" type="slidenum">
              <a:rPr lang="en-US" smtClean="0"/>
              <a:t>38</a:t>
            </a:fld>
            <a:endParaRPr lang="en-US" dirty="0"/>
          </a:p>
        </p:txBody>
      </p:sp>
    </p:spTree>
    <p:extLst>
      <p:ext uri="{BB962C8B-B14F-4D97-AF65-F5344CB8AC3E}">
        <p14:creationId xmlns:p14="http://schemas.microsoft.com/office/powerpoint/2010/main" val="248075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4</a:t>
            </a:fld>
            <a:endParaRPr lang="en-US"/>
          </a:p>
        </p:txBody>
      </p:sp>
    </p:spTree>
    <p:extLst>
      <p:ext uri="{BB962C8B-B14F-4D97-AF65-F5344CB8AC3E}">
        <p14:creationId xmlns:p14="http://schemas.microsoft.com/office/powerpoint/2010/main" val="313146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6DAA9-934E-804F-BF91-7EBADC4D1569}" type="slidenum">
              <a:rPr lang="en-US" smtClean="0"/>
              <a:t>6</a:t>
            </a:fld>
            <a:endParaRPr lang="en-US" dirty="0"/>
          </a:p>
        </p:txBody>
      </p:sp>
    </p:spTree>
    <p:extLst>
      <p:ext uri="{BB962C8B-B14F-4D97-AF65-F5344CB8AC3E}">
        <p14:creationId xmlns:p14="http://schemas.microsoft.com/office/powerpoint/2010/main" val="325959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4F5D4126-7F6D-4896-BB40-6A6D951FAA95}" type="slidenum">
              <a:rPr lang="en-US" smtClean="0"/>
              <a:t>7</a:t>
            </a:fld>
            <a:endParaRPr lang="en-US" dirty="0"/>
          </a:p>
        </p:txBody>
      </p:sp>
    </p:spTree>
    <p:extLst>
      <p:ext uri="{BB962C8B-B14F-4D97-AF65-F5344CB8AC3E}">
        <p14:creationId xmlns:p14="http://schemas.microsoft.com/office/powerpoint/2010/main" val="382907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67" dirty="0"/>
              <a:t>HC is top of list while Financial Industry is about bottom. Talk about FI regulations.</a:t>
            </a:r>
          </a:p>
          <a:p>
            <a:endParaRPr lang="en-US" sz="2667" dirty="0"/>
          </a:p>
          <a:p>
            <a:r>
              <a:rPr lang="en-US" sz="2667" dirty="0"/>
              <a:t>Hackers can do a lot in and to your network in 231 days (public average)</a:t>
            </a:r>
          </a:p>
          <a:p>
            <a:pPr lvl="1"/>
            <a:r>
              <a:rPr lang="en-US" sz="2133" dirty="0"/>
              <a:t>Learn everything about your CU</a:t>
            </a:r>
          </a:p>
          <a:p>
            <a:pPr lvl="1"/>
            <a:r>
              <a:rPr lang="en-US" sz="2133" dirty="0"/>
              <a:t>Find you crown jewels and take them</a:t>
            </a:r>
          </a:p>
          <a:p>
            <a:pPr lvl="1"/>
            <a:r>
              <a:rPr lang="en-US" sz="2133" dirty="0"/>
              <a:t>Disable backups and security systems</a:t>
            </a:r>
          </a:p>
          <a:p>
            <a:pPr lvl="1"/>
            <a:r>
              <a:rPr lang="en-US" sz="2133" dirty="0"/>
              <a:t>Create numerous back doors</a:t>
            </a:r>
          </a:p>
          <a:p>
            <a:pPr lvl="1"/>
            <a:r>
              <a:rPr lang="en-US" sz="2133" dirty="0"/>
              <a:t>Plant Ransomware (AFTER they are done with everything else…)</a:t>
            </a:r>
          </a:p>
          <a:p>
            <a:pPr>
              <a:spcBef>
                <a:spcPts val="1600"/>
              </a:spcBef>
            </a:pPr>
            <a:r>
              <a:rPr lang="en-US" sz="2667" dirty="0"/>
              <a:t>Labeling ransomware as the top threat creates a false narrative</a:t>
            </a:r>
          </a:p>
          <a:p>
            <a:pPr lvl="1"/>
            <a:r>
              <a:rPr lang="en-US" sz="2133" dirty="0"/>
              <a:t>Ransomware is usually coupled with other acts and just the most visible part of the attack</a:t>
            </a:r>
          </a:p>
          <a:p>
            <a:pPr lvl="1"/>
            <a:r>
              <a:rPr lang="en-US" sz="2133" b="1" dirty="0">
                <a:solidFill>
                  <a:srgbClr val="FF0000"/>
                </a:solidFill>
              </a:rPr>
              <a:t>These days, ransomware is coupled with data exfiltration</a:t>
            </a:r>
          </a:p>
          <a:p>
            <a:pPr lvl="1"/>
            <a:r>
              <a:rPr lang="en-US" sz="2133" dirty="0"/>
              <a:t>Resuming operations is just the first step</a:t>
            </a:r>
          </a:p>
          <a:p>
            <a:pPr lvl="1"/>
            <a:r>
              <a:rPr lang="en-US" sz="2133" dirty="0"/>
              <a:t>Legal and business ramifications of a data breach can persist</a:t>
            </a:r>
          </a:p>
          <a:p>
            <a:pPr lvl="1"/>
            <a:endParaRPr lang="en-US" sz="2133" dirty="0"/>
          </a:p>
          <a:p>
            <a:endParaRPr lang="en-US" dirty="0"/>
          </a:p>
        </p:txBody>
      </p:sp>
      <p:sp>
        <p:nvSpPr>
          <p:cNvPr id="4" name="Slide Number Placeholder 3"/>
          <p:cNvSpPr>
            <a:spLocks noGrp="1"/>
          </p:cNvSpPr>
          <p:nvPr>
            <p:ph type="sldNum" sz="quarter" idx="5"/>
          </p:nvPr>
        </p:nvSpPr>
        <p:spPr/>
        <p:txBody>
          <a:bodyPr/>
          <a:lstStyle/>
          <a:p>
            <a:fld id="{D596DAA9-934E-804F-BF91-7EBADC4D1569}" type="slidenum">
              <a:rPr lang="en-US" smtClean="0"/>
              <a:t>8</a:t>
            </a:fld>
            <a:endParaRPr lang="en-US" dirty="0"/>
          </a:p>
        </p:txBody>
      </p:sp>
    </p:spTree>
    <p:extLst>
      <p:ext uri="{BB962C8B-B14F-4D97-AF65-F5344CB8AC3E}">
        <p14:creationId xmlns:p14="http://schemas.microsoft.com/office/powerpoint/2010/main" val="1391397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7CECE-429E-B943-AE96-4731B26E5693}" type="slidenum">
              <a:rPr lang="en-US" smtClean="0"/>
              <a:t>9</a:t>
            </a:fld>
            <a:endParaRPr lang="en-US" dirty="0"/>
          </a:p>
        </p:txBody>
      </p:sp>
    </p:spTree>
    <p:extLst>
      <p:ext uri="{BB962C8B-B14F-4D97-AF65-F5344CB8AC3E}">
        <p14:creationId xmlns:p14="http://schemas.microsoft.com/office/powerpoint/2010/main" val="3155554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11</a:t>
            </a:fld>
            <a:endParaRPr lang="en-US" dirty="0"/>
          </a:p>
        </p:txBody>
      </p:sp>
    </p:spTree>
    <p:extLst>
      <p:ext uri="{BB962C8B-B14F-4D97-AF65-F5344CB8AC3E}">
        <p14:creationId xmlns:p14="http://schemas.microsoft.com/office/powerpoint/2010/main" val="357453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13</a:t>
            </a:fld>
            <a:endParaRPr lang="en-US" dirty="0"/>
          </a:p>
        </p:txBody>
      </p:sp>
    </p:spTree>
    <p:extLst>
      <p:ext uri="{BB962C8B-B14F-4D97-AF65-F5344CB8AC3E}">
        <p14:creationId xmlns:p14="http://schemas.microsoft.com/office/powerpoint/2010/main" val="2687619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s://www.youtube.com/user/CliftonLarsonAllen" TargetMode="External"/><Relationship Id="rId3" Type="http://schemas.openxmlformats.org/officeDocument/2006/relationships/image" Target="../media/image12.emf"/><Relationship Id="rId7" Type="http://schemas.openxmlformats.org/officeDocument/2006/relationships/image" Target="../media/image14.emf"/><Relationship Id="rId12" Type="http://schemas.openxmlformats.org/officeDocument/2006/relationships/image" Target="../media/image17.png"/><Relationship Id="rId2" Type="http://schemas.openxmlformats.org/officeDocument/2006/relationships/hyperlink" Target="https://twitter.com/CLAconnect" TargetMode="External"/><Relationship Id="rId1" Type="http://schemas.openxmlformats.org/officeDocument/2006/relationships/slideMaster" Target="../slideMasters/slideMaster1.xml"/><Relationship Id="rId6" Type="http://schemas.openxmlformats.org/officeDocument/2006/relationships/hyperlink" Target="https://www.linkedin.com/company/cliftonlarsonallen" TargetMode="External"/><Relationship Id="rId11" Type="http://schemas.openxmlformats.org/officeDocument/2006/relationships/image" Target="../media/image16.png"/><Relationship Id="rId5" Type="http://schemas.openxmlformats.org/officeDocument/2006/relationships/image" Target="../media/image13.emf"/><Relationship Id="rId10" Type="http://schemas.openxmlformats.org/officeDocument/2006/relationships/hyperlink" Target="https://www.instagram.com/lifeatcla" TargetMode="External"/><Relationship Id="rId4" Type="http://schemas.openxmlformats.org/officeDocument/2006/relationships/hyperlink" Target="https://www.facebook.com/CliftonLarsonAllen" TargetMode="External"/><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C7DF4E-024C-4DE4-A56A-1110E4609A2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145" y="-6325"/>
            <a:ext cx="9171052" cy="5160721"/>
          </a:xfrm>
          <a:prstGeom prst="rect">
            <a:avLst/>
          </a:prstGeom>
        </p:spPr>
      </p:pic>
      <p:pic>
        <p:nvPicPr>
          <p:cNvPr id="10" name="Picture 9">
            <a:extLst>
              <a:ext uri="{FF2B5EF4-FFF2-40B4-BE49-F238E27FC236}">
                <a16:creationId xmlns:a16="http://schemas.microsoft.com/office/drawing/2014/main" id="{D259131D-BD2D-4C8B-99A8-C9D24D32FD0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62960" y="508556"/>
            <a:ext cx="964134" cy="958396"/>
          </a:xfrm>
          <a:prstGeom prst="rect">
            <a:avLst/>
          </a:prstGeom>
        </p:spPr>
      </p:pic>
      <p:sp>
        <p:nvSpPr>
          <p:cNvPr id="11" name="Rectangle 4">
            <a:extLst>
              <a:ext uri="{FF2B5EF4-FFF2-40B4-BE49-F238E27FC236}">
                <a16:creationId xmlns:a16="http://schemas.microsoft.com/office/drawing/2014/main" id="{5834969D-681C-41F4-9CF7-DFB07D52E7E8}"/>
              </a:ext>
            </a:extLst>
          </p:cNvPr>
          <p:cNvSpPr>
            <a:spLocks noGrp="1" noChangeArrowheads="1"/>
          </p:cNvSpPr>
          <p:nvPr>
            <p:ph type="subTitle" idx="1" hasCustomPrompt="1"/>
          </p:nvPr>
        </p:nvSpPr>
        <p:spPr>
          <a:xfrm>
            <a:off x="848026" y="3158118"/>
            <a:ext cx="7417669" cy="367202"/>
          </a:xfrm>
          <a:noFill/>
        </p:spPr>
        <p:txBody>
          <a:bodyPr/>
          <a:lstStyle>
            <a:lvl1pPr marL="0" indent="0" algn="l">
              <a:buFontTx/>
              <a:buNone/>
              <a:defRPr sz="1600" b="0">
                <a:solidFill>
                  <a:schemeClr val="bg1"/>
                </a:solidFill>
              </a:defRPr>
            </a:lvl1pPr>
          </a:lstStyle>
          <a:p>
            <a:r>
              <a:rPr lang="en-US" dirty="0"/>
              <a:t>Click To Edit Master Subtitle Style</a:t>
            </a:r>
          </a:p>
        </p:txBody>
      </p:sp>
      <p:sp>
        <p:nvSpPr>
          <p:cNvPr id="13" name="Title 1">
            <a:extLst>
              <a:ext uri="{FF2B5EF4-FFF2-40B4-BE49-F238E27FC236}">
                <a16:creationId xmlns:a16="http://schemas.microsoft.com/office/drawing/2014/main" id="{3B8EE3F3-A429-4D45-B63B-1D7C01F85C57}"/>
              </a:ext>
            </a:extLst>
          </p:cNvPr>
          <p:cNvSpPr>
            <a:spLocks noGrp="1"/>
          </p:cNvSpPr>
          <p:nvPr>
            <p:ph type="title" hasCustomPrompt="1"/>
          </p:nvPr>
        </p:nvSpPr>
        <p:spPr>
          <a:xfrm>
            <a:off x="848026" y="1652252"/>
            <a:ext cx="7417669" cy="1394460"/>
          </a:xfrm>
          <a:noFill/>
        </p:spPr>
        <p:txBody>
          <a:bodyPr anchor="b"/>
          <a:lstStyle>
            <a:lvl1pPr>
              <a:defRPr sz="2800">
                <a:solidFill>
                  <a:schemeClr val="bg1"/>
                </a:solidFill>
              </a:defRPr>
            </a:lvl1pPr>
          </a:lstStyle>
          <a:p>
            <a:r>
              <a:rPr lang="en-US" dirty="0"/>
              <a:t>Click To Edit Master Title Style</a:t>
            </a:r>
          </a:p>
        </p:txBody>
      </p:sp>
      <p:sp>
        <p:nvSpPr>
          <p:cNvPr id="14" name="TextBox 13">
            <a:extLst>
              <a:ext uri="{FF2B5EF4-FFF2-40B4-BE49-F238E27FC236}">
                <a16:creationId xmlns:a16="http://schemas.microsoft.com/office/drawing/2014/main" id="{E91D7206-85A7-4D92-A08A-DD6DE2388EC1}"/>
              </a:ext>
            </a:extLst>
          </p:cNvPr>
          <p:cNvSpPr txBox="1"/>
          <p:nvPr userDrawn="1"/>
        </p:nvSpPr>
        <p:spPr>
          <a:xfrm>
            <a:off x="7106771" y="833865"/>
            <a:ext cx="1743872" cy="307777"/>
          </a:xfrm>
          <a:prstGeom prst="rect">
            <a:avLst/>
          </a:prstGeom>
          <a:noFill/>
        </p:spPr>
        <p:txBody>
          <a:bodyPr wrap="square" rtlCol="0">
            <a:spAutoFit/>
          </a:bodyPr>
          <a:lstStyle/>
          <a:p>
            <a:pPr algn="r"/>
            <a:r>
              <a:rPr lang="en-US" sz="1400" b="0" i="1" kern="1200" dirty="0">
                <a:solidFill>
                  <a:schemeClr val="bg1">
                    <a:lumMod val="85000"/>
                  </a:schemeClr>
                </a:solidFill>
                <a:effectLst/>
                <a:latin typeface="Georgia" panose="02040502050405020303" pitchFamily="18" charset="0"/>
                <a:ea typeface="+mn-ea"/>
                <a:cs typeface="Calibri" panose="020F0502020204030204" pitchFamily="34" charset="0"/>
              </a:rPr>
              <a:t>We’ll get you there.</a:t>
            </a:r>
          </a:p>
        </p:txBody>
      </p:sp>
      <p:sp>
        <p:nvSpPr>
          <p:cNvPr id="15" name="TextBox 14">
            <a:extLst>
              <a:ext uri="{FF2B5EF4-FFF2-40B4-BE49-F238E27FC236}">
                <a16:creationId xmlns:a16="http://schemas.microsoft.com/office/drawing/2014/main" id="{FBA9D4CC-A9FA-4068-8713-41617693E2A4}"/>
              </a:ext>
            </a:extLst>
          </p:cNvPr>
          <p:cNvSpPr txBox="1"/>
          <p:nvPr userDrawn="1"/>
        </p:nvSpPr>
        <p:spPr>
          <a:xfrm>
            <a:off x="5476291" y="4459068"/>
            <a:ext cx="2984386" cy="246221"/>
          </a:xfrm>
          <a:prstGeom prst="rect">
            <a:avLst/>
          </a:prstGeom>
          <a:noFill/>
        </p:spPr>
        <p:txBody>
          <a:bodyPr wrap="square" rtlCol="0">
            <a:spAutoFit/>
          </a:bodyPr>
          <a:lstStyle/>
          <a:p>
            <a:pPr algn="l"/>
            <a:r>
              <a:rPr lang="en-US" sz="1000" dirty="0">
                <a:solidFill>
                  <a:schemeClr val="bg1">
                    <a:lumMod val="85000"/>
                  </a:schemeClr>
                </a:solidFill>
              </a:rPr>
              <a:t>CPAs  |  CONSULTANTS  |  WEALTH ADVISORS</a:t>
            </a:r>
          </a:p>
        </p:txBody>
      </p:sp>
      <p:sp>
        <p:nvSpPr>
          <p:cNvPr id="22" name="Rectangle 21">
            <a:extLst>
              <a:ext uri="{FF2B5EF4-FFF2-40B4-BE49-F238E27FC236}">
                <a16:creationId xmlns:a16="http://schemas.microsoft.com/office/drawing/2014/main" id="{4B334F28-54BB-40FD-8809-F39E676A3F03}"/>
              </a:ext>
            </a:extLst>
          </p:cNvPr>
          <p:cNvSpPr/>
          <p:nvPr userDrawn="1"/>
        </p:nvSpPr>
        <p:spPr>
          <a:xfrm>
            <a:off x="5004782" y="4754602"/>
            <a:ext cx="326091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lumMod val="65000"/>
                  </a:schemeClr>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279320B8-DE2D-4E51-BBD7-BB1D6B6CFE7A}"/>
              </a:ext>
            </a:extLst>
          </p:cNvPr>
          <p:cNvSpPr/>
          <p:nvPr userDrawn="1"/>
        </p:nvSpPr>
        <p:spPr bwMode="auto">
          <a:xfrm>
            <a:off x="4363570" y="0"/>
            <a:ext cx="4780429" cy="5177118"/>
          </a:xfrm>
          <a:custGeom>
            <a:avLst/>
            <a:gdLst>
              <a:gd name="connsiteX0" fmla="*/ 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0 w 4649659"/>
              <a:gd name="connsiteY4" fmla="*/ 0 h 5153027"/>
              <a:gd name="connsiteX0" fmla="*/ 249555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495550 w 4649659"/>
              <a:gd name="connsiteY4" fmla="*/ 0 h 5153027"/>
              <a:gd name="connsiteX0" fmla="*/ 2828925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828925 w 4649659"/>
              <a:gd name="connsiteY4" fmla="*/ 0 h 5153027"/>
              <a:gd name="connsiteX0" fmla="*/ 2745289 w 4566023"/>
              <a:gd name="connsiteY0" fmla="*/ 0 h 5186707"/>
              <a:gd name="connsiteX1" fmla="*/ 4566023 w 4566023"/>
              <a:gd name="connsiteY1" fmla="*/ 0 h 5186707"/>
              <a:gd name="connsiteX2" fmla="*/ 4566023 w 4566023"/>
              <a:gd name="connsiteY2" fmla="*/ 5153027 h 5186707"/>
              <a:gd name="connsiteX3" fmla="*/ 0 w 4566023"/>
              <a:gd name="connsiteY3" fmla="*/ 5186707 h 5186707"/>
              <a:gd name="connsiteX4" fmla="*/ 2745289 w 4566023"/>
              <a:gd name="connsiteY4" fmla="*/ 0 h 518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6023" h="5186707">
                <a:moveTo>
                  <a:pt x="2745289" y="0"/>
                </a:moveTo>
                <a:lnTo>
                  <a:pt x="4566023" y="0"/>
                </a:lnTo>
                <a:lnTo>
                  <a:pt x="4566023" y="5153027"/>
                </a:lnTo>
                <a:lnTo>
                  <a:pt x="0" y="5186707"/>
                </a:lnTo>
                <a:lnTo>
                  <a:pt x="2745289"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25" name="Rectangle 2">
            <a:extLst>
              <a:ext uri="{FF2B5EF4-FFF2-40B4-BE49-F238E27FC236}">
                <a16:creationId xmlns:a16="http://schemas.microsoft.com/office/drawing/2014/main" id="{AD38EDA4-006A-4563-BB9D-60E22CDA9C28}"/>
              </a:ext>
            </a:extLst>
          </p:cNvPr>
          <p:cNvSpPr/>
          <p:nvPr userDrawn="1"/>
        </p:nvSpPr>
        <p:spPr bwMode="auto">
          <a:xfrm>
            <a:off x="-10004" y="-4536"/>
            <a:ext cx="7249004" cy="5161483"/>
          </a:xfrm>
          <a:custGeom>
            <a:avLst/>
            <a:gdLst>
              <a:gd name="connsiteX0" fmla="*/ 0 w 4371977"/>
              <a:gd name="connsiteY0" fmla="*/ 0 h 5143500"/>
              <a:gd name="connsiteX1" fmla="*/ 4371977 w 4371977"/>
              <a:gd name="connsiteY1" fmla="*/ 0 h 5143500"/>
              <a:gd name="connsiteX2" fmla="*/ 4371977 w 4371977"/>
              <a:gd name="connsiteY2" fmla="*/ 5143500 h 5143500"/>
              <a:gd name="connsiteX3" fmla="*/ 0 w 4371977"/>
              <a:gd name="connsiteY3" fmla="*/ 5143500 h 5143500"/>
              <a:gd name="connsiteX4" fmla="*/ 0 w 4371977"/>
              <a:gd name="connsiteY4" fmla="*/ 0 h 5143500"/>
              <a:gd name="connsiteX0" fmla="*/ 0 w 7239002"/>
              <a:gd name="connsiteY0" fmla="*/ 9525 h 5153025"/>
              <a:gd name="connsiteX1" fmla="*/ 7239002 w 7239002"/>
              <a:gd name="connsiteY1" fmla="*/ 0 h 5153025"/>
              <a:gd name="connsiteX2" fmla="*/ 4371977 w 7239002"/>
              <a:gd name="connsiteY2" fmla="*/ 5153025 h 5153025"/>
              <a:gd name="connsiteX3" fmla="*/ 0 w 7239002"/>
              <a:gd name="connsiteY3" fmla="*/ 5153025 h 5153025"/>
              <a:gd name="connsiteX4" fmla="*/ 0 w 7239002"/>
              <a:gd name="connsiteY4" fmla="*/ 9525 h 5153025"/>
              <a:gd name="connsiteX0" fmla="*/ 0 w 7246036"/>
              <a:gd name="connsiteY0" fmla="*/ 2496 h 5153025"/>
              <a:gd name="connsiteX1" fmla="*/ 7246036 w 7246036"/>
              <a:gd name="connsiteY1" fmla="*/ 0 h 5153025"/>
              <a:gd name="connsiteX2" fmla="*/ 4379011 w 7246036"/>
              <a:gd name="connsiteY2" fmla="*/ 5153025 h 5153025"/>
              <a:gd name="connsiteX3" fmla="*/ 7034 w 7246036"/>
              <a:gd name="connsiteY3" fmla="*/ 5153025 h 5153025"/>
              <a:gd name="connsiteX4" fmla="*/ 0 w 7246036"/>
              <a:gd name="connsiteY4" fmla="*/ 2496 h 5153025"/>
              <a:gd name="connsiteX0" fmla="*/ 0 w 7246036"/>
              <a:gd name="connsiteY0" fmla="*/ 0 h 5157558"/>
              <a:gd name="connsiteX1" fmla="*/ 7246036 w 7246036"/>
              <a:gd name="connsiteY1" fmla="*/ 4533 h 5157558"/>
              <a:gd name="connsiteX2" fmla="*/ 4379011 w 7246036"/>
              <a:gd name="connsiteY2" fmla="*/ 5157558 h 5157558"/>
              <a:gd name="connsiteX3" fmla="*/ 7034 w 7246036"/>
              <a:gd name="connsiteY3" fmla="*/ 5157558 h 5157558"/>
              <a:gd name="connsiteX4" fmla="*/ 0 w 7246036"/>
              <a:gd name="connsiteY4" fmla="*/ 0 h 5157558"/>
              <a:gd name="connsiteX0" fmla="*/ 2968 w 7249004"/>
              <a:gd name="connsiteY0" fmla="*/ 0 h 5157558"/>
              <a:gd name="connsiteX1" fmla="*/ 7249004 w 7249004"/>
              <a:gd name="connsiteY1" fmla="*/ 4533 h 5157558"/>
              <a:gd name="connsiteX2" fmla="*/ 4381979 w 7249004"/>
              <a:gd name="connsiteY2" fmla="*/ 5157558 h 5157558"/>
              <a:gd name="connsiteX3" fmla="*/ 477 w 7249004"/>
              <a:gd name="connsiteY3" fmla="*/ 5157558 h 5157558"/>
              <a:gd name="connsiteX4" fmla="*/ 2968 w 7249004"/>
              <a:gd name="connsiteY4" fmla="*/ 0 h 515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004" h="5157558">
                <a:moveTo>
                  <a:pt x="2968" y="0"/>
                </a:moveTo>
                <a:lnTo>
                  <a:pt x="7249004" y="4533"/>
                </a:lnTo>
                <a:lnTo>
                  <a:pt x="4381979" y="5157558"/>
                </a:lnTo>
                <a:lnTo>
                  <a:pt x="477" y="5157558"/>
                </a:lnTo>
                <a:cubicBezTo>
                  <a:pt x="-1868" y="3440715"/>
                  <a:pt x="5313" y="1716843"/>
                  <a:pt x="2968" y="0"/>
                </a:cubicBezTo>
                <a:close/>
              </a:path>
            </a:pathLst>
          </a:custGeom>
          <a:solidFill>
            <a:srgbClr val="2E33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17" name="Picture 16">
            <a:extLst>
              <a:ext uri="{FF2B5EF4-FFF2-40B4-BE49-F238E27FC236}">
                <a16:creationId xmlns:a16="http://schemas.microsoft.com/office/drawing/2014/main" id="{6E8527B3-1434-4CEC-8CEF-E3B18B296E2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64529" y="286793"/>
            <a:ext cx="671405" cy="668631"/>
          </a:xfrm>
          <a:prstGeom prst="rect">
            <a:avLst/>
          </a:prstGeom>
        </p:spPr>
      </p:pic>
      <p:sp>
        <p:nvSpPr>
          <p:cNvPr id="14" name="Rectangle 4"/>
          <p:cNvSpPr>
            <a:spLocks noGrp="1" noChangeArrowheads="1"/>
          </p:cNvSpPr>
          <p:nvPr userDrawn="1">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Master Subtitle Style</a:t>
            </a:r>
          </a:p>
        </p:txBody>
      </p:sp>
      <p:sp>
        <p:nvSpPr>
          <p:cNvPr id="15" name="Rectangle 3"/>
          <p:cNvSpPr>
            <a:spLocks noGrp="1" noChangeArrowheads="1"/>
          </p:cNvSpPr>
          <p:nvPr userDrawn="1">
            <p:ph type="ctrTitle" hasCustomPrompt="1"/>
          </p:nvPr>
        </p:nvSpPr>
        <p:spPr>
          <a:xfrm>
            <a:off x="848026" y="1524001"/>
            <a:ext cx="4495499" cy="1504950"/>
          </a:xfrm>
          <a:noFill/>
        </p:spPr>
        <p:txBody>
          <a:bodyPr anchor="b" anchorCtr="0"/>
          <a:lstStyle>
            <a:lvl1pPr algn="l">
              <a:defRPr sz="2400">
                <a:solidFill>
                  <a:schemeClr val="bg1"/>
                </a:solidFill>
              </a:defRPr>
            </a:lvl1pPr>
          </a:lstStyle>
          <a:p>
            <a:r>
              <a:rPr lang="en-US" dirty="0"/>
              <a:t>Click To Edit Master Title Style</a:t>
            </a:r>
          </a:p>
        </p:txBody>
      </p:sp>
      <p:sp>
        <p:nvSpPr>
          <p:cNvPr id="16" name="Slide Number Placeholder 5">
            <a:extLst>
              <a:ext uri="{FF2B5EF4-FFF2-40B4-BE49-F238E27FC236}">
                <a16:creationId xmlns:a16="http://schemas.microsoft.com/office/drawing/2014/main" id="{0E9B5283-B0C0-43AA-A4E3-757125B23B5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8" name="TextBox 17">
            <a:extLst>
              <a:ext uri="{FF2B5EF4-FFF2-40B4-BE49-F238E27FC236}">
                <a16:creationId xmlns:a16="http://schemas.microsoft.com/office/drawing/2014/main" id="{A16F14F5-DD80-4FE9-A21A-AE050B9494B2}"/>
              </a:ext>
            </a:extLst>
          </p:cNvPr>
          <p:cNvSpPr txBox="1"/>
          <p:nvPr userDrawn="1"/>
        </p:nvSpPr>
        <p:spPr>
          <a:xfrm>
            <a:off x="5956310" y="4154483"/>
            <a:ext cx="2670427" cy="292388"/>
          </a:xfrm>
          <a:prstGeom prst="rect">
            <a:avLst/>
          </a:prstGeom>
          <a:noFill/>
        </p:spPr>
        <p:txBody>
          <a:bodyPr wrap="square" rtlCol="0">
            <a:spAutoFit/>
          </a:bodyPr>
          <a:lstStyle/>
          <a:p>
            <a:pPr algn="r"/>
            <a:r>
              <a:rPr lang="en-US" sz="1300" b="0" i="1" kern="1200" dirty="0">
                <a:solidFill>
                  <a:schemeClr val="accent1"/>
                </a:solidFill>
                <a:effectLst/>
                <a:latin typeface="Georgia" panose="02040502050405020303" pitchFamily="18" charset="0"/>
                <a:ea typeface="+mn-ea"/>
                <a:cs typeface="Calibri" panose="020F0502020204030204" pitchFamily="34" charset="0"/>
              </a:rPr>
              <a:t>We’ll get you there.</a:t>
            </a:r>
          </a:p>
        </p:txBody>
      </p:sp>
      <p:sp>
        <p:nvSpPr>
          <p:cNvPr id="22" name="Rectangle 21">
            <a:extLst>
              <a:ext uri="{FF2B5EF4-FFF2-40B4-BE49-F238E27FC236}">
                <a16:creationId xmlns:a16="http://schemas.microsoft.com/office/drawing/2014/main" id="{A8CE4579-8B7A-438F-8EFD-45DFB5E8C021}"/>
              </a:ext>
            </a:extLst>
          </p:cNvPr>
          <p:cNvSpPr/>
          <p:nvPr userDrawn="1"/>
        </p:nvSpPr>
        <p:spPr>
          <a:xfrm>
            <a:off x="5190565" y="4772025"/>
            <a:ext cx="3436687"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
        <p:nvSpPr>
          <p:cNvPr id="11" name="TextBox 10">
            <a:extLst>
              <a:ext uri="{FF2B5EF4-FFF2-40B4-BE49-F238E27FC236}">
                <a16:creationId xmlns:a16="http://schemas.microsoft.com/office/drawing/2014/main" id="{97A7FAAA-0AD0-4AD5-B43E-6F849F29F3E7}"/>
              </a:ext>
            </a:extLst>
          </p:cNvPr>
          <p:cNvSpPr txBox="1"/>
          <p:nvPr userDrawn="1"/>
        </p:nvSpPr>
        <p:spPr>
          <a:xfrm>
            <a:off x="5821139" y="4446871"/>
            <a:ext cx="2773003" cy="215444"/>
          </a:xfrm>
          <a:prstGeom prst="rect">
            <a:avLst/>
          </a:prstGeom>
          <a:noFill/>
        </p:spPr>
        <p:txBody>
          <a:bodyPr wrap="square" rtlCol="0">
            <a:spAutoFit/>
          </a:bodyPr>
          <a:lstStyle/>
          <a:p>
            <a:pPr algn="r"/>
            <a:r>
              <a:rPr lang="en-US" sz="800" spc="50" baseline="0" dirty="0">
                <a:solidFill>
                  <a:schemeClr val="accent1"/>
                </a:solidFill>
              </a:rPr>
              <a:t>CPAs  |  CONSULTANTS  |  WEALTH ADVISORS</a:t>
            </a:r>
          </a:p>
        </p:txBody>
      </p:sp>
    </p:spTree>
    <p:extLst>
      <p:ext uri="{BB962C8B-B14F-4D97-AF65-F5344CB8AC3E}">
        <p14:creationId xmlns:p14="http://schemas.microsoft.com/office/powerpoint/2010/main" val="322098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42772"/>
            <a:ext cx="4038600" cy="3741974"/>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838200"/>
            <a:ext cx="4038600" cy="3741974"/>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10" name="Title 1"/>
          <p:cNvSpPr>
            <a:spLocks noGrp="1"/>
          </p:cNvSpPr>
          <p:nvPr>
            <p:ph type="title" hasCustomPrompt="1"/>
          </p:nvPr>
        </p:nvSpPr>
        <p:spPr>
          <a:xfrm>
            <a:off x="457200" y="73152"/>
            <a:ext cx="8229600" cy="685800"/>
          </a:xfrm>
          <a:noFill/>
        </p:spPr>
        <p:txBody>
          <a:bodyPr/>
          <a:lstStyle/>
          <a:p>
            <a:r>
              <a:rPr lang="en-US" dirty="0"/>
              <a:t>Click To Edit Master Title Style</a:t>
            </a:r>
          </a:p>
        </p:txBody>
      </p:sp>
      <p:sp>
        <p:nvSpPr>
          <p:cNvPr id="8" name="Slide Number Placeholder 5">
            <a:extLst>
              <a:ext uri="{FF2B5EF4-FFF2-40B4-BE49-F238E27FC236}">
                <a16:creationId xmlns:a16="http://schemas.microsoft.com/office/drawing/2014/main" id="{161291E1-D87F-45EC-8B36-94CE42B26F52}"/>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795337"/>
            <a:ext cx="4040188" cy="47982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294208"/>
            <a:ext cx="4040188" cy="32015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795337"/>
            <a:ext cx="4041775" cy="47982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294208"/>
            <a:ext cx="4041775" cy="32015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12" name="Title 1"/>
          <p:cNvSpPr>
            <a:spLocks noGrp="1"/>
          </p:cNvSpPr>
          <p:nvPr>
            <p:ph type="title" hasCustomPrompt="1"/>
          </p:nvPr>
        </p:nvSpPr>
        <p:spPr>
          <a:xfrm>
            <a:off x="457200" y="73152"/>
            <a:ext cx="8229600" cy="685800"/>
          </a:xfrm>
          <a:noFill/>
        </p:spPr>
        <p:txBody>
          <a:bodyPr/>
          <a:lstStyle/>
          <a:p>
            <a:r>
              <a:rPr lang="en-US" dirty="0"/>
              <a:t>Click To Edit Master Title Style</a:t>
            </a:r>
          </a:p>
        </p:txBody>
      </p:sp>
      <p:sp>
        <p:nvSpPr>
          <p:cNvPr id="10" name="Slide Number Placeholder 5">
            <a:extLst>
              <a:ext uri="{FF2B5EF4-FFF2-40B4-BE49-F238E27FC236}">
                <a16:creationId xmlns:a16="http://schemas.microsoft.com/office/drawing/2014/main" id="{EDB0A7FB-53E7-4F1C-AB49-CCEBE97AA351}"/>
              </a:ext>
            </a:extLst>
          </p:cNvPr>
          <p:cNvSpPr>
            <a:spLocks noGrp="1"/>
          </p:cNvSpPr>
          <p:nvPr>
            <p:ph type="sldNum" sz="quarter" idx="11"/>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US" dirty="0"/>
          </a:p>
        </p:txBody>
      </p:sp>
      <p:sp>
        <p:nvSpPr>
          <p:cNvPr id="8" name="Title 1"/>
          <p:cNvSpPr>
            <a:spLocks noGrp="1"/>
          </p:cNvSpPr>
          <p:nvPr>
            <p:ph type="title" hasCustomPrompt="1"/>
          </p:nvPr>
        </p:nvSpPr>
        <p:spPr>
          <a:xfrm>
            <a:off x="457200" y="73152"/>
            <a:ext cx="8229600" cy="685800"/>
          </a:xfrm>
          <a:noFill/>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F27ABE51-D359-4960-BF72-49B8B07F646D}"/>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4" name="Slide Number Placeholder 5">
            <a:extLst>
              <a:ext uri="{FF2B5EF4-FFF2-40B4-BE49-F238E27FC236}">
                <a16:creationId xmlns:a16="http://schemas.microsoft.com/office/drawing/2014/main" id="{445CFFC7-91AA-4355-945A-251642D85620}"/>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3" name="Google Shape;127;p33">
            <a:extLst>
              <a:ext uri="{FF2B5EF4-FFF2-40B4-BE49-F238E27FC236}">
                <a16:creationId xmlns:a16="http://schemas.microsoft.com/office/drawing/2014/main" id="{D4B99C71-A3F9-0B9A-26B3-72C5BCE211DB}"/>
              </a:ext>
            </a:extLst>
          </p:cNvPr>
          <p:cNvPicPr preferRelativeResize="0"/>
          <p:nvPr userDrawn="1"/>
        </p:nvPicPr>
        <p:blipFill>
          <a:blip r:embed="rId2">
            <a:alphaModFix/>
          </a:blip>
          <a:stretch>
            <a:fillRect/>
          </a:stretch>
        </p:blipFill>
        <p:spPr>
          <a:xfrm>
            <a:off x="584947" y="4820183"/>
            <a:ext cx="490819" cy="26112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952500"/>
            <a:ext cx="3200399" cy="733425"/>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114802" y="677581"/>
            <a:ext cx="4352924" cy="3684869"/>
          </a:xfrm>
          <a:solidFill>
            <a:schemeClr val="bg1"/>
          </a:solidFill>
          <a:ln>
            <a:noFill/>
          </a:ln>
        </p:spPr>
        <p:txBody>
          <a:bodyPr anchor="ctr" anchorCtr="0"/>
          <a:lstStyle>
            <a:lvl1pPr marL="0" indent="0">
              <a:buNone/>
              <a:defRPr sz="240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876425"/>
            <a:ext cx="3200399" cy="2486025"/>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7" name="Text Placeholder 4">
            <a:extLst>
              <a:ext uri="{FF2B5EF4-FFF2-40B4-BE49-F238E27FC236}">
                <a16:creationId xmlns:a16="http://schemas.microsoft.com/office/drawing/2014/main" id="{024266C0-9442-4818-AACA-0440A92CB4B4}"/>
              </a:ext>
            </a:extLst>
          </p:cNvPr>
          <p:cNvSpPr>
            <a:spLocks noGrp="1"/>
          </p:cNvSpPr>
          <p:nvPr>
            <p:ph type="body" sz="quarter" idx="11" hasCustomPrompt="1"/>
          </p:nvPr>
        </p:nvSpPr>
        <p:spPr>
          <a:xfrm>
            <a:off x="457199" y="629957"/>
            <a:ext cx="3200400" cy="255868"/>
          </a:xfrm>
        </p:spPr>
        <p:txBody>
          <a:bodyPr/>
          <a:lstStyle>
            <a:lvl1pPr marL="0" indent="0">
              <a:buNone/>
              <a:defRPr sz="1100" u="sng" baseline="0">
                <a:solidFill>
                  <a:schemeClr val="bg1">
                    <a:lumMod val="65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a:t>CLICK TO EDIT MASTER TEXT STYLES</a:t>
            </a:r>
          </a:p>
        </p:txBody>
      </p:sp>
      <p:sp>
        <p:nvSpPr>
          <p:cNvPr id="8" name="Slide Number Placeholder 5">
            <a:extLst>
              <a:ext uri="{FF2B5EF4-FFF2-40B4-BE49-F238E27FC236}">
                <a16:creationId xmlns:a16="http://schemas.microsoft.com/office/drawing/2014/main" id="{B403A1B9-6BFC-4D4A-BE39-68E64DA65B3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1"/>
            <a:ext cx="5486400" cy="425054"/>
          </a:xfrm>
        </p:spPr>
        <p:txBody>
          <a:bodyPr anchor="b"/>
          <a:lstStyle>
            <a:lvl1pPr algn="l">
              <a:defRPr sz="2400" b="0">
                <a:solidFill>
                  <a:schemeClr val="accent1"/>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7" name="Slide Number Placeholder 5">
            <a:extLst>
              <a:ext uri="{FF2B5EF4-FFF2-40B4-BE49-F238E27FC236}">
                <a16:creationId xmlns:a16="http://schemas.microsoft.com/office/drawing/2014/main" id="{B8455FA3-DA8C-4DDB-BFF0-F139AC0A5CBD}"/>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A Promise Slide">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B1D74FA3-D036-4381-9F46-4007BDB0D443}"/>
              </a:ext>
            </a:extLst>
          </p:cNvPr>
          <p:cNvSpPr/>
          <p:nvPr userDrawn="1"/>
        </p:nvSpPr>
        <p:spPr bwMode="auto">
          <a:xfrm>
            <a:off x="4317507" y="-22388"/>
            <a:ext cx="4826493" cy="5179335"/>
          </a:xfrm>
          <a:custGeom>
            <a:avLst/>
            <a:gdLst>
              <a:gd name="connsiteX0" fmla="*/ 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0 w 4649659"/>
              <a:gd name="connsiteY4" fmla="*/ 0 h 5153027"/>
              <a:gd name="connsiteX0" fmla="*/ 249555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495550 w 4649659"/>
              <a:gd name="connsiteY4" fmla="*/ 0 h 5153027"/>
              <a:gd name="connsiteX0" fmla="*/ 2828925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828925 w 4649659"/>
              <a:gd name="connsiteY4" fmla="*/ 0 h 515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9659" h="5153027">
                <a:moveTo>
                  <a:pt x="2828925" y="0"/>
                </a:moveTo>
                <a:lnTo>
                  <a:pt x="4649659" y="0"/>
                </a:lnTo>
                <a:lnTo>
                  <a:pt x="4649659" y="5153027"/>
                </a:lnTo>
                <a:lnTo>
                  <a:pt x="0" y="5153027"/>
                </a:lnTo>
                <a:lnTo>
                  <a:pt x="2828925" y="0"/>
                </a:lnTo>
                <a:close/>
              </a:path>
            </a:pathLst>
          </a:custGeom>
          <a:solidFill>
            <a:srgbClr val="7DD2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1" name="Rectangle 2">
            <a:extLst>
              <a:ext uri="{FF2B5EF4-FFF2-40B4-BE49-F238E27FC236}">
                <a16:creationId xmlns:a16="http://schemas.microsoft.com/office/drawing/2014/main" id="{A03F7F9E-63C7-4409-AC66-5537984EE744}"/>
              </a:ext>
            </a:extLst>
          </p:cNvPr>
          <p:cNvSpPr/>
          <p:nvPr userDrawn="1"/>
        </p:nvSpPr>
        <p:spPr bwMode="auto">
          <a:xfrm>
            <a:off x="-7036" y="-4536"/>
            <a:ext cx="7246036" cy="5161483"/>
          </a:xfrm>
          <a:custGeom>
            <a:avLst/>
            <a:gdLst>
              <a:gd name="connsiteX0" fmla="*/ 0 w 4371977"/>
              <a:gd name="connsiteY0" fmla="*/ 0 h 5143500"/>
              <a:gd name="connsiteX1" fmla="*/ 4371977 w 4371977"/>
              <a:gd name="connsiteY1" fmla="*/ 0 h 5143500"/>
              <a:gd name="connsiteX2" fmla="*/ 4371977 w 4371977"/>
              <a:gd name="connsiteY2" fmla="*/ 5143500 h 5143500"/>
              <a:gd name="connsiteX3" fmla="*/ 0 w 4371977"/>
              <a:gd name="connsiteY3" fmla="*/ 5143500 h 5143500"/>
              <a:gd name="connsiteX4" fmla="*/ 0 w 4371977"/>
              <a:gd name="connsiteY4" fmla="*/ 0 h 5143500"/>
              <a:gd name="connsiteX0" fmla="*/ 0 w 7239002"/>
              <a:gd name="connsiteY0" fmla="*/ 9525 h 5153025"/>
              <a:gd name="connsiteX1" fmla="*/ 7239002 w 7239002"/>
              <a:gd name="connsiteY1" fmla="*/ 0 h 5153025"/>
              <a:gd name="connsiteX2" fmla="*/ 4371977 w 7239002"/>
              <a:gd name="connsiteY2" fmla="*/ 5153025 h 5153025"/>
              <a:gd name="connsiteX3" fmla="*/ 0 w 7239002"/>
              <a:gd name="connsiteY3" fmla="*/ 5153025 h 5153025"/>
              <a:gd name="connsiteX4" fmla="*/ 0 w 7239002"/>
              <a:gd name="connsiteY4" fmla="*/ 9525 h 5153025"/>
              <a:gd name="connsiteX0" fmla="*/ 0 w 7246036"/>
              <a:gd name="connsiteY0" fmla="*/ 2496 h 5153025"/>
              <a:gd name="connsiteX1" fmla="*/ 7246036 w 7246036"/>
              <a:gd name="connsiteY1" fmla="*/ 0 h 5153025"/>
              <a:gd name="connsiteX2" fmla="*/ 4379011 w 7246036"/>
              <a:gd name="connsiteY2" fmla="*/ 5153025 h 5153025"/>
              <a:gd name="connsiteX3" fmla="*/ 7034 w 7246036"/>
              <a:gd name="connsiteY3" fmla="*/ 5153025 h 5153025"/>
              <a:gd name="connsiteX4" fmla="*/ 0 w 7246036"/>
              <a:gd name="connsiteY4" fmla="*/ 2496 h 5153025"/>
              <a:gd name="connsiteX0" fmla="*/ 0 w 7246036"/>
              <a:gd name="connsiteY0" fmla="*/ 0 h 5157558"/>
              <a:gd name="connsiteX1" fmla="*/ 7246036 w 7246036"/>
              <a:gd name="connsiteY1" fmla="*/ 4533 h 5157558"/>
              <a:gd name="connsiteX2" fmla="*/ 4379011 w 7246036"/>
              <a:gd name="connsiteY2" fmla="*/ 5157558 h 5157558"/>
              <a:gd name="connsiteX3" fmla="*/ 7034 w 7246036"/>
              <a:gd name="connsiteY3" fmla="*/ 5157558 h 5157558"/>
              <a:gd name="connsiteX4" fmla="*/ 0 w 7246036"/>
              <a:gd name="connsiteY4" fmla="*/ 0 h 515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036" h="5157558">
                <a:moveTo>
                  <a:pt x="0" y="0"/>
                </a:moveTo>
                <a:lnTo>
                  <a:pt x="7246036" y="4533"/>
                </a:lnTo>
                <a:lnTo>
                  <a:pt x="4379011" y="5157558"/>
                </a:lnTo>
                <a:lnTo>
                  <a:pt x="7034" y="5157558"/>
                </a:lnTo>
                <a:cubicBezTo>
                  <a:pt x="4689" y="3440715"/>
                  <a:pt x="2345" y="1716843"/>
                  <a:pt x="0" y="0"/>
                </a:cubicBezTo>
                <a:close/>
              </a:path>
            </a:pathLst>
          </a:custGeom>
          <a:solidFill>
            <a:srgbClr val="2E33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9" name="Rectangle 18">
            <a:extLst>
              <a:ext uri="{FF2B5EF4-FFF2-40B4-BE49-F238E27FC236}">
                <a16:creationId xmlns:a16="http://schemas.microsoft.com/office/drawing/2014/main" id="{576BF7F9-88CF-48BF-A8B5-92EB7E025284}"/>
              </a:ext>
            </a:extLst>
          </p:cNvPr>
          <p:cNvSpPr/>
          <p:nvPr userDrawn="1"/>
        </p:nvSpPr>
        <p:spPr>
          <a:xfrm>
            <a:off x="5177118" y="4774076"/>
            <a:ext cx="3450134" cy="33086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50" b="0" i="0" dirty="0">
                <a:solidFill>
                  <a:schemeClr val="accent1"/>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cxnSp>
        <p:nvCxnSpPr>
          <p:cNvPr id="13" name="Straight Connector 12">
            <a:extLst>
              <a:ext uri="{FF2B5EF4-FFF2-40B4-BE49-F238E27FC236}">
                <a16:creationId xmlns:a16="http://schemas.microsoft.com/office/drawing/2014/main" id="{560AFA3B-FA0A-4733-959D-C1BBF067EBC2}"/>
              </a:ext>
            </a:extLst>
          </p:cNvPr>
          <p:cNvCxnSpPr>
            <a:cxnSpLocks/>
          </p:cNvCxnSpPr>
          <p:nvPr userDrawn="1"/>
        </p:nvCxnSpPr>
        <p:spPr bwMode="auto">
          <a:xfrm>
            <a:off x="367318" y="4072950"/>
            <a:ext cx="0" cy="899177"/>
          </a:xfrm>
          <a:prstGeom prst="line">
            <a:avLst/>
          </a:prstGeom>
          <a:solidFill>
            <a:schemeClr val="accent1"/>
          </a:solidFill>
          <a:ln w="25400" cap="flat" cmpd="sng" algn="ctr">
            <a:solidFill>
              <a:srgbClr val="FFFFFF">
                <a:alpha val="30000"/>
              </a:srgbClr>
            </a:solidFill>
            <a:prstDash val="solid"/>
            <a:round/>
            <a:headEnd type="none" w="med" len="med"/>
            <a:tailEnd type="none" w="med" len="med"/>
          </a:ln>
          <a:effectLst/>
        </p:spPr>
      </p:cxnSp>
      <p:pic>
        <p:nvPicPr>
          <p:cNvPr id="14" name="Picture 13">
            <a:extLst>
              <a:ext uri="{FF2B5EF4-FFF2-40B4-BE49-F238E27FC236}">
                <a16:creationId xmlns:a16="http://schemas.microsoft.com/office/drawing/2014/main" id="{90E47D54-1D68-44C6-99E5-F39E059FAF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3885" y="4072950"/>
            <a:ext cx="2247715" cy="921914"/>
          </a:xfrm>
          <a:prstGeom prst="rect">
            <a:avLst/>
          </a:prstGeom>
        </p:spPr>
      </p:pic>
      <p:pic>
        <p:nvPicPr>
          <p:cNvPr id="15" name="Picture 14">
            <a:extLst>
              <a:ext uri="{FF2B5EF4-FFF2-40B4-BE49-F238E27FC236}">
                <a16:creationId xmlns:a16="http://schemas.microsoft.com/office/drawing/2014/main" id="{AC712879-12D2-4F7F-A31F-BF570391235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696796" y="663449"/>
            <a:ext cx="3838371" cy="395426"/>
          </a:xfrm>
          <a:prstGeom prst="rect">
            <a:avLst/>
          </a:prstGeom>
        </p:spPr>
      </p:pic>
      <p:pic>
        <p:nvPicPr>
          <p:cNvPr id="16" name="Picture 15">
            <a:extLst>
              <a:ext uri="{FF2B5EF4-FFF2-40B4-BE49-F238E27FC236}">
                <a16:creationId xmlns:a16="http://schemas.microsoft.com/office/drawing/2014/main" id="{687AE97F-5969-435A-97C7-EDB7FA97C1A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2569" y="385747"/>
            <a:ext cx="805178" cy="801851"/>
          </a:xfrm>
          <a:prstGeom prst="rect">
            <a:avLst/>
          </a:prstGeom>
        </p:spPr>
      </p:pic>
      <p:sp>
        <p:nvSpPr>
          <p:cNvPr id="21" name="Slide Number Placeholder 5">
            <a:extLst>
              <a:ext uri="{FF2B5EF4-FFF2-40B4-BE49-F238E27FC236}">
                <a16:creationId xmlns:a16="http://schemas.microsoft.com/office/drawing/2014/main" id="{D536836B-4B4A-4C85-99A1-20B86A4878BF}"/>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3511901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Closing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B68FCE-2EF3-472E-B28C-9E95FCC5604F}"/>
              </a:ext>
            </a:extLst>
          </p:cNvPr>
          <p:cNvSpPr/>
          <p:nvPr userDrawn="1"/>
        </p:nvSpPr>
        <p:spPr bwMode="auto">
          <a:xfrm rot="16200000">
            <a:off x="2000251" y="-2000251"/>
            <a:ext cx="5143499" cy="9144001"/>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1">
                  <a:lumMod val="40000"/>
                  <a:lumOff val="60000"/>
                </a:schemeClr>
              </a:solidFill>
              <a:effectLst/>
              <a:latin typeface="Arial" charset="0"/>
              <a:ea typeface="ヒラギノ角ゴ Pro W3" pitchFamily="1" charset="-128"/>
            </a:endParaRPr>
          </a:p>
        </p:txBody>
      </p:sp>
      <p:sp>
        <p:nvSpPr>
          <p:cNvPr id="16" name="TextBox 15">
            <a:extLst>
              <a:ext uri="{FF2B5EF4-FFF2-40B4-BE49-F238E27FC236}">
                <a16:creationId xmlns:a16="http://schemas.microsoft.com/office/drawing/2014/main" id="{7413BD5C-C95E-4E77-8047-3BD0E62CEF60}"/>
              </a:ext>
            </a:extLst>
          </p:cNvPr>
          <p:cNvSpPr txBox="1"/>
          <p:nvPr/>
        </p:nvSpPr>
        <p:spPr>
          <a:xfrm>
            <a:off x="1350532" y="3415307"/>
            <a:ext cx="2025704" cy="369332"/>
          </a:xfrm>
          <a:prstGeom prst="rect">
            <a:avLst/>
          </a:prstGeom>
          <a:noFill/>
        </p:spPr>
        <p:txBody>
          <a:bodyPr wrap="square" rtlCol="0">
            <a:spAutoFit/>
          </a:bodyPr>
          <a:lstStyle/>
          <a:p>
            <a:pPr algn="l"/>
            <a:r>
              <a:rPr lang="en-US" sz="1800" b="0" dirty="0">
                <a:solidFill>
                  <a:schemeClr val="accent1"/>
                </a:solidFill>
              </a:rPr>
              <a:t>CLAconnect.com</a:t>
            </a:r>
          </a:p>
        </p:txBody>
      </p:sp>
      <p:pic>
        <p:nvPicPr>
          <p:cNvPr id="22" name="Picture 21">
            <a:hlinkClick r:id="rId2"/>
            <a:extLst>
              <a:ext uri="{FF2B5EF4-FFF2-40B4-BE49-F238E27FC236}">
                <a16:creationId xmlns:a16="http://schemas.microsoft.com/office/drawing/2014/main" id="{5260E43D-7C6D-46A8-976B-EEBA496DE448}"/>
              </a:ext>
            </a:extLst>
          </p:cNvPr>
          <p:cNvPicPr>
            <a:picLocks noChangeAspect="1"/>
          </p:cNvPicPr>
          <p:nvPr userDrawn="1"/>
        </p:nvPicPr>
        <p:blipFill>
          <a:blip r:embed="rId3" cstate="print">
            <a:alphaModFix amt="80000"/>
            <a:extLst>
              <a:ext uri="{28A0092B-C50C-407E-A947-70E740481C1C}">
                <a14:useLocalDpi xmlns:a14="http://schemas.microsoft.com/office/drawing/2010/main"/>
              </a:ext>
            </a:extLst>
          </a:blip>
          <a:stretch>
            <a:fillRect/>
          </a:stretch>
        </p:blipFill>
        <p:spPr>
          <a:xfrm>
            <a:off x="2259160" y="3876797"/>
            <a:ext cx="229981" cy="229981"/>
          </a:xfrm>
          <a:prstGeom prst="rect">
            <a:avLst/>
          </a:prstGeom>
        </p:spPr>
      </p:pic>
      <p:pic>
        <p:nvPicPr>
          <p:cNvPr id="23" name="Picture 22">
            <a:hlinkClick r:id="rId4"/>
            <a:extLst>
              <a:ext uri="{FF2B5EF4-FFF2-40B4-BE49-F238E27FC236}">
                <a16:creationId xmlns:a16="http://schemas.microsoft.com/office/drawing/2014/main" id="{ADE720D9-B778-475B-97D6-F2526B90F17A}"/>
              </a:ext>
            </a:extLst>
          </p:cNvPr>
          <p:cNvPicPr>
            <a:picLocks noChangeAspect="1"/>
          </p:cNvPicPr>
          <p:nvPr userDrawn="1"/>
        </p:nvPicPr>
        <p:blipFill>
          <a:blip r:embed="rId5">
            <a:alphaModFix amt="80000"/>
            <a:extLst>
              <a:ext uri="{28A0092B-C50C-407E-A947-70E740481C1C}">
                <a14:useLocalDpi xmlns:a14="http://schemas.microsoft.com/office/drawing/2010/main"/>
              </a:ext>
            </a:extLst>
          </a:blip>
          <a:stretch>
            <a:fillRect/>
          </a:stretch>
        </p:blipFill>
        <p:spPr>
          <a:xfrm>
            <a:off x="1845211" y="3877239"/>
            <a:ext cx="229096" cy="229096"/>
          </a:xfrm>
          <a:prstGeom prst="rect">
            <a:avLst/>
          </a:prstGeom>
        </p:spPr>
      </p:pic>
      <p:pic>
        <p:nvPicPr>
          <p:cNvPr id="24" name="Picture 23">
            <a:hlinkClick r:id="rId6"/>
            <a:extLst>
              <a:ext uri="{FF2B5EF4-FFF2-40B4-BE49-F238E27FC236}">
                <a16:creationId xmlns:a16="http://schemas.microsoft.com/office/drawing/2014/main" id="{DED96B5A-AEDD-460B-B22F-74A95671E842}"/>
              </a:ext>
            </a:extLst>
          </p:cNvPr>
          <p:cNvPicPr>
            <a:picLocks noChangeAspect="1"/>
          </p:cNvPicPr>
          <p:nvPr userDrawn="1"/>
        </p:nvPicPr>
        <p:blipFill>
          <a:blip r:embed="rId7">
            <a:alphaModFix amt="80000"/>
            <a:extLst>
              <a:ext uri="{28A0092B-C50C-407E-A947-70E740481C1C}">
                <a14:useLocalDpi xmlns:a14="http://schemas.microsoft.com/office/drawing/2010/main"/>
              </a:ext>
            </a:extLst>
          </a:blip>
          <a:stretch>
            <a:fillRect/>
          </a:stretch>
        </p:blipFill>
        <p:spPr>
          <a:xfrm>
            <a:off x="1437639" y="3880428"/>
            <a:ext cx="222718" cy="222718"/>
          </a:xfrm>
          <a:prstGeom prst="rect">
            <a:avLst/>
          </a:prstGeom>
        </p:spPr>
      </p:pic>
      <p:pic>
        <p:nvPicPr>
          <p:cNvPr id="25" name="Picture 24">
            <a:hlinkClick r:id="rId8"/>
            <a:extLst>
              <a:ext uri="{FF2B5EF4-FFF2-40B4-BE49-F238E27FC236}">
                <a16:creationId xmlns:a16="http://schemas.microsoft.com/office/drawing/2014/main" id="{5565F02C-D834-4BEE-962B-FA495659FD5B}"/>
              </a:ext>
            </a:extLst>
          </p:cNvPr>
          <p:cNvPicPr>
            <a:picLocks noChangeAspect="1"/>
          </p:cNvPicPr>
          <p:nvPr userDrawn="1"/>
        </p:nvPicPr>
        <p:blipFill>
          <a:blip r:embed="rId9" cstate="print">
            <a:alphaModFix amt="80000"/>
            <a:extLst>
              <a:ext uri="{28A0092B-C50C-407E-A947-70E740481C1C}">
                <a14:useLocalDpi xmlns:a14="http://schemas.microsoft.com/office/drawing/2010/main"/>
              </a:ext>
            </a:extLst>
          </a:blip>
          <a:stretch>
            <a:fillRect/>
          </a:stretch>
        </p:blipFill>
        <p:spPr>
          <a:xfrm>
            <a:off x="2673996" y="3900779"/>
            <a:ext cx="257913" cy="182015"/>
          </a:xfrm>
          <a:prstGeom prst="rect">
            <a:avLst/>
          </a:prstGeom>
        </p:spPr>
      </p:pic>
      <p:pic>
        <p:nvPicPr>
          <p:cNvPr id="26" name="Picture 25">
            <a:hlinkClick r:id="rId10"/>
            <a:extLst>
              <a:ext uri="{FF2B5EF4-FFF2-40B4-BE49-F238E27FC236}">
                <a16:creationId xmlns:a16="http://schemas.microsoft.com/office/drawing/2014/main" id="{50B798DB-1C2E-4160-BA72-C4628406A873}"/>
              </a:ext>
            </a:extLst>
          </p:cNvPr>
          <p:cNvPicPr>
            <a:picLocks noChangeAspect="1"/>
          </p:cNvPicPr>
          <p:nvPr userDrawn="1"/>
        </p:nvPicPr>
        <p:blipFill>
          <a:blip r:embed="rId11" cstate="print">
            <a:alphaModFix amt="80000"/>
            <a:extLst>
              <a:ext uri="{28A0092B-C50C-407E-A947-70E740481C1C}">
                <a14:useLocalDpi xmlns:a14="http://schemas.microsoft.com/office/drawing/2010/main"/>
              </a:ext>
            </a:extLst>
          </a:blip>
          <a:stretch>
            <a:fillRect/>
          </a:stretch>
        </p:blipFill>
        <p:spPr>
          <a:xfrm>
            <a:off x="3116761" y="3876797"/>
            <a:ext cx="229981" cy="229981"/>
          </a:xfrm>
          <a:prstGeom prst="rect">
            <a:avLst/>
          </a:prstGeom>
        </p:spPr>
      </p:pic>
      <p:sp>
        <p:nvSpPr>
          <p:cNvPr id="28" name="TextBox 27">
            <a:extLst>
              <a:ext uri="{FF2B5EF4-FFF2-40B4-BE49-F238E27FC236}">
                <a16:creationId xmlns:a16="http://schemas.microsoft.com/office/drawing/2014/main" id="{A1720419-C7E7-46A6-BBE4-0AA28F1F2E8C}"/>
              </a:ext>
            </a:extLst>
          </p:cNvPr>
          <p:cNvSpPr txBox="1"/>
          <p:nvPr userDrawn="1"/>
        </p:nvSpPr>
        <p:spPr>
          <a:xfrm>
            <a:off x="1321036" y="4577549"/>
            <a:ext cx="6497652" cy="276999"/>
          </a:xfrm>
          <a:prstGeom prst="rect">
            <a:avLst/>
          </a:prstGeom>
          <a:noFill/>
        </p:spPr>
        <p:txBody>
          <a:bodyPr wrap="square" rtlCol="0">
            <a:spAutoFit/>
          </a:bodyPr>
          <a:lstStyle/>
          <a:p>
            <a:pPr algn="l"/>
            <a:r>
              <a:rPr lang="en-US" sz="1200" spc="50" baseline="0" dirty="0">
                <a:solidFill>
                  <a:schemeClr val="accent1"/>
                </a:solidFill>
              </a:rPr>
              <a:t>CPAs  |  CONSULTANTS  |  WEALTH ADVISORS</a:t>
            </a:r>
          </a:p>
        </p:txBody>
      </p:sp>
      <p:sp>
        <p:nvSpPr>
          <p:cNvPr id="29" name="Rectangle 28">
            <a:extLst>
              <a:ext uri="{FF2B5EF4-FFF2-40B4-BE49-F238E27FC236}">
                <a16:creationId xmlns:a16="http://schemas.microsoft.com/office/drawing/2014/main" id="{7354AE7C-AB99-46AF-B646-A49C01150B3B}"/>
              </a:ext>
            </a:extLst>
          </p:cNvPr>
          <p:cNvSpPr/>
          <p:nvPr userDrawn="1"/>
        </p:nvSpPr>
        <p:spPr>
          <a:xfrm>
            <a:off x="1321036" y="4801692"/>
            <a:ext cx="6497652" cy="2077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b="0" i="0" dirty="0">
                <a:solidFill>
                  <a:schemeClr val="accent1">
                    <a:lumMod val="50000"/>
                  </a:schemeClr>
                </a:solidFill>
                <a:latin typeface="Calibri" panose="020F0502020204030204" pitchFamily="34" charset="0"/>
                <a:cs typeface="Calibri" panose="020F0502020204030204" pitchFamily="34" charset="0"/>
              </a:rPr>
              <a:t>©2022 CliftonLarsonAllen LLP. </a:t>
            </a:r>
            <a:r>
              <a:rPr lang="en-US" sz="75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18" name="Content Placeholder 3"/>
          <p:cNvSpPr>
            <a:spLocks noGrp="1"/>
          </p:cNvSpPr>
          <p:nvPr userDrawn="1">
            <p:ph sz="half" idx="2" hasCustomPrompt="1"/>
          </p:nvPr>
        </p:nvSpPr>
        <p:spPr>
          <a:xfrm>
            <a:off x="1350532" y="326018"/>
            <a:ext cx="4210049" cy="2590800"/>
          </a:xfrm>
          <a:noFill/>
        </p:spPr>
        <p:txBody>
          <a:bodyPr anchor="ctr" anchorCtr="0"/>
          <a:lstStyle>
            <a:lvl1pPr marL="0" indent="3175">
              <a:spcBef>
                <a:spcPts val="0"/>
              </a:spcBef>
              <a:buNone/>
              <a:defRPr sz="1800" b="0">
                <a:solidFill>
                  <a:schemeClr val="accent1"/>
                </a:solidFill>
                <a:latin typeface="Georgia" panose="02040502050405020303" pitchFamily="18" charset="0"/>
              </a:defRPr>
            </a:lvl1pPr>
            <a:lvl2pPr marL="0" indent="3175">
              <a:spcBef>
                <a:spcPts val="0"/>
              </a:spcBef>
              <a:buNone/>
              <a:defRPr sz="1800" b="0">
                <a:solidFill>
                  <a:schemeClr val="accent1"/>
                </a:solidFill>
              </a:defRPr>
            </a:lvl2pPr>
            <a:lvl3pPr marL="0" indent="3175">
              <a:spcBef>
                <a:spcPts val="0"/>
              </a:spcBef>
              <a:buNone/>
              <a:defRPr sz="1600" b="0">
                <a:solidFill>
                  <a:schemeClr val="accent1"/>
                </a:solidFill>
              </a:defRPr>
            </a:lvl3pPr>
            <a:lvl4pPr marL="3175" indent="-3175">
              <a:spcBef>
                <a:spcPts val="0"/>
              </a:spcBef>
              <a:buNone/>
              <a:defRPr sz="1400" b="0">
                <a:solidFill>
                  <a:schemeClr val="accent1"/>
                </a:solidFill>
              </a:defRPr>
            </a:lvl4pPr>
            <a:lvl5pPr marL="0" indent="3175">
              <a:spcBef>
                <a:spcPts val="0"/>
              </a:spcBef>
              <a:buNone/>
              <a:defRPr sz="1400" b="0">
                <a:solidFill>
                  <a:schemeClr val="accent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Icon&#10;&#10;Description automatically generated">
            <a:extLst>
              <a:ext uri="{FF2B5EF4-FFF2-40B4-BE49-F238E27FC236}">
                <a16:creationId xmlns:a16="http://schemas.microsoft.com/office/drawing/2014/main" id="{6F5E5BBF-B944-4DAB-A437-A06804C4B263}"/>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75440" y="3415307"/>
            <a:ext cx="694944" cy="694944"/>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ponsor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5F85E-9141-4318-A4CA-0B2733575B8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9144000" cy="4203290"/>
          </a:xfrm>
          <a:prstGeom prst="rect">
            <a:avLst/>
          </a:prstGeom>
        </p:spPr>
      </p:pic>
      <p:sp>
        <p:nvSpPr>
          <p:cNvPr id="22" name="Rectangle 21">
            <a:extLst>
              <a:ext uri="{FF2B5EF4-FFF2-40B4-BE49-F238E27FC236}">
                <a16:creationId xmlns:a16="http://schemas.microsoft.com/office/drawing/2014/main" id="{F275F520-53CD-4531-A58E-245FD686337F}"/>
              </a:ext>
            </a:extLst>
          </p:cNvPr>
          <p:cNvSpPr/>
          <p:nvPr userDrawn="1"/>
        </p:nvSpPr>
        <p:spPr bwMode="auto">
          <a:xfrm>
            <a:off x="-2" y="2094271"/>
            <a:ext cx="9144002" cy="3049229"/>
          </a:xfrm>
          <a:prstGeom prst="rect">
            <a:avLst/>
          </a:prstGeom>
          <a:gradFill>
            <a:gsLst>
              <a:gs pos="0">
                <a:schemeClr val="accent1">
                  <a:alpha val="0"/>
                  <a:lumMod val="0"/>
                </a:schemeClr>
              </a:gs>
              <a:gs pos="95000">
                <a:schemeClr val="tx2">
                  <a:lumMod val="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23" name="Rectangle 22">
            <a:extLst>
              <a:ext uri="{FF2B5EF4-FFF2-40B4-BE49-F238E27FC236}">
                <a16:creationId xmlns:a16="http://schemas.microsoft.com/office/drawing/2014/main" id="{FD7BBB22-7251-4E9E-AC15-EB25D995D7B0}"/>
              </a:ext>
            </a:extLst>
          </p:cNvPr>
          <p:cNvSpPr/>
          <p:nvPr userDrawn="1"/>
        </p:nvSpPr>
        <p:spPr bwMode="auto">
          <a:xfrm>
            <a:off x="0" y="4203290"/>
            <a:ext cx="9144000" cy="94021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24" name="Picture 23">
            <a:extLst>
              <a:ext uri="{FF2B5EF4-FFF2-40B4-BE49-F238E27FC236}">
                <a16:creationId xmlns:a16="http://schemas.microsoft.com/office/drawing/2014/main" id="{D48EE3AD-BB26-46C1-A0B3-79A76397E6A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060564" y="4489898"/>
            <a:ext cx="1880421" cy="470105"/>
          </a:xfrm>
          <a:prstGeom prst="rect">
            <a:avLst/>
          </a:prstGeom>
        </p:spPr>
      </p:pic>
      <p:pic>
        <p:nvPicPr>
          <p:cNvPr id="25" name="Picture 24">
            <a:extLst>
              <a:ext uri="{FF2B5EF4-FFF2-40B4-BE49-F238E27FC236}">
                <a16:creationId xmlns:a16="http://schemas.microsoft.com/office/drawing/2014/main" id="{4357834C-AECE-4692-A62C-184B1159CB9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3014" y="4445378"/>
            <a:ext cx="561467" cy="559146"/>
          </a:xfrm>
          <a:prstGeom prst="rect">
            <a:avLst/>
          </a:prstGeom>
        </p:spPr>
      </p:pic>
      <p:sp>
        <p:nvSpPr>
          <p:cNvPr id="12" name="Date Placeholder 3"/>
          <p:cNvSpPr txBox="1">
            <a:spLocks/>
          </p:cNvSpPr>
          <p:nvPr userDrawn="1"/>
        </p:nvSpPr>
        <p:spPr>
          <a:xfrm rot="16200000">
            <a:off x="8102341" y="844290"/>
            <a:ext cx="1771652" cy="311669"/>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b="0" i="0" dirty="0">
                <a:solidFill>
                  <a:schemeClr val="tx1">
                    <a:lumMod val="60000"/>
                    <a:lumOff val="40000"/>
                  </a:schemeClr>
                </a:solidFill>
                <a:latin typeface="Calibri" panose="020F0502020204030204" pitchFamily="34" charset="0"/>
                <a:cs typeface="Calibri" panose="020F0502020204030204" pitchFamily="34" charset="0"/>
              </a:rPr>
              <a:t>©2022 CliftonLarsonAllen LLP</a:t>
            </a:r>
          </a:p>
        </p:txBody>
      </p:sp>
      <p:sp>
        <p:nvSpPr>
          <p:cNvPr id="10" name="Rectangle 4"/>
          <p:cNvSpPr>
            <a:spLocks noGrp="1" noChangeArrowheads="1"/>
          </p:cNvSpPr>
          <p:nvPr userDrawn="1">
            <p:ph type="subTitle" idx="1" hasCustomPrompt="1"/>
          </p:nvPr>
        </p:nvSpPr>
        <p:spPr>
          <a:xfrm>
            <a:off x="381000" y="3556439"/>
            <a:ext cx="5105400" cy="367202"/>
          </a:xfrm>
          <a:noFill/>
        </p:spPr>
        <p:txBody>
          <a:bodyPr/>
          <a:lstStyle>
            <a:lvl1pPr marL="0" indent="0" algn="l">
              <a:buFontTx/>
              <a:buNone/>
              <a:defRPr sz="1700" b="0">
                <a:solidFill>
                  <a:schemeClr val="bg1"/>
                </a:solidFill>
              </a:defRPr>
            </a:lvl1pPr>
          </a:lstStyle>
          <a:p>
            <a:r>
              <a:rPr lang="en-US" dirty="0"/>
              <a:t>Click To Edit Master Subtitle Style</a:t>
            </a:r>
          </a:p>
        </p:txBody>
      </p:sp>
      <p:sp>
        <p:nvSpPr>
          <p:cNvPr id="11" name="Title 1"/>
          <p:cNvSpPr>
            <a:spLocks noGrp="1"/>
          </p:cNvSpPr>
          <p:nvPr userDrawn="1">
            <p:ph type="title" hasCustomPrompt="1"/>
          </p:nvPr>
        </p:nvSpPr>
        <p:spPr>
          <a:xfrm>
            <a:off x="381000" y="2323442"/>
            <a:ext cx="5105400" cy="1210318"/>
          </a:xfrm>
          <a:noFill/>
        </p:spPr>
        <p:txBody>
          <a:bodyPr anchor="b" anchorCtr="0"/>
          <a:lstStyle>
            <a:lvl1pPr>
              <a:defRPr sz="2500">
                <a:solidFill>
                  <a:schemeClr val="bg1"/>
                </a:solidFill>
              </a:defRPr>
            </a:lvl1pPr>
          </a:lstStyle>
          <a:p>
            <a:r>
              <a:rPr lang="en-US" dirty="0"/>
              <a:t>Click To Edit Master Title Style</a:t>
            </a:r>
          </a:p>
        </p:txBody>
      </p:sp>
      <p:sp>
        <p:nvSpPr>
          <p:cNvPr id="13" name="TextBox 12">
            <a:extLst>
              <a:ext uri="{FF2B5EF4-FFF2-40B4-BE49-F238E27FC236}">
                <a16:creationId xmlns:a16="http://schemas.microsoft.com/office/drawing/2014/main" id="{215C51A1-2819-4620-8FDF-1225FD9B08E4}"/>
              </a:ext>
            </a:extLst>
          </p:cNvPr>
          <p:cNvSpPr txBox="1"/>
          <p:nvPr userDrawn="1"/>
        </p:nvSpPr>
        <p:spPr>
          <a:xfrm>
            <a:off x="9448799" y="1955854"/>
            <a:ext cx="2324100" cy="2677656"/>
          </a:xfrm>
          <a:prstGeom prst="rect">
            <a:avLst/>
          </a:prstGeom>
          <a:solidFill>
            <a:schemeClr val="accent3">
              <a:lumMod val="20000"/>
              <a:lumOff val="8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b="1" baseline="0" dirty="0"/>
              <a:t>To add a sponsor logo:</a:t>
            </a:r>
            <a:endParaRPr lang="en-US" sz="1200" b="0" baseline="0" dirty="0"/>
          </a:p>
          <a:p>
            <a:r>
              <a:rPr lang="en-US" sz="1200" baseline="0" dirty="0"/>
              <a:t>Go to </a:t>
            </a:r>
            <a:r>
              <a:rPr lang="en-US" sz="1200" b="1" baseline="0" dirty="0"/>
              <a:t>View</a:t>
            </a:r>
            <a:r>
              <a:rPr lang="en-US" sz="1200" baseline="0" dirty="0"/>
              <a:t> / </a:t>
            </a:r>
            <a:r>
              <a:rPr lang="en-US" sz="1200" b="1" baseline="0" dirty="0"/>
              <a:t>Slide Master </a:t>
            </a:r>
          </a:p>
          <a:p>
            <a:endParaRPr lang="en-US" sz="1200" b="1" baseline="0" dirty="0"/>
          </a:p>
          <a:p>
            <a:r>
              <a:rPr lang="en-US" sz="1200" baseline="0" dirty="0"/>
              <a:t>right click on </a:t>
            </a:r>
            <a:r>
              <a:rPr lang="en-US" sz="1200" b="1" baseline="0" dirty="0"/>
              <a:t>Add sponsor logo here</a:t>
            </a:r>
            <a:r>
              <a:rPr lang="en-US" sz="1200" baseline="0" dirty="0"/>
              <a:t>, select </a:t>
            </a:r>
            <a:r>
              <a:rPr lang="en-US" sz="1200" b="1" baseline="0" dirty="0"/>
              <a:t>Change picture… </a:t>
            </a:r>
            <a:r>
              <a:rPr lang="en-US" sz="1200" baseline="0" dirty="0"/>
              <a:t>Browse to your saved co-sponsor’s logo and click </a:t>
            </a:r>
            <a:r>
              <a:rPr lang="en-US" sz="1200" b="1" baseline="0" dirty="0"/>
              <a:t>Insert.</a:t>
            </a:r>
          </a:p>
          <a:p>
            <a:endParaRPr lang="en-US" sz="1200" b="1" baseline="0" dirty="0"/>
          </a:p>
          <a:p>
            <a:r>
              <a:rPr lang="en-US" sz="1200" b="0" i="1" baseline="0" dirty="0"/>
              <a:t>or</a:t>
            </a:r>
          </a:p>
          <a:p>
            <a:endParaRPr lang="en-US" sz="1200" b="1" baseline="0" dirty="0"/>
          </a:p>
          <a:p>
            <a:r>
              <a:rPr lang="en-US" sz="1200" b="1" baseline="0" dirty="0"/>
              <a:t>delete </a:t>
            </a:r>
            <a:r>
              <a:rPr lang="en-US" sz="1200" b="0" baseline="0" dirty="0"/>
              <a:t>the </a:t>
            </a:r>
            <a:r>
              <a:rPr lang="en-US" sz="1200" b="1" baseline="0" dirty="0"/>
              <a:t>Add sponsor logo here graphic </a:t>
            </a:r>
            <a:r>
              <a:rPr lang="en-US" sz="1200" b="0" baseline="0" dirty="0"/>
              <a:t>and </a:t>
            </a:r>
            <a:r>
              <a:rPr lang="en-US" sz="1200" b="1" baseline="0" dirty="0"/>
              <a:t>Paste </a:t>
            </a:r>
            <a:r>
              <a:rPr lang="en-US" sz="1200" b="0" baseline="0" dirty="0"/>
              <a:t>in the sponsor logo. Scale and position the logo so it fits in the lower right corner.</a:t>
            </a:r>
            <a:endParaRPr lang="en-US" sz="1200" b="0" dirty="0"/>
          </a:p>
        </p:txBody>
      </p:sp>
    </p:spTree>
    <p:extLst>
      <p:ext uri="{BB962C8B-B14F-4D97-AF65-F5344CB8AC3E}">
        <p14:creationId xmlns:p14="http://schemas.microsoft.com/office/powerpoint/2010/main" val="30257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sz="2800"/>
            </a:lvl1pPr>
          </a:lstStyle>
          <a:p>
            <a:r>
              <a:rPr lang="en-US" dirty="0"/>
              <a:t>Click To Edit Master Title Style</a:t>
            </a:r>
          </a:p>
        </p:txBody>
      </p:sp>
      <p:sp>
        <p:nvSpPr>
          <p:cNvPr id="3" name="Content Placeholder 2"/>
          <p:cNvSpPr>
            <a:spLocks noGrp="1"/>
          </p:cNvSpPr>
          <p:nvPr>
            <p:ph idx="1"/>
          </p:nvPr>
        </p:nvSpPr>
        <p:spPr>
          <a:xfrm>
            <a:off x="457200" y="804672"/>
            <a:ext cx="8229600" cy="3760412"/>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7" name="Slide Number Placeholder 5">
            <a:extLst>
              <a:ext uri="{FF2B5EF4-FFF2-40B4-BE49-F238E27FC236}">
                <a16:creationId xmlns:a16="http://schemas.microsoft.com/office/drawing/2014/main" id="{FE6C5DF7-C4AB-4DCB-9571-1C5A9939044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reate Opportunities Section Header">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5061A7B8-D772-4C1E-862D-13CCDC6FFCA9}"/>
              </a:ext>
            </a:extLst>
          </p:cNvPr>
          <p:cNvSpPr/>
          <p:nvPr userDrawn="1"/>
        </p:nvSpPr>
        <p:spPr bwMode="auto">
          <a:xfrm>
            <a:off x="4492471" y="0"/>
            <a:ext cx="4649659" cy="5143500"/>
          </a:xfrm>
          <a:custGeom>
            <a:avLst/>
            <a:gdLst>
              <a:gd name="connsiteX0" fmla="*/ 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0 w 4649659"/>
              <a:gd name="connsiteY4" fmla="*/ 0 h 5153027"/>
              <a:gd name="connsiteX0" fmla="*/ 249555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495550 w 4649659"/>
              <a:gd name="connsiteY4" fmla="*/ 0 h 5153027"/>
              <a:gd name="connsiteX0" fmla="*/ 2828925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828925 w 4649659"/>
              <a:gd name="connsiteY4" fmla="*/ 0 h 515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9659" h="5153027">
                <a:moveTo>
                  <a:pt x="2828925" y="0"/>
                </a:moveTo>
                <a:lnTo>
                  <a:pt x="4649659" y="0"/>
                </a:lnTo>
                <a:lnTo>
                  <a:pt x="4649659" y="5153027"/>
                </a:lnTo>
                <a:lnTo>
                  <a:pt x="0" y="5153027"/>
                </a:lnTo>
                <a:lnTo>
                  <a:pt x="2828925"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7" name="Rectangle 2">
            <a:extLst>
              <a:ext uri="{FF2B5EF4-FFF2-40B4-BE49-F238E27FC236}">
                <a16:creationId xmlns:a16="http://schemas.microsoft.com/office/drawing/2014/main" id="{4038E2C5-987A-42A0-9C36-C32F4B2A5ED4}"/>
              </a:ext>
            </a:extLst>
          </p:cNvPr>
          <p:cNvSpPr/>
          <p:nvPr userDrawn="1"/>
        </p:nvSpPr>
        <p:spPr bwMode="auto">
          <a:xfrm>
            <a:off x="-10004" y="-4536"/>
            <a:ext cx="7249004" cy="5161483"/>
          </a:xfrm>
          <a:custGeom>
            <a:avLst/>
            <a:gdLst>
              <a:gd name="connsiteX0" fmla="*/ 0 w 4371977"/>
              <a:gd name="connsiteY0" fmla="*/ 0 h 5143500"/>
              <a:gd name="connsiteX1" fmla="*/ 4371977 w 4371977"/>
              <a:gd name="connsiteY1" fmla="*/ 0 h 5143500"/>
              <a:gd name="connsiteX2" fmla="*/ 4371977 w 4371977"/>
              <a:gd name="connsiteY2" fmla="*/ 5143500 h 5143500"/>
              <a:gd name="connsiteX3" fmla="*/ 0 w 4371977"/>
              <a:gd name="connsiteY3" fmla="*/ 5143500 h 5143500"/>
              <a:gd name="connsiteX4" fmla="*/ 0 w 4371977"/>
              <a:gd name="connsiteY4" fmla="*/ 0 h 5143500"/>
              <a:gd name="connsiteX0" fmla="*/ 0 w 7239002"/>
              <a:gd name="connsiteY0" fmla="*/ 9525 h 5153025"/>
              <a:gd name="connsiteX1" fmla="*/ 7239002 w 7239002"/>
              <a:gd name="connsiteY1" fmla="*/ 0 h 5153025"/>
              <a:gd name="connsiteX2" fmla="*/ 4371977 w 7239002"/>
              <a:gd name="connsiteY2" fmla="*/ 5153025 h 5153025"/>
              <a:gd name="connsiteX3" fmla="*/ 0 w 7239002"/>
              <a:gd name="connsiteY3" fmla="*/ 5153025 h 5153025"/>
              <a:gd name="connsiteX4" fmla="*/ 0 w 7239002"/>
              <a:gd name="connsiteY4" fmla="*/ 9525 h 5153025"/>
              <a:gd name="connsiteX0" fmla="*/ 0 w 7246036"/>
              <a:gd name="connsiteY0" fmla="*/ 2496 h 5153025"/>
              <a:gd name="connsiteX1" fmla="*/ 7246036 w 7246036"/>
              <a:gd name="connsiteY1" fmla="*/ 0 h 5153025"/>
              <a:gd name="connsiteX2" fmla="*/ 4379011 w 7246036"/>
              <a:gd name="connsiteY2" fmla="*/ 5153025 h 5153025"/>
              <a:gd name="connsiteX3" fmla="*/ 7034 w 7246036"/>
              <a:gd name="connsiteY3" fmla="*/ 5153025 h 5153025"/>
              <a:gd name="connsiteX4" fmla="*/ 0 w 7246036"/>
              <a:gd name="connsiteY4" fmla="*/ 2496 h 5153025"/>
              <a:gd name="connsiteX0" fmla="*/ 0 w 7246036"/>
              <a:gd name="connsiteY0" fmla="*/ 0 h 5157558"/>
              <a:gd name="connsiteX1" fmla="*/ 7246036 w 7246036"/>
              <a:gd name="connsiteY1" fmla="*/ 4533 h 5157558"/>
              <a:gd name="connsiteX2" fmla="*/ 4379011 w 7246036"/>
              <a:gd name="connsiteY2" fmla="*/ 5157558 h 5157558"/>
              <a:gd name="connsiteX3" fmla="*/ 7034 w 7246036"/>
              <a:gd name="connsiteY3" fmla="*/ 5157558 h 5157558"/>
              <a:gd name="connsiteX4" fmla="*/ 0 w 7246036"/>
              <a:gd name="connsiteY4" fmla="*/ 0 h 5157558"/>
              <a:gd name="connsiteX0" fmla="*/ 2968 w 7249004"/>
              <a:gd name="connsiteY0" fmla="*/ 0 h 5157558"/>
              <a:gd name="connsiteX1" fmla="*/ 7249004 w 7249004"/>
              <a:gd name="connsiteY1" fmla="*/ 4533 h 5157558"/>
              <a:gd name="connsiteX2" fmla="*/ 4381979 w 7249004"/>
              <a:gd name="connsiteY2" fmla="*/ 5157558 h 5157558"/>
              <a:gd name="connsiteX3" fmla="*/ 477 w 7249004"/>
              <a:gd name="connsiteY3" fmla="*/ 5157558 h 5157558"/>
              <a:gd name="connsiteX4" fmla="*/ 2968 w 7249004"/>
              <a:gd name="connsiteY4" fmla="*/ 0 h 515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004" h="5157558">
                <a:moveTo>
                  <a:pt x="2968" y="0"/>
                </a:moveTo>
                <a:lnTo>
                  <a:pt x="7249004" y="4533"/>
                </a:lnTo>
                <a:lnTo>
                  <a:pt x="4381979" y="5157558"/>
                </a:lnTo>
                <a:lnTo>
                  <a:pt x="477" y="5157558"/>
                </a:lnTo>
                <a:cubicBezTo>
                  <a:pt x="-1868" y="3440715"/>
                  <a:pt x="5313" y="1716843"/>
                  <a:pt x="2968"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20" name="Picture 19">
            <a:extLst>
              <a:ext uri="{FF2B5EF4-FFF2-40B4-BE49-F238E27FC236}">
                <a16:creationId xmlns:a16="http://schemas.microsoft.com/office/drawing/2014/main" id="{203D2850-7462-473A-A983-FE825D006B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49700" y="485711"/>
            <a:ext cx="1880421" cy="470105"/>
          </a:xfrm>
          <a:prstGeom prst="rect">
            <a:avLst/>
          </a:prstGeom>
        </p:spPr>
      </p:pic>
      <p:pic>
        <p:nvPicPr>
          <p:cNvPr id="21" name="Picture 20">
            <a:extLst>
              <a:ext uri="{FF2B5EF4-FFF2-40B4-BE49-F238E27FC236}">
                <a16:creationId xmlns:a16="http://schemas.microsoft.com/office/drawing/2014/main" id="{3F1EFAD6-87EC-4A99-AA54-4ACE4F4AB9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020" y="441191"/>
            <a:ext cx="561466" cy="559146"/>
          </a:xfrm>
          <a:prstGeom prst="rect">
            <a:avLst/>
          </a:prstGeom>
        </p:spPr>
      </p:pic>
      <p:sp>
        <p:nvSpPr>
          <p:cNvPr id="7" name="Rectangle 6"/>
          <p:cNvSpPr/>
          <p:nvPr userDrawn="1"/>
        </p:nvSpPr>
        <p:spPr bwMode="auto">
          <a:xfrm>
            <a:off x="0" y="0"/>
            <a:ext cx="9144000" cy="5143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9" name="Rectangle 8"/>
          <p:cNvSpPr/>
          <p:nvPr userDrawn="1"/>
        </p:nvSpPr>
        <p:spPr bwMode="auto">
          <a:xfrm>
            <a:off x="0" y="0"/>
            <a:ext cx="9144000" cy="5143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2" name="Rectangle 11"/>
          <p:cNvSpPr/>
          <p:nvPr userDrawn="1"/>
        </p:nvSpPr>
        <p:spPr bwMode="auto">
          <a:xfrm>
            <a:off x="0" y="0"/>
            <a:ext cx="9144000" cy="51435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3" name="Date Placeholder 3"/>
          <p:cNvSpPr txBox="1">
            <a:spLocks/>
          </p:cNvSpPr>
          <p:nvPr userDrawn="1"/>
        </p:nvSpPr>
        <p:spPr>
          <a:xfrm rot="16200000">
            <a:off x="8102341" y="844290"/>
            <a:ext cx="1771652" cy="311669"/>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b="0" i="0" dirty="0">
                <a:solidFill>
                  <a:schemeClr val="tx1">
                    <a:lumMod val="60000"/>
                    <a:lumOff val="40000"/>
                  </a:schemeClr>
                </a:solidFill>
                <a:latin typeface="Calibri" panose="020F0502020204030204" pitchFamily="34" charset="0"/>
                <a:cs typeface="Calibri" panose="020F0502020204030204" pitchFamily="34" charset="0"/>
              </a:rPr>
              <a:t>©2022 CliftonLarsonAllen LLP</a:t>
            </a:r>
          </a:p>
        </p:txBody>
      </p:sp>
      <p:sp>
        <p:nvSpPr>
          <p:cNvPr id="18" name="Slide Number Placeholder 5"/>
          <p:cNvSpPr>
            <a:spLocks noGrp="1"/>
          </p:cNvSpPr>
          <p:nvPr userDrawn="1">
            <p:ph type="sldNum" sz="quarter" idx="4"/>
          </p:nvPr>
        </p:nvSpPr>
        <p:spPr>
          <a:xfrm>
            <a:off x="8686800" y="4800600"/>
            <a:ext cx="395782" cy="342900"/>
          </a:xfrm>
          <a:prstGeom prst="rect">
            <a:avLst/>
          </a:prstGeom>
        </p:spPr>
        <p:txBody>
          <a:bodyPr anchor="ctr" anchorCtr="0"/>
          <a:lstStyle>
            <a:lvl1pPr algn="r">
              <a:defRPr sz="900" b="1">
                <a:solidFill>
                  <a:schemeClr val="bg1"/>
                </a:solidFill>
              </a:defRPr>
            </a:lvl1pPr>
          </a:lstStyle>
          <a:p>
            <a:fld id="{F8E24598-D429-A34B-B4A6-5808099B37D3}" type="slidenum">
              <a:rPr lang="en-US" smtClean="0"/>
              <a:pPr/>
              <a:t>‹#›</a:t>
            </a:fld>
            <a:endParaRPr lang="en-US" dirty="0"/>
          </a:p>
        </p:txBody>
      </p:sp>
      <p:sp>
        <p:nvSpPr>
          <p:cNvPr id="14" name="Rectangle 4"/>
          <p:cNvSpPr>
            <a:spLocks noGrp="1" noChangeArrowheads="1"/>
          </p:cNvSpPr>
          <p:nvPr userDrawn="1">
            <p:ph type="subTitle" idx="1" hasCustomPrompt="1"/>
          </p:nvPr>
        </p:nvSpPr>
        <p:spPr>
          <a:xfrm>
            <a:off x="304800" y="4274441"/>
            <a:ext cx="3284221" cy="718139"/>
          </a:xfrm>
          <a:noFill/>
        </p:spPr>
        <p:txBody>
          <a:bodyPr/>
          <a:lstStyle>
            <a:lvl1pPr marL="0" indent="0" algn="l">
              <a:buFontTx/>
              <a:buNone/>
              <a:defRPr sz="1400" b="0">
                <a:solidFill>
                  <a:schemeClr val="accent1"/>
                </a:solidFill>
              </a:defRPr>
            </a:lvl1pPr>
          </a:lstStyle>
          <a:p>
            <a:r>
              <a:rPr lang="en-US" dirty="0"/>
              <a:t>Click To Edit Master Subtitle Style</a:t>
            </a:r>
          </a:p>
        </p:txBody>
      </p:sp>
      <p:sp>
        <p:nvSpPr>
          <p:cNvPr id="15" name="Rectangle 3"/>
          <p:cNvSpPr>
            <a:spLocks noGrp="1" noChangeArrowheads="1"/>
          </p:cNvSpPr>
          <p:nvPr userDrawn="1">
            <p:ph type="ctrTitle" hasCustomPrompt="1"/>
          </p:nvPr>
        </p:nvSpPr>
        <p:spPr>
          <a:xfrm>
            <a:off x="304801" y="3050501"/>
            <a:ext cx="3284220" cy="1167503"/>
          </a:xfrm>
          <a:noFill/>
        </p:spPr>
        <p:txBody>
          <a:bodyPr anchor="b" anchorCtr="0"/>
          <a:lstStyle>
            <a:lvl1pPr algn="l">
              <a:defRPr sz="2000">
                <a:solidFill>
                  <a:schemeClr val="accent1"/>
                </a:solidFill>
              </a:defRPr>
            </a:lvl1pPr>
          </a:lstStyle>
          <a:p>
            <a:r>
              <a:rPr lang="en-US" dirty="0"/>
              <a:t>Section Header Layout for </a:t>
            </a:r>
            <a:br>
              <a:rPr lang="en-US" dirty="0"/>
            </a:br>
            <a:r>
              <a:rPr lang="en-US" dirty="0"/>
              <a:t>Co-Sponsored Events </a:t>
            </a:r>
          </a:p>
        </p:txBody>
      </p:sp>
      <p:sp>
        <p:nvSpPr>
          <p:cNvPr id="25" name="TextBox 24">
            <a:extLst>
              <a:ext uri="{FF2B5EF4-FFF2-40B4-BE49-F238E27FC236}">
                <a16:creationId xmlns:a16="http://schemas.microsoft.com/office/drawing/2014/main" id="{19F03521-D284-4383-B3BB-F003F95FDCE0}"/>
              </a:ext>
            </a:extLst>
          </p:cNvPr>
          <p:cNvSpPr txBox="1"/>
          <p:nvPr userDrawn="1"/>
        </p:nvSpPr>
        <p:spPr>
          <a:xfrm>
            <a:off x="9448799" y="1955854"/>
            <a:ext cx="2324100" cy="2677656"/>
          </a:xfrm>
          <a:prstGeom prst="rect">
            <a:avLst/>
          </a:prstGeom>
          <a:solidFill>
            <a:schemeClr val="accent3">
              <a:lumMod val="20000"/>
              <a:lumOff val="8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b="1" baseline="0" dirty="0"/>
              <a:t>To add a sponsor logo:</a:t>
            </a:r>
            <a:endParaRPr lang="en-US" sz="1200" b="0" baseline="0" dirty="0"/>
          </a:p>
          <a:p>
            <a:r>
              <a:rPr lang="en-US" sz="1200" baseline="0" dirty="0"/>
              <a:t>Go to </a:t>
            </a:r>
            <a:r>
              <a:rPr lang="en-US" sz="1200" b="1" baseline="0" dirty="0"/>
              <a:t>View</a:t>
            </a:r>
            <a:r>
              <a:rPr lang="en-US" sz="1200" baseline="0" dirty="0"/>
              <a:t> / </a:t>
            </a:r>
            <a:r>
              <a:rPr lang="en-US" sz="1200" b="1" baseline="0" dirty="0"/>
              <a:t>Slide Master </a:t>
            </a:r>
          </a:p>
          <a:p>
            <a:endParaRPr lang="en-US" sz="1200" b="1" baseline="0" dirty="0"/>
          </a:p>
          <a:p>
            <a:r>
              <a:rPr lang="en-US" sz="1200" baseline="0" dirty="0"/>
              <a:t>right click on </a:t>
            </a:r>
            <a:r>
              <a:rPr lang="en-US" sz="1200" b="1" baseline="0" dirty="0"/>
              <a:t>Add sponsor logo here</a:t>
            </a:r>
            <a:r>
              <a:rPr lang="en-US" sz="1200" baseline="0" dirty="0"/>
              <a:t>, select </a:t>
            </a:r>
            <a:r>
              <a:rPr lang="en-US" sz="1200" b="1" baseline="0" dirty="0"/>
              <a:t>Change picture… </a:t>
            </a:r>
            <a:r>
              <a:rPr lang="en-US" sz="1200" baseline="0" dirty="0"/>
              <a:t>Browse to your saved co-sponsor’s logo and click </a:t>
            </a:r>
            <a:r>
              <a:rPr lang="en-US" sz="1200" b="1" baseline="0" dirty="0"/>
              <a:t>Insert.</a:t>
            </a:r>
          </a:p>
          <a:p>
            <a:endParaRPr lang="en-US" sz="1200" b="1" baseline="0" dirty="0"/>
          </a:p>
          <a:p>
            <a:r>
              <a:rPr lang="en-US" sz="1200" b="0" i="1" baseline="0" dirty="0"/>
              <a:t>or</a:t>
            </a:r>
          </a:p>
          <a:p>
            <a:endParaRPr lang="en-US" sz="1200" b="1" baseline="0" dirty="0"/>
          </a:p>
          <a:p>
            <a:r>
              <a:rPr lang="en-US" sz="1200" b="1" baseline="0" dirty="0"/>
              <a:t>delete </a:t>
            </a:r>
            <a:r>
              <a:rPr lang="en-US" sz="1200" b="0" baseline="0" dirty="0"/>
              <a:t>the </a:t>
            </a:r>
            <a:r>
              <a:rPr lang="en-US" sz="1200" b="1" baseline="0" dirty="0"/>
              <a:t>Add sponsor logo here graphic </a:t>
            </a:r>
            <a:r>
              <a:rPr lang="en-US" sz="1200" b="0" baseline="0" dirty="0"/>
              <a:t>and </a:t>
            </a:r>
            <a:r>
              <a:rPr lang="en-US" sz="1200" b="1" baseline="0" dirty="0"/>
              <a:t>Paste </a:t>
            </a:r>
            <a:r>
              <a:rPr lang="en-US" sz="1200" b="0" baseline="0" dirty="0"/>
              <a:t>in the sponsor logo. Scale and position the logo so it fits in the lower right corner.</a:t>
            </a:r>
            <a:endParaRPr lang="en-US" sz="1200" b="0" dirty="0"/>
          </a:p>
        </p:txBody>
      </p:sp>
    </p:spTree>
    <p:extLst>
      <p:ext uri="{BB962C8B-B14F-4D97-AF65-F5344CB8AC3E}">
        <p14:creationId xmlns:p14="http://schemas.microsoft.com/office/powerpoint/2010/main" val="27541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ocument Cov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AEBAE09-3BD9-43D0-874E-9B50C841FBC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53" y="-79860"/>
            <a:ext cx="9141291" cy="5143500"/>
          </a:xfrm>
          <a:prstGeom prst="rect">
            <a:avLst/>
          </a:prstGeom>
        </p:spPr>
      </p:pic>
      <p:sp>
        <p:nvSpPr>
          <p:cNvPr id="15" name="Rectangle 14">
            <a:extLst>
              <a:ext uri="{FF2B5EF4-FFF2-40B4-BE49-F238E27FC236}">
                <a16:creationId xmlns:a16="http://schemas.microsoft.com/office/drawing/2014/main" id="{ED12E94F-533D-44C6-AC20-45ABD357DA9C}"/>
              </a:ext>
            </a:extLst>
          </p:cNvPr>
          <p:cNvSpPr/>
          <p:nvPr userDrawn="1"/>
        </p:nvSpPr>
        <p:spPr bwMode="auto">
          <a:xfrm>
            <a:off x="-2" y="2310063"/>
            <a:ext cx="9144002" cy="2194560"/>
          </a:xfrm>
          <a:prstGeom prst="rect">
            <a:avLst/>
          </a:prstGeom>
          <a:gradFill>
            <a:gsLst>
              <a:gs pos="0">
                <a:schemeClr val="accent1">
                  <a:alpha val="0"/>
                  <a:lumMod val="0"/>
                </a:schemeClr>
              </a:gs>
              <a:gs pos="95000">
                <a:schemeClr val="tx2">
                  <a:lumMod val="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6" name="Rectangle 15">
            <a:extLst>
              <a:ext uri="{FF2B5EF4-FFF2-40B4-BE49-F238E27FC236}">
                <a16:creationId xmlns:a16="http://schemas.microsoft.com/office/drawing/2014/main" id="{865E992D-6AAA-4551-9A7E-9D871770E787}"/>
              </a:ext>
            </a:extLst>
          </p:cNvPr>
          <p:cNvSpPr/>
          <p:nvPr userDrawn="1"/>
        </p:nvSpPr>
        <p:spPr bwMode="auto">
          <a:xfrm rot="16200000">
            <a:off x="4252561" y="252061"/>
            <a:ext cx="638877" cy="91440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87C1C3"/>
              </a:solidFill>
              <a:effectLst/>
              <a:latin typeface="Arial" charset="0"/>
              <a:ea typeface="ヒラギノ角ゴ Pro W3" pitchFamily="1" charset="-128"/>
            </a:endParaRPr>
          </a:p>
        </p:txBody>
      </p:sp>
      <p:sp>
        <p:nvSpPr>
          <p:cNvPr id="17" name="TextBox 16">
            <a:extLst>
              <a:ext uri="{FF2B5EF4-FFF2-40B4-BE49-F238E27FC236}">
                <a16:creationId xmlns:a16="http://schemas.microsoft.com/office/drawing/2014/main" id="{53DC42CE-2311-4432-8C57-13F697AF818F}"/>
              </a:ext>
            </a:extLst>
          </p:cNvPr>
          <p:cNvSpPr txBox="1"/>
          <p:nvPr userDrawn="1"/>
        </p:nvSpPr>
        <p:spPr>
          <a:xfrm>
            <a:off x="848025" y="4590346"/>
            <a:ext cx="7271572" cy="276999"/>
          </a:xfrm>
          <a:prstGeom prst="rect">
            <a:avLst/>
          </a:prstGeom>
          <a:noFill/>
        </p:spPr>
        <p:txBody>
          <a:bodyPr wrap="square" rtlCol="0">
            <a:spAutoFit/>
          </a:bodyPr>
          <a:lstStyle/>
          <a:p>
            <a:pPr algn="l"/>
            <a:r>
              <a:rPr lang="en-US" sz="1200" spc="50" baseline="0" dirty="0">
                <a:solidFill>
                  <a:schemeClr val="accent1"/>
                </a:solidFill>
              </a:rPr>
              <a:t>CPAs  |  CONSULTANTS  |  WEALTH ADVISORS</a:t>
            </a:r>
          </a:p>
        </p:txBody>
      </p:sp>
      <p:sp>
        <p:nvSpPr>
          <p:cNvPr id="18" name="Rectangle 17">
            <a:extLst>
              <a:ext uri="{FF2B5EF4-FFF2-40B4-BE49-F238E27FC236}">
                <a16:creationId xmlns:a16="http://schemas.microsoft.com/office/drawing/2014/main" id="{55834A2E-CD12-4E39-A1FF-D7D7CEF7464B}"/>
              </a:ext>
            </a:extLst>
          </p:cNvPr>
          <p:cNvSpPr/>
          <p:nvPr userDrawn="1"/>
        </p:nvSpPr>
        <p:spPr>
          <a:xfrm>
            <a:off x="848025" y="4814488"/>
            <a:ext cx="6806658" cy="2077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b="0" i="0" dirty="0">
                <a:solidFill>
                  <a:schemeClr val="accent1"/>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
        <p:nvSpPr>
          <p:cNvPr id="10" name="Rectangle 4"/>
          <p:cNvSpPr>
            <a:spLocks noGrp="1" noChangeArrowheads="1"/>
          </p:cNvSpPr>
          <p:nvPr userDrawn="1">
            <p:ph type="subTitle" idx="1" hasCustomPrompt="1"/>
          </p:nvPr>
        </p:nvSpPr>
        <p:spPr>
          <a:xfrm>
            <a:off x="848025" y="3642167"/>
            <a:ext cx="5105400" cy="638318"/>
          </a:xfrm>
          <a:noFill/>
        </p:spPr>
        <p:txBody>
          <a:bodyPr/>
          <a:lstStyle>
            <a:lvl1pPr marL="0" indent="0" algn="l">
              <a:buFontTx/>
              <a:buNone/>
              <a:defRPr sz="1700" b="0">
                <a:solidFill>
                  <a:schemeClr val="bg1"/>
                </a:solidFill>
              </a:defRPr>
            </a:lvl1pPr>
          </a:lstStyle>
          <a:p>
            <a:r>
              <a:rPr lang="en-US" dirty="0"/>
              <a:t>Click To Edit Master Subtitle Style</a:t>
            </a:r>
          </a:p>
        </p:txBody>
      </p:sp>
      <p:sp>
        <p:nvSpPr>
          <p:cNvPr id="11" name="Title 1"/>
          <p:cNvSpPr>
            <a:spLocks noGrp="1"/>
          </p:cNvSpPr>
          <p:nvPr userDrawn="1">
            <p:ph type="title" hasCustomPrompt="1"/>
          </p:nvPr>
        </p:nvSpPr>
        <p:spPr>
          <a:xfrm>
            <a:off x="848025" y="2409170"/>
            <a:ext cx="5105400" cy="1210318"/>
          </a:xfrm>
          <a:noFill/>
        </p:spPr>
        <p:txBody>
          <a:bodyPr anchor="b" anchorCtr="0"/>
          <a:lstStyle>
            <a:lvl1pPr>
              <a:defRPr sz="2500">
                <a:solidFill>
                  <a:schemeClr val="bg1"/>
                </a:solidFill>
              </a:defRPr>
            </a:lvl1pPr>
          </a:lstStyle>
          <a:p>
            <a:r>
              <a:rPr lang="en-US" dirty="0"/>
              <a:t>Click To Edit Master Title Style</a:t>
            </a:r>
          </a:p>
        </p:txBody>
      </p:sp>
      <p:sp>
        <p:nvSpPr>
          <p:cNvPr id="20" name="Rectangle 19">
            <a:extLst>
              <a:ext uri="{FF2B5EF4-FFF2-40B4-BE49-F238E27FC236}">
                <a16:creationId xmlns:a16="http://schemas.microsoft.com/office/drawing/2014/main" id="{2B14A527-AB99-40B3-815A-4D05CAD293BE}"/>
              </a:ext>
            </a:extLst>
          </p:cNvPr>
          <p:cNvSpPr/>
          <p:nvPr userDrawn="1"/>
        </p:nvSpPr>
        <p:spPr bwMode="auto">
          <a:xfrm>
            <a:off x="9500098" y="2109278"/>
            <a:ext cx="2205948" cy="259612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r>
              <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rPr>
              <a:t>To change the picture:</a:t>
            </a:r>
          </a:p>
          <a:p>
            <a:pPr marL="285744" marR="0" lvl="0" indent="-285744" algn="l" defTabSz="914377"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Go to </a:t>
            </a:r>
            <a:r>
              <a:rPr lang="en-US" sz="1200" b="1" baseline="0" dirty="0">
                <a:latin typeface="Calibri" panose="020F0502020204030204" pitchFamily="34" charset="0"/>
                <a:cs typeface="Calibri" panose="020F0502020204030204" pitchFamily="34" charset="0"/>
              </a:rPr>
              <a:t>View</a:t>
            </a:r>
            <a:r>
              <a:rPr lang="en-US" sz="1200" baseline="0" dirty="0">
                <a:latin typeface="Calibri" panose="020F0502020204030204" pitchFamily="34" charset="0"/>
                <a:cs typeface="Calibri" panose="020F0502020204030204" pitchFamily="34" charset="0"/>
              </a:rPr>
              <a:t> / </a:t>
            </a:r>
            <a:r>
              <a:rPr lang="en-US" sz="1200" b="1" baseline="0" dirty="0">
                <a:latin typeface="Calibri" panose="020F0502020204030204" pitchFamily="34" charset="0"/>
                <a:cs typeface="Calibri" panose="020F0502020204030204" pitchFamily="34" charset="0"/>
              </a:rPr>
              <a:t>Slide Master </a:t>
            </a:r>
            <a:endPar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endParaRPr>
          </a:p>
          <a:p>
            <a:pPr marL="285744" marR="0" indent="-285744" algn="l" defTabSz="914377"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rPr>
              <a:t>Right click on current image and select </a:t>
            </a:r>
            <a:r>
              <a:rPr lang="en-US" sz="1200" b="1" kern="1200" dirty="0">
                <a:solidFill>
                  <a:schemeClr val="tx1"/>
                </a:solidFill>
                <a:latin typeface="Calibri" panose="020F0502020204030204" pitchFamily="34" charset="0"/>
                <a:ea typeface="ヒラギノ角ゴ Pro W3" pitchFamily="1" charset="-128"/>
                <a:cs typeface="Calibri" panose="020F0502020204030204" pitchFamily="34" charset="0"/>
              </a:rPr>
              <a:t>Change</a:t>
            </a:r>
            <a:r>
              <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rPr>
              <a:t> </a:t>
            </a:r>
            <a:r>
              <a:rPr lang="en-US" sz="1200" b="1" kern="1200" dirty="0">
                <a:solidFill>
                  <a:schemeClr val="tx1"/>
                </a:solidFill>
                <a:latin typeface="Calibri" panose="020F0502020204030204" pitchFamily="34" charset="0"/>
                <a:ea typeface="ヒラギノ角ゴ Pro W3" pitchFamily="1" charset="-128"/>
                <a:cs typeface="Calibri" panose="020F0502020204030204" pitchFamily="34" charset="0"/>
              </a:rPr>
              <a:t>Picture…</a:t>
            </a:r>
          </a:p>
          <a:p>
            <a:pPr marL="285744" indent="-285744" eaLnBrk="0" fontAlgn="base" hangingPunct="0">
              <a:spcBef>
                <a:spcPct val="0"/>
              </a:spcBef>
              <a:spcAft>
                <a:spcPct val="0"/>
              </a:spcAft>
              <a:buFont typeface="Arial" panose="020B0604020202020204" pitchFamily="34" charset="0"/>
              <a:buChar char="•"/>
            </a:pPr>
            <a:r>
              <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rPr>
              <a:t>Browse to </a:t>
            </a:r>
            <a:r>
              <a:rPr lang="en-US" sz="1200" b="1" dirty="0">
                <a:latin typeface="Calibri" panose="020F0502020204030204" pitchFamily="34" charset="0"/>
                <a:cs typeface="Calibri" panose="020F0502020204030204" pitchFamily="34" charset="0"/>
              </a:rPr>
              <a:t>Y:\CLA Common\Administrative\Market Solutions\Share\~Image Library\_PowerPoint title slides\CLA Promise PPT\Standard Version Images\Main Title Slide</a:t>
            </a:r>
          </a:p>
          <a:p>
            <a:pPr marL="285744" indent="-285744" eaLnBrk="0" fontAlgn="base" hangingPunct="0">
              <a:spcBef>
                <a:spcPct val="0"/>
              </a:spcBef>
              <a:spcAft>
                <a:spcPct val="0"/>
              </a:spcAft>
              <a:buFont typeface="Arial" panose="020B0604020202020204" pitchFamily="34" charset="0"/>
              <a:buChar char="•"/>
            </a:pPr>
            <a:r>
              <a:rPr lang="en-US" sz="1200" dirty="0">
                <a:solidFill>
                  <a:schemeClr val="tx1"/>
                </a:solidFill>
                <a:latin typeface="Calibri" panose="020F0502020204030204" pitchFamily="34" charset="0"/>
                <a:ea typeface="ヒラギノ角ゴ Pro W3" pitchFamily="1" charset="-128"/>
                <a:cs typeface="Calibri" panose="020F0502020204030204" pitchFamily="34" charset="0"/>
              </a:rPr>
              <a:t>Select an image</a:t>
            </a:r>
            <a:endParaRPr kumimoji="0" lang="en-US" sz="1200" b="0" i="0" u="none" strike="noStrike" cap="none" normalizeH="0" baseline="0" dirty="0">
              <a:ln>
                <a:noFill/>
              </a:ln>
              <a:solidFill>
                <a:schemeClr val="tx1"/>
              </a:solidFill>
              <a:effectLst/>
              <a:latin typeface="Calibri" panose="020F0502020204030204" pitchFamily="34" charset="0"/>
              <a:ea typeface="ヒラギノ角ゴ Pro W3" pitchFamily="1" charset="-128"/>
              <a:cs typeface="Calibri" panose="020F0502020204030204" pitchFamily="34" charset="0"/>
            </a:endParaRPr>
          </a:p>
        </p:txBody>
      </p:sp>
      <p:pic>
        <p:nvPicPr>
          <p:cNvPr id="22" name="Picture 21">
            <a:extLst>
              <a:ext uri="{FF2B5EF4-FFF2-40B4-BE49-F238E27FC236}">
                <a16:creationId xmlns:a16="http://schemas.microsoft.com/office/drawing/2014/main" id="{4A6F53BB-7606-4F16-9613-3A3C2C6372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5436" y="276155"/>
            <a:ext cx="805178" cy="801851"/>
          </a:xfrm>
          <a:prstGeom prst="rect">
            <a:avLst/>
          </a:prstGeom>
        </p:spPr>
      </p:pic>
    </p:spTree>
    <p:extLst>
      <p:ext uri="{BB962C8B-B14F-4D97-AF65-F5344CB8AC3E}">
        <p14:creationId xmlns:p14="http://schemas.microsoft.com/office/powerpoint/2010/main" val="273087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Opening Disclaim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E29476-9068-441B-8A58-19BD9CE3D8AF}"/>
              </a:ext>
            </a:extLst>
          </p:cNvPr>
          <p:cNvSpPr>
            <a:spLocks noGrp="1"/>
          </p:cNvSpPr>
          <p:nvPr>
            <p:ph type="sldNum" sz="quarter" idx="10"/>
          </p:nvPr>
        </p:nvSpPr>
        <p:spPr/>
        <p:txBody>
          <a:bodyPr/>
          <a:lstStyle/>
          <a:p>
            <a:fld id="{6DAB3F6F-6A30-410C-8DAB-3E7769D71CBC}" type="slidenum">
              <a:rPr lang="en-US" smtClean="0"/>
              <a:pPr/>
              <a:t>‹#›</a:t>
            </a:fld>
            <a:endParaRPr lang="en-US" dirty="0"/>
          </a:p>
        </p:txBody>
      </p:sp>
      <p:sp>
        <p:nvSpPr>
          <p:cNvPr id="4" name="Footer Placeholder 3">
            <a:extLst>
              <a:ext uri="{FF2B5EF4-FFF2-40B4-BE49-F238E27FC236}">
                <a16:creationId xmlns:a16="http://schemas.microsoft.com/office/drawing/2014/main" id="{3B4EA88A-9689-4472-A383-DB5C9CDF7FDE}"/>
              </a:ext>
            </a:extLst>
          </p:cNvPr>
          <p:cNvSpPr>
            <a:spLocks noGrp="1"/>
          </p:cNvSpPr>
          <p:nvPr>
            <p:ph type="ftr" sz="quarter" idx="11"/>
          </p:nvPr>
        </p:nvSpPr>
        <p:spPr/>
        <p:txBody>
          <a:bodyPr/>
          <a:lstStyle/>
          <a:p>
            <a:endParaRPr lang="en-US" dirty="0"/>
          </a:p>
        </p:txBody>
      </p:sp>
      <p:grpSp>
        <p:nvGrpSpPr>
          <p:cNvPr id="5" name="Group 4">
            <a:extLst>
              <a:ext uri="{FF2B5EF4-FFF2-40B4-BE49-F238E27FC236}">
                <a16:creationId xmlns:a16="http://schemas.microsoft.com/office/drawing/2014/main" id="{87020407-D88B-47CB-870A-C2B0386CED2C}"/>
              </a:ext>
            </a:extLst>
          </p:cNvPr>
          <p:cNvGrpSpPr/>
          <p:nvPr userDrawn="1"/>
        </p:nvGrpSpPr>
        <p:grpSpPr>
          <a:xfrm>
            <a:off x="161778" y="1062111"/>
            <a:ext cx="8820444" cy="3925791"/>
            <a:chOff x="161778" y="1062111"/>
            <a:chExt cx="8820444" cy="3925791"/>
          </a:xfrm>
        </p:grpSpPr>
        <p:sp>
          <p:nvSpPr>
            <p:cNvPr id="6" name="Content Placeholder 5">
              <a:extLst>
                <a:ext uri="{FF2B5EF4-FFF2-40B4-BE49-F238E27FC236}">
                  <a16:creationId xmlns:a16="http://schemas.microsoft.com/office/drawing/2014/main" id="{E5E5A5E0-8EB2-448D-BDAE-AA76D94D9940}"/>
                </a:ext>
              </a:extLst>
            </p:cNvPr>
            <p:cNvSpPr txBox="1">
              <a:spLocks/>
            </p:cNvSpPr>
            <p:nvPr/>
          </p:nvSpPr>
          <p:spPr>
            <a:xfrm>
              <a:off x="161778" y="1062111"/>
              <a:ext cx="4410222" cy="3925789"/>
            </a:xfrm>
            <a:prstGeom prst="rect">
              <a:avLst/>
            </a:prstGeom>
            <a:solidFill>
              <a:schemeClr val="accent2">
                <a:lumMod val="40000"/>
                <a:lumOff val="6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400" kern="0" dirty="0">
                  <a:solidFill>
                    <a:schemeClr val="accent1"/>
                  </a:solidFill>
                </a:rPr>
                <a:t>The information herein has been provided by CliftonLarsonAllen LLP for general information purposes only. The presentation and related materials, if any, do not implicate any client, advisory, fiduciary, or professional relationship between you and CliftonLarsonAllen LLP and neither CliftonLarsonAllen LLP nor any other person or entity is, in connection with the presentation and/or materials, engaged in rendering auditing, accounting, tax, legal, medical, investment, advisory, consulting, or any other professional service or advice. Neither the presentation nor the materials, if any, should be considered a substitute for your independent investigation and your sound technical business judgment. You or your entity, if applicable, should consult with a professional advisor familiar with your particular factual situation for advice or service concerning any specific matters.</a:t>
              </a:r>
            </a:p>
          </p:txBody>
        </p:sp>
        <p:sp>
          <p:nvSpPr>
            <p:cNvPr id="7" name="Content Placeholder 2">
              <a:extLst>
                <a:ext uri="{FF2B5EF4-FFF2-40B4-BE49-F238E27FC236}">
                  <a16:creationId xmlns:a16="http://schemas.microsoft.com/office/drawing/2014/main" id="{29C8EE37-0044-4183-A797-D73689E2558E}"/>
                </a:ext>
              </a:extLst>
            </p:cNvPr>
            <p:cNvSpPr txBox="1">
              <a:spLocks/>
            </p:cNvSpPr>
            <p:nvPr/>
          </p:nvSpPr>
          <p:spPr>
            <a:xfrm>
              <a:off x="4572000" y="1062112"/>
              <a:ext cx="4410222" cy="3925790"/>
            </a:xfrm>
            <a:prstGeom prst="rect">
              <a:avLst/>
            </a:prstGeom>
            <a:solidFill>
              <a:schemeClr val="accent2">
                <a:lumMod val="20000"/>
                <a:lumOff val="8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400" kern="0" dirty="0">
                  <a:solidFill>
                    <a:schemeClr val="accent1"/>
                  </a:solidFill>
                </a:rPr>
                <a:t>CliftonLarsonAllen LLP is not licensed to practice law, nor does it practice law. The presentation and materials, if any, are for general guidance purposes and not a substitute for compliance obligations. The presentation and/or materials may not be applicable to, or suitable for, your specific circumstances or needs, and may require consultation with counsel, consultants, or advisors if any action is to be contemplated. You should contact your CliftonLarsonAllen LLP or other professional prior to taking any action based upon the information in the presentation or materials provided. CliftonLarsonAllen LLP assumes no obligation to inform you of any changes in laws or other factors that could affect the information contained herein.</a:t>
              </a:r>
            </a:p>
          </p:txBody>
        </p:sp>
      </p:grpSp>
      <p:pic>
        <p:nvPicPr>
          <p:cNvPr id="9" name="Picture 8">
            <a:extLst>
              <a:ext uri="{FF2B5EF4-FFF2-40B4-BE49-F238E27FC236}">
                <a16:creationId xmlns:a16="http://schemas.microsoft.com/office/drawing/2014/main" id="{7D543AF6-1316-417F-AAB0-9B6BB411C44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84662" y="222665"/>
            <a:ext cx="668631" cy="668631"/>
          </a:xfrm>
          <a:prstGeom prst="rect">
            <a:avLst/>
          </a:prstGeom>
        </p:spPr>
      </p:pic>
      <p:sp>
        <p:nvSpPr>
          <p:cNvPr id="11" name="TextBox 10">
            <a:extLst>
              <a:ext uri="{FF2B5EF4-FFF2-40B4-BE49-F238E27FC236}">
                <a16:creationId xmlns:a16="http://schemas.microsoft.com/office/drawing/2014/main" id="{EAC937B2-4AE8-46AC-9E5C-64BBB2396241}"/>
              </a:ext>
            </a:extLst>
          </p:cNvPr>
          <p:cNvSpPr txBox="1"/>
          <p:nvPr userDrawn="1"/>
        </p:nvSpPr>
        <p:spPr>
          <a:xfrm>
            <a:off x="7027755" y="4949596"/>
            <a:ext cx="2033725" cy="230832"/>
          </a:xfrm>
          <a:prstGeom prst="rect">
            <a:avLst/>
          </a:prstGeom>
          <a:noFill/>
        </p:spPr>
        <p:txBody>
          <a:bodyPr wrap="square">
            <a:spAutoFit/>
          </a:bodyPr>
          <a:lstStyle/>
          <a:p>
            <a:pPr algn="r"/>
            <a:r>
              <a:rPr lang="en-US" sz="900" b="0" i="0" dirty="0">
                <a:solidFill>
                  <a:schemeClr val="tx1">
                    <a:lumMod val="60000"/>
                    <a:lumOff val="40000"/>
                  </a:schemeClr>
                </a:solidFill>
                <a:latin typeface="Calibri" panose="020F0502020204030204" pitchFamily="34" charset="0"/>
                <a:cs typeface="Calibri" panose="020F0502020204030204" pitchFamily="34" charset="0"/>
              </a:rPr>
              <a:t>©2022 CliftonLarsonAllen LLP</a:t>
            </a:r>
          </a:p>
        </p:txBody>
      </p:sp>
    </p:spTree>
    <p:extLst>
      <p:ext uri="{BB962C8B-B14F-4D97-AF65-F5344CB8AC3E}">
        <p14:creationId xmlns:p14="http://schemas.microsoft.com/office/powerpoint/2010/main" val="294079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05DB98-A656-42D7-873B-5573FB1227C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589" y="4593"/>
            <a:ext cx="9159736" cy="5134032"/>
          </a:xfrm>
          <a:prstGeom prst="rect">
            <a:avLst/>
          </a:prstGeom>
        </p:spPr>
      </p:pic>
      <p:sp>
        <p:nvSpPr>
          <p:cNvPr id="23" name="Rectangle 10">
            <a:extLst>
              <a:ext uri="{FF2B5EF4-FFF2-40B4-BE49-F238E27FC236}">
                <a16:creationId xmlns:a16="http://schemas.microsoft.com/office/drawing/2014/main" id="{9D488592-89A5-45CC-A21C-312F586FF52A}"/>
              </a:ext>
            </a:extLst>
          </p:cNvPr>
          <p:cNvSpPr/>
          <p:nvPr userDrawn="1"/>
        </p:nvSpPr>
        <p:spPr bwMode="auto">
          <a:xfrm>
            <a:off x="4467225" y="3778625"/>
            <a:ext cx="4676775" cy="1364874"/>
          </a:xfrm>
          <a:custGeom>
            <a:avLst/>
            <a:gdLst>
              <a:gd name="connsiteX0" fmla="*/ 0 w 4642338"/>
              <a:gd name="connsiteY0" fmla="*/ 0 h 1035733"/>
              <a:gd name="connsiteX1" fmla="*/ 4642338 w 4642338"/>
              <a:gd name="connsiteY1" fmla="*/ 0 h 1035733"/>
              <a:gd name="connsiteX2" fmla="*/ 4642338 w 4642338"/>
              <a:gd name="connsiteY2" fmla="*/ 1035733 h 1035733"/>
              <a:gd name="connsiteX3" fmla="*/ 0 w 4642338"/>
              <a:gd name="connsiteY3" fmla="*/ 1035733 h 1035733"/>
              <a:gd name="connsiteX4" fmla="*/ 0 w 4642338"/>
              <a:gd name="connsiteY4" fmla="*/ 0 h 1035733"/>
              <a:gd name="connsiteX0" fmla="*/ 626012 w 4642338"/>
              <a:gd name="connsiteY0" fmla="*/ 21102 h 1035733"/>
              <a:gd name="connsiteX1" fmla="*/ 4642338 w 4642338"/>
              <a:gd name="connsiteY1" fmla="*/ 0 h 1035733"/>
              <a:gd name="connsiteX2" fmla="*/ 4642338 w 4642338"/>
              <a:gd name="connsiteY2" fmla="*/ 1035733 h 1035733"/>
              <a:gd name="connsiteX3" fmla="*/ 0 w 4642338"/>
              <a:gd name="connsiteY3" fmla="*/ 1035733 h 1035733"/>
              <a:gd name="connsiteX4" fmla="*/ 626012 w 4642338"/>
              <a:gd name="connsiteY4" fmla="*/ 21102 h 1035733"/>
              <a:gd name="connsiteX0" fmla="*/ 583809 w 4600135"/>
              <a:gd name="connsiteY0" fmla="*/ 21102 h 1035733"/>
              <a:gd name="connsiteX1" fmla="*/ 4600135 w 4600135"/>
              <a:gd name="connsiteY1" fmla="*/ 0 h 1035733"/>
              <a:gd name="connsiteX2" fmla="*/ 4600135 w 4600135"/>
              <a:gd name="connsiteY2" fmla="*/ 1035733 h 1035733"/>
              <a:gd name="connsiteX3" fmla="*/ 0 w 4600135"/>
              <a:gd name="connsiteY3" fmla="*/ 1035733 h 1035733"/>
              <a:gd name="connsiteX4" fmla="*/ 583809 w 4600135"/>
              <a:gd name="connsiteY4" fmla="*/ 21102 h 103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35" h="1035733">
                <a:moveTo>
                  <a:pt x="583809" y="21102"/>
                </a:moveTo>
                <a:lnTo>
                  <a:pt x="4600135" y="0"/>
                </a:lnTo>
                <a:lnTo>
                  <a:pt x="4600135" y="1035733"/>
                </a:lnTo>
                <a:lnTo>
                  <a:pt x="0" y="1035733"/>
                </a:lnTo>
                <a:lnTo>
                  <a:pt x="583809" y="21102"/>
                </a:lnTo>
                <a:close/>
              </a:path>
            </a:pathLst>
          </a:custGeom>
          <a:gradFill>
            <a:gsLst>
              <a:gs pos="0">
                <a:schemeClr val="tx1">
                  <a:alpha val="0"/>
                </a:schemeClr>
              </a:gs>
              <a:gs pos="95000">
                <a:schemeClr val="tx1">
                  <a:alpha val="77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24" name="Rectangle 2">
            <a:extLst>
              <a:ext uri="{FF2B5EF4-FFF2-40B4-BE49-F238E27FC236}">
                <a16:creationId xmlns:a16="http://schemas.microsoft.com/office/drawing/2014/main" id="{6B16D55A-E5CC-4A5A-8064-9599BEFE6C95}"/>
              </a:ext>
            </a:extLst>
          </p:cNvPr>
          <p:cNvSpPr/>
          <p:nvPr userDrawn="1"/>
        </p:nvSpPr>
        <p:spPr bwMode="auto">
          <a:xfrm>
            <a:off x="-38663" y="-21714"/>
            <a:ext cx="7407651" cy="5177738"/>
          </a:xfrm>
          <a:custGeom>
            <a:avLst/>
            <a:gdLst>
              <a:gd name="connsiteX0" fmla="*/ 0 w 4371977"/>
              <a:gd name="connsiteY0" fmla="*/ 0 h 5143500"/>
              <a:gd name="connsiteX1" fmla="*/ 4371977 w 4371977"/>
              <a:gd name="connsiteY1" fmla="*/ 0 h 5143500"/>
              <a:gd name="connsiteX2" fmla="*/ 4371977 w 4371977"/>
              <a:gd name="connsiteY2" fmla="*/ 5143500 h 5143500"/>
              <a:gd name="connsiteX3" fmla="*/ 0 w 4371977"/>
              <a:gd name="connsiteY3" fmla="*/ 5143500 h 5143500"/>
              <a:gd name="connsiteX4" fmla="*/ 0 w 4371977"/>
              <a:gd name="connsiteY4" fmla="*/ 0 h 5143500"/>
              <a:gd name="connsiteX0" fmla="*/ 0 w 7239002"/>
              <a:gd name="connsiteY0" fmla="*/ 9525 h 5153025"/>
              <a:gd name="connsiteX1" fmla="*/ 7239002 w 7239002"/>
              <a:gd name="connsiteY1" fmla="*/ 0 h 5153025"/>
              <a:gd name="connsiteX2" fmla="*/ 4371977 w 7239002"/>
              <a:gd name="connsiteY2" fmla="*/ 5153025 h 5153025"/>
              <a:gd name="connsiteX3" fmla="*/ 0 w 7239002"/>
              <a:gd name="connsiteY3" fmla="*/ 5153025 h 5153025"/>
              <a:gd name="connsiteX4" fmla="*/ 0 w 7239002"/>
              <a:gd name="connsiteY4" fmla="*/ 9525 h 5153025"/>
              <a:gd name="connsiteX0" fmla="*/ 0 w 7246036"/>
              <a:gd name="connsiteY0" fmla="*/ 2496 h 5153025"/>
              <a:gd name="connsiteX1" fmla="*/ 7246036 w 7246036"/>
              <a:gd name="connsiteY1" fmla="*/ 0 h 5153025"/>
              <a:gd name="connsiteX2" fmla="*/ 4379011 w 7246036"/>
              <a:gd name="connsiteY2" fmla="*/ 5153025 h 5153025"/>
              <a:gd name="connsiteX3" fmla="*/ 7034 w 7246036"/>
              <a:gd name="connsiteY3" fmla="*/ 5153025 h 5153025"/>
              <a:gd name="connsiteX4" fmla="*/ 0 w 7246036"/>
              <a:gd name="connsiteY4" fmla="*/ 2496 h 5153025"/>
              <a:gd name="connsiteX0" fmla="*/ 0 w 7246036"/>
              <a:gd name="connsiteY0" fmla="*/ 0 h 5157558"/>
              <a:gd name="connsiteX1" fmla="*/ 7246036 w 7246036"/>
              <a:gd name="connsiteY1" fmla="*/ 4533 h 5157558"/>
              <a:gd name="connsiteX2" fmla="*/ 4379011 w 7246036"/>
              <a:gd name="connsiteY2" fmla="*/ 5157558 h 5157558"/>
              <a:gd name="connsiteX3" fmla="*/ 7034 w 7246036"/>
              <a:gd name="connsiteY3" fmla="*/ 5157558 h 5157558"/>
              <a:gd name="connsiteX4" fmla="*/ 0 w 7246036"/>
              <a:gd name="connsiteY4" fmla="*/ 0 h 5157558"/>
              <a:gd name="connsiteX0" fmla="*/ 2968 w 7249004"/>
              <a:gd name="connsiteY0" fmla="*/ 0 h 5157558"/>
              <a:gd name="connsiteX1" fmla="*/ 7249004 w 7249004"/>
              <a:gd name="connsiteY1" fmla="*/ 4533 h 5157558"/>
              <a:gd name="connsiteX2" fmla="*/ 4381979 w 7249004"/>
              <a:gd name="connsiteY2" fmla="*/ 5157558 h 5157558"/>
              <a:gd name="connsiteX3" fmla="*/ 477 w 7249004"/>
              <a:gd name="connsiteY3" fmla="*/ 5157558 h 5157558"/>
              <a:gd name="connsiteX4" fmla="*/ 2968 w 7249004"/>
              <a:gd name="connsiteY4" fmla="*/ 0 h 5157558"/>
              <a:gd name="connsiteX0" fmla="*/ 2968 w 7931287"/>
              <a:gd name="connsiteY0" fmla="*/ 9525 h 5167083"/>
              <a:gd name="connsiteX1" fmla="*/ 7931287 w 7931287"/>
              <a:gd name="connsiteY1" fmla="*/ 0 h 5167083"/>
              <a:gd name="connsiteX2" fmla="*/ 4381979 w 7931287"/>
              <a:gd name="connsiteY2" fmla="*/ 5167083 h 5167083"/>
              <a:gd name="connsiteX3" fmla="*/ 477 w 7931287"/>
              <a:gd name="connsiteY3" fmla="*/ 5167083 h 5167083"/>
              <a:gd name="connsiteX4" fmla="*/ 2968 w 7931287"/>
              <a:gd name="connsiteY4" fmla="*/ 9525 h 5167083"/>
              <a:gd name="connsiteX0" fmla="*/ 2968 w 7931287"/>
              <a:gd name="connsiteY0" fmla="*/ 9525 h 5167083"/>
              <a:gd name="connsiteX1" fmla="*/ 7931287 w 7931287"/>
              <a:gd name="connsiteY1" fmla="*/ 0 h 5167083"/>
              <a:gd name="connsiteX2" fmla="*/ 3418342 w 7931287"/>
              <a:gd name="connsiteY2" fmla="*/ 5167083 h 5167083"/>
              <a:gd name="connsiteX3" fmla="*/ 477 w 7931287"/>
              <a:gd name="connsiteY3" fmla="*/ 5167083 h 5167083"/>
              <a:gd name="connsiteX4" fmla="*/ 2968 w 7931287"/>
              <a:gd name="connsiteY4" fmla="*/ 9525 h 5167083"/>
              <a:gd name="connsiteX0" fmla="*/ 2968 w 7931287"/>
              <a:gd name="connsiteY0" fmla="*/ 9525 h 5167083"/>
              <a:gd name="connsiteX1" fmla="*/ 7931287 w 7931287"/>
              <a:gd name="connsiteY1" fmla="*/ 0 h 5167083"/>
              <a:gd name="connsiteX2" fmla="*/ 5173183 w 7931287"/>
              <a:gd name="connsiteY2" fmla="*/ 5153646 h 5167083"/>
              <a:gd name="connsiteX3" fmla="*/ 477 w 7931287"/>
              <a:gd name="connsiteY3" fmla="*/ 5167083 h 5167083"/>
              <a:gd name="connsiteX4" fmla="*/ 2968 w 7931287"/>
              <a:gd name="connsiteY4" fmla="*/ 9525 h 5167083"/>
              <a:gd name="connsiteX0" fmla="*/ 2968 w 7931287"/>
              <a:gd name="connsiteY0" fmla="*/ 9525 h 5173801"/>
              <a:gd name="connsiteX1" fmla="*/ 7931287 w 7931287"/>
              <a:gd name="connsiteY1" fmla="*/ 0 h 5173801"/>
              <a:gd name="connsiteX2" fmla="*/ 4899628 w 7931287"/>
              <a:gd name="connsiteY2" fmla="*/ 5173801 h 5173801"/>
              <a:gd name="connsiteX3" fmla="*/ 477 w 7931287"/>
              <a:gd name="connsiteY3" fmla="*/ 5167083 h 5173801"/>
              <a:gd name="connsiteX4" fmla="*/ 2968 w 7931287"/>
              <a:gd name="connsiteY4" fmla="*/ 9525 h 517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1287" h="5173801">
                <a:moveTo>
                  <a:pt x="2968" y="9525"/>
                </a:moveTo>
                <a:lnTo>
                  <a:pt x="7931287" y="0"/>
                </a:lnTo>
                <a:lnTo>
                  <a:pt x="4899628" y="5173801"/>
                </a:lnTo>
                <a:lnTo>
                  <a:pt x="477" y="5167083"/>
                </a:lnTo>
                <a:cubicBezTo>
                  <a:pt x="-1868" y="3450240"/>
                  <a:pt x="5313" y="1726368"/>
                  <a:pt x="2968" y="9525"/>
                </a:cubicBezTo>
                <a:close/>
              </a:path>
            </a:pathLst>
          </a:custGeom>
          <a:solidFill>
            <a:srgbClr val="2E334E">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a typeface="ヒラギノ角ゴ Pro W3" pitchFamily="1" charset="-128"/>
            </a:endParaRPr>
          </a:p>
        </p:txBody>
      </p:sp>
      <p:sp>
        <p:nvSpPr>
          <p:cNvPr id="25" name="Date Placeholder 3">
            <a:extLst>
              <a:ext uri="{FF2B5EF4-FFF2-40B4-BE49-F238E27FC236}">
                <a16:creationId xmlns:a16="http://schemas.microsoft.com/office/drawing/2014/main" id="{79D2303C-6CEB-4EB1-B7F5-5657DBD1AA69}"/>
              </a:ext>
            </a:extLst>
          </p:cNvPr>
          <p:cNvSpPr txBox="1">
            <a:spLocks/>
          </p:cNvSpPr>
          <p:nvPr userDrawn="1"/>
        </p:nvSpPr>
        <p:spPr>
          <a:xfrm rot="16200000">
            <a:off x="8105043" y="845915"/>
            <a:ext cx="1771652" cy="311669"/>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800" b="0" i="0" dirty="0">
              <a:solidFill>
                <a:schemeClr val="bg1">
                  <a:lumMod val="85000"/>
                </a:schemeClr>
              </a:solidFill>
              <a:latin typeface="Calibri" panose="020F0502020204030204" pitchFamily="34" charset="0"/>
              <a:cs typeface="Calibri" panose="020F0502020204030204" pitchFamily="34" charset="0"/>
            </a:endParaRPr>
          </a:p>
        </p:txBody>
      </p:sp>
      <p:sp>
        <p:nvSpPr>
          <p:cNvPr id="26" name="Rectangle 4">
            <a:extLst>
              <a:ext uri="{FF2B5EF4-FFF2-40B4-BE49-F238E27FC236}">
                <a16:creationId xmlns:a16="http://schemas.microsoft.com/office/drawing/2014/main" id="{51E0C343-A951-4C7B-8D14-2E677E72841E}"/>
              </a:ext>
            </a:extLst>
          </p:cNvPr>
          <p:cNvSpPr>
            <a:spLocks noGrp="1" noChangeArrowheads="1"/>
          </p:cNvSpPr>
          <p:nvPr>
            <p:ph type="subTitle" idx="1" hasCustomPrompt="1"/>
          </p:nvPr>
        </p:nvSpPr>
        <p:spPr>
          <a:xfrm>
            <a:off x="925166" y="2946684"/>
            <a:ext cx="5438473" cy="367202"/>
          </a:xfrm>
          <a:noFill/>
        </p:spPr>
        <p:txBody>
          <a:bodyPr/>
          <a:lstStyle>
            <a:lvl1pPr marL="0" indent="0" algn="l">
              <a:buFontTx/>
              <a:buNone/>
              <a:defRPr sz="1400" b="0">
                <a:solidFill>
                  <a:schemeClr val="bg1"/>
                </a:solidFill>
              </a:defRPr>
            </a:lvl1pPr>
          </a:lstStyle>
          <a:p>
            <a:r>
              <a:rPr lang="en-US" dirty="0"/>
              <a:t>Click To Edit Master Subtitle Style</a:t>
            </a:r>
          </a:p>
        </p:txBody>
      </p:sp>
      <p:sp>
        <p:nvSpPr>
          <p:cNvPr id="27" name="Rectangle 3">
            <a:extLst>
              <a:ext uri="{FF2B5EF4-FFF2-40B4-BE49-F238E27FC236}">
                <a16:creationId xmlns:a16="http://schemas.microsoft.com/office/drawing/2014/main" id="{3511C78C-32AF-47C5-B9EF-7C082008AAAD}"/>
              </a:ext>
            </a:extLst>
          </p:cNvPr>
          <p:cNvSpPr>
            <a:spLocks noGrp="1" noChangeArrowheads="1"/>
          </p:cNvSpPr>
          <p:nvPr>
            <p:ph type="ctrTitle" hasCustomPrompt="1"/>
          </p:nvPr>
        </p:nvSpPr>
        <p:spPr>
          <a:xfrm>
            <a:off x="925166" y="1753173"/>
            <a:ext cx="5438473" cy="1137073"/>
          </a:xfrm>
          <a:noFill/>
        </p:spPr>
        <p:txBody>
          <a:bodyPr anchor="b" anchorCtr="0"/>
          <a:lstStyle>
            <a:lvl1pPr algn="l">
              <a:defRPr sz="2400">
                <a:solidFill>
                  <a:schemeClr val="bg1"/>
                </a:solidFill>
              </a:defRPr>
            </a:lvl1pPr>
          </a:lstStyle>
          <a:p>
            <a:r>
              <a:rPr lang="en-US" dirty="0"/>
              <a:t>Click To Edit Master Title Style</a:t>
            </a:r>
          </a:p>
        </p:txBody>
      </p:sp>
      <p:sp>
        <p:nvSpPr>
          <p:cNvPr id="28" name="Rectangle 27">
            <a:extLst>
              <a:ext uri="{FF2B5EF4-FFF2-40B4-BE49-F238E27FC236}">
                <a16:creationId xmlns:a16="http://schemas.microsoft.com/office/drawing/2014/main" id="{34F93C9F-A438-4E57-9762-546CA86C92E9}"/>
              </a:ext>
            </a:extLst>
          </p:cNvPr>
          <p:cNvSpPr/>
          <p:nvPr userDrawn="1"/>
        </p:nvSpPr>
        <p:spPr bwMode="auto">
          <a:xfrm>
            <a:off x="9469776" y="2427734"/>
            <a:ext cx="2205948" cy="259612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r>
              <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rPr>
              <a:t>To change the picture:</a:t>
            </a:r>
          </a:p>
          <a:p>
            <a:pPr marL="285744" marR="0" lvl="0" indent="-285744" algn="l" defTabSz="914377"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200" baseline="0" dirty="0">
                <a:latin typeface="Calibri" panose="020F0502020204030204" pitchFamily="34" charset="0"/>
                <a:cs typeface="Calibri" panose="020F0502020204030204" pitchFamily="34" charset="0"/>
              </a:rPr>
              <a:t>Go to </a:t>
            </a:r>
            <a:r>
              <a:rPr lang="en-US" sz="1200" b="1" baseline="0" dirty="0">
                <a:latin typeface="Calibri" panose="020F0502020204030204" pitchFamily="34" charset="0"/>
                <a:cs typeface="Calibri" panose="020F0502020204030204" pitchFamily="34" charset="0"/>
              </a:rPr>
              <a:t>View</a:t>
            </a:r>
            <a:r>
              <a:rPr lang="en-US" sz="1200" baseline="0" dirty="0">
                <a:latin typeface="Calibri" panose="020F0502020204030204" pitchFamily="34" charset="0"/>
                <a:cs typeface="Calibri" panose="020F0502020204030204" pitchFamily="34" charset="0"/>
              </a:rPr>
              <a:t> / </a:t>
            </a:r>
            <a:r>
              <a:rPr lang="en-US" sz="1200" b="1" baseline="0" dirty="0">
                <a:latin typeface="Calibri" panose="020F0502020204030204" pitchFamily="34" charset="0"/>
                <a:cs typeface="Calibri" panose="020F0502020204030204" pitchFamily="34" charset="0"/>
              </a:rPr>
              <a:t>Slide Master </a:t>
            </a:r>
            <a:endPar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endParaRPr>
          </a:p>
          <a:p>
            <a:pPr marL="285744" marR="0" indent="-285744" algn="l" defTabSz="914377" rtl="0" eaLnBrk="0" fontAlgn="base" latinLnBrk="0" hangingPunct="0">
              <a:lnSpc>
                <a:spcPct val="100000"/>
              </a:lnSpc>
              <a:spcBef>
                <a:spcPct val="0"/>
              </a:spcBef>
              <a:spcAft>
                <a:spcPct val="0"/>
              </a:spcAft>
              <a:buClrTx/>
              <a:buSzTx/>
              <a:buFont typeface="Arial" panose="020B0604020202020204" pitchFamily="34" charset="0"/>
              <a:buChar char="•"/>
              <a:tabLst/>
            </a:pPr>
            <a:r>
              <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rPr>
              <a:t>Right click on current image and select </a:t>
            </a:r>
            <a:r>
              <a:rPr lang="en-US" sz="1200" b="1" kern="1200" dirty="0">
                <a:solidFill>
                  <a:schemeClr val="tx1"/>
                </a:solidFill>
                <a:latin typeface="Calibri" panose="020F0502020204030204" pitchFamily="34" charset="0"/>
                <a:ea typeface="ヒラギノ角ゴ Pro W3" pitchFamily="1" charset="-128"/>
                <a:cs typeface="Calibri" panose="020F0502020204030204" pitchFamily="34" charset="0"/>
              </a:rPr>
              <a:t>Change</a:t>
            </a:r>
            <a:r>
              <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rPr>
              <a:t> </a:t>
            </a:r>
            <a:r>
              <a:rPr lang="en-US" sz="1200" b="1" kern="1200" dirty="0">
                <a:solidFill>
                  <a:schemeClr val="tx1"/>
                </a:solidFill>
                <a:latin typeface="Calibri" panose="020F0502020204030204" pitchFamily="34" charset="0"/>
                <a:ea typeface="ヒラギノ角ゴ Pro W3" pitchFamily="1" charset="-128"/>
                <a:cs typeface="Calibri" panose="020F0502020204030204" pitchFamily="34" charset="0"/>
              </a:rPr>
              <a:t>Picture…</a:t>
            </a:r>
          </a:p>
          <a:p>
            <a:pPr marL="285744" indent="-285744" eaLnBrk="0" fontAlgn="base" hangingPunct="0">
              <a:spcBef>
                <a:spcPct val="0"/>
              </a:spcBef>
              <a:spcAft>
                <a:spcPct val="0"/>
              </a:spcAft>
              <a:buFont typeface="Arial" panose="020B0604020202020204" pitchFamily="34" charset="0"/>
              <a:buChar char="•"/>
            </a:pPr>
            <a:r>
              <a:rPr lang="en-US" sz="1200" kern="1200" dirty="0">
                <a:solidFill>
                  <a:schemeClr val="tx1"/>
                </a:solidFill>
                <a:latin typeface="Calibri" panose="020F0502020204030204" pitchFamily="34" charset="0"/>
                <a:ea typeface="ヒラギノ角ゴ Pro W3" pitchFamily="1" charset="-128"/>
                <a:cs typeface="Calibri" panose="020F0502020204030204" pitchFamily="34" charset="0"/>
              </a:rPr>
              <a:t>Browse to </a:t>
            </a:r>
            <a:r>
              <a:rPr lang="en-US" sz="1200" b="1" dirty="0">
                <a:latin typeface="Calibri" panose="020F0502020204030204" pitchFamily="34" charset="0"/>
                <a:cs typeface="Calibri" panose="020F0502020204030204" pitchFamily="34" charset="0"/>
              </a:rPr>
              <a:t>Y:\CLA Common\Administrative\Market Solutions\Share\~Image Library\_PowerPoint title slides\CLA Promise PPT\Standard Version Images\Main Title Slide</a:t>
            </a:r>
          </a:p>
          <a:p>
            <a:pPr marL="285744" indent="-285744" eaLnBrk="0" fontAlgn="base" hangingPunct="0">
              <a:spcBef>
                <a:spcPct val="0"/>
              </a:spcBef>
              <a:spcAft>
                <a:spcPct val="0"/>
              </a:spcAft>
              <a:buFont typeface="Arial" panose="020B0604020202020204" pitchFamily="34" charset="0"/>
              <a:buChar char="•"/>
            </a:pPr>
            <a:r>
              <a:rPr lang="en-US" sz="1200" dirty="0">
                <a:solidFill>
                  <a:schemeClr val="tx1"/>
                </a:solidFill>
                <a:latin typeface="Calibri" panose="020F0502020204030204" pitchFamily="34" charset="0"/>
                <a:ea typeface="ヒラギノ角ゴ Pro W3" pitchFamily="1" charset="-128"/>
                <a:cs typeface="Calibri" panose="020F0502020204030204" pitchFamily="34" charset="0"/>
              </a:rPr>
              <a:t>Select an image</a:t>
            </a:r>
            <a:endParaRPr kumimoji="0" lang="en-US" sz="1200" b="0" i="0" u="none" strike="noStrike" cap="none" normalizeH="0" baseline="0" dirty="0">
              <a:ln>
                <a:noFill/>
              </a:ln>
              <a:solidFill>
                <a:schemeClr val="tx1"/>
              </a:solidFill>
              <a:effectLst/>
              <a:latin typeface="Calibri" panose="020F0502020204030204" pitchFamily="34" charset="0"/>
              <a:ea typeface="ヒラギノ角ゴ Pro W3" pitchFamily="1" charset="-128"/>
              <a:cs typeface="Calibri" panose="020F0502020204030204" pitchFamily="34" charset="0"/>
            </a:endParaRPr>
          </a:p>
        </p:txBody>
      </p:sp>
      <p:sp>
        <p:nvSpPr>
          <p:cNvPr id="30" name="Slide Number Placeholder 5">
            <a:extLst>
              <a:ext uri="{FF2B5EF4-FFF2-40B4-BE49-F238E27FC236}">
                <a16:creationId xmlns:a16="http://schemas.microsoft.com/office/drawing/2014/main" id="{957646F9-CA5B-4C00-9F16-6208050E647B}"/>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pic>
        <p:nvPicPr>
          <p:cNvPr id="31" name="Picture 30">
            <a:extLst>
              <a:ext uri="{FF2B5EF4-FFF2-40B4-BE49-F238E27FC236}">
                <a16:creationId xmlns:a16="http://schemas.microsoft.com/office/drawing/2014/main" id="{5CAEC837-C209-43F0-9425-7ABFCC52A70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62960" y="508556"/>
            <a:ext cx="964134" cy="958396"/>
          </a:xfrm>
          <a:prstGeom prst="rect">
            <a:avLst/>
          </a:prstGeom>
        </p:spPr>
      </p:pic>
      <p:sp>
        <p:nvSpPr>
          <p:cNvPr id="33" name="TextBox 32">
            <a:extLst>
              <a:ext uri="{FF2B5EF4-FFF2-40B4-BE49-F238E27FC236}">
                <a16:creationId xmlns:a16="http://schemas.microsoft.com/office/drawing/2014/main" id="{A263DCCA-15B7-4589-A008-D0B5440953A8}"/>
              </a:ext>
            </a:extLst>
          </p:cNvPr>
          <p:cNvSpPr txBox="1"/>
          <p:nvPr userDrawn="1"/>
        </p:nvSpPr>
        <p:spPr>
          <a:xfrm>
            <a:off x="7106771" y="833865"/>
            <a:ext cx="1743872" cy="307777"/>
          </a:xfrm>
          <a:prstGeom prst="rect">
            <a:avLst/>
          </a:prstGeom>
          <a:noFill/>
        </p:spPr>
        <p:txBody>
          <a:bodyPr wrap="square" rtlCol="0">
            <a:spAutoFit/>
          </a:bodyPr>
          <a:lstStyle/>
          <a:p>
            <a:pPr algn="r"/>
            <a:r>
              <a:rPr lang="en-US" sz="1400" b="0" i="1" kern="1200" dirty="0">
                <a:solidFill>
                  <a:schemeClr val="accent1"/>
                </a:solidFill>
                <a:effectLst/>
                <a:latin typeface="Georgia" panose="02040502050405020303" pitchFamily="18" charset="0"/>
                <a:ea typeface="+mn-ea"/>
                <a:cs typeface="Calibri" panose="020F0502020204030204" pitchFamily="34" charset="0"/>
              </a:rPr>
              <a:t>We’ll get you there.</a:t>
            </a:r>
          </a:p>
        </p:txBody>
      </p:sp>
      <p:sp>
        <p:nvSpPr>
          <p:cNvPr id="34" name="TextBox 33">
            <a:extLst>
              <a:ext uri="{FF2B5EF4-FFF2-40B4-BE49-F238E27FC236}">
                <a16:creationId xmlns:a16="http://schemas.microsoft.com/office/drawing/2014/main" id="{9F4B354F-84AC-44E4-AF4D-05D1FF990F87}"/>
              </a:ext>
            </a:extLst>
          </p:cNvPr>
          <p:cNvSpPr txBox="1"/>
          <p:nvPr userDrawn="1"/>
        </p:nvSpPr>
        <p:spPr>
          <a:xfrm>
            <a:off x="692637" y="4772025"/>
            <a:ext cx="2984386" cy="246221"/>
          </a:xfrm>
          <a:prstGeom prst="rect">
            <a:avLst/>
          </a:prstGeom>
          <a:noFill/>
        </p:spPr>
        <p:txBody>
          <a:bodyPr wrap="square" rtlCol="0">
            <a:spAutoFit/>
          </a:bodyPr>
          <a:lstStyle/>
          <a:p>
            <a:pPr algn="l"/>
            <a:r>
              <a:rPr lang="en-US" sz="1000" kern="5000" spc="50" baseline="0" dirty="0">
                <a:solidFill>
                  <a:schemeClr val="bg1">
                    <a:lumMod val="85000"/>
                  </a:schemeClr>
                </a:solidFill>
              </a:rPr>
              <a:t>CPAs  |  CONSULTANTS  |  WEALTH ADVISORS</a:t>
            </a:r>
          </a:p>
        </p:txBody>
      </p:sp>
      <p:sp>
        <p:nvSpPr>
          <p:cNvPr id="35" name="Rectangle 34">
            <a:extLst>
              <a:ext uri="{FF2B5EF4-FFF2-40B4-BE49-F238E27FC236}">
                <a16:creationId xmlns:a16="http://schemas.microsoft.com/office/drawing/2014/main" id="{8B01D8F6-B847-4C14-B8F3-DAEAC31B433E}"/>
              </a:ext>
            </a:extLst>
          </p:cNvPr>
          <p:cNvSpPr/>
          <p:nvPr userDrawn="1"/>
        </p:nvSpPr>
        <p:spPr>
          <a:xfrm>
            <a:off x="5143069" y="4754602"/>
            <a:ext cx="326091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lumMod val="65000"/>
                  </a:schemeClr>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Tree>
    <p:extLst>
      <p:ext uri="{BB962C8B-B14F-4D97-AF65-F5344CB8AC3E}">
        <p14:creationId xmlns:p14="http://schemas.microsoft.com/office/powerpoint/2010/main" val="61461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Preheader">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endParaRPr lang="en-US" dirty="0"/>
          </a:p>
        </p:txBody>
      </p:sp>
      <p:sp>
        <p:nvSpPr>
          <p:cNvPr id="10" name="Rectangle 5">
            <a:extLst>
              <a:ext uri="{FF2B5EF4-FFF2-40B4-BE49-F238E27FC236}">
                <a16:creationId xmlns:a16="http://schemas.microsoft.com/office/drawing/2014/main" id="{78C92B72-F3C2-1E45-9277-3118311537E0}"/>
              </a:ext>
            </a:extLst>
          </p:cNvPr>
          <p:cNvSpPr>
            <a:spLocks noGrp="1" noChangeArrowheads="1"/>
          </p:cNvSpPr>
          <p:nvPr>
            <p:ph idx="1"/>
          </p:nvPr>
        </p:nvSpPr>
        <p:spPr bwMode="auto">
          <a:xfrm>
            <a:off x="457200" y="1085850"/>
            <a:ext cx="8229600" cy="3456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8D7AD5D-EB04-4C57-9354-C8C0F6212FE1}"/>
              </a:ext>
            </a:extLst>
          </p:cNvPr>
          <p:cNvSpPr>
            <a:spLocks noGrp="1"/>
          </p:cNvSpPr>
          <p:nvPr>
            <p:ph type="title"/>
          </p:nvPr>
        </p:nvSpPr>
        <p:spPr>
          <a:xfrm>
            <a:off x="457200" y="325813"/>
            <a:ext cx="8229600" cy="685800"/>
          </a:xfr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DB54D77A-AECB-480A-B356-DE1FDC501EB4}"/>
              </a:ext>
            </a:extLst>
          </p:cNvPr>
          <p:cNvSpPr>
            <a:spLocks noGrp="1"/>
          </p:cNvSpPr>
          <p:nvPr>
            <p:ph type="body" sz="quarter" idx="11" hasCustomPrompt="1"/>
          </p:nvPr>
        </p:nvSpPr>
        <p:spPr>
          <a:xfrm>
            <a:off x="457199" y="210312"/>
            <a:ext cx="8229600" cy="255868"/>
          </a:xfrm>
        </p:spPr>
        <p:txBody>
          <a:bodyPr/>
          <a:lstStyle>
            <a:lvl1pPr marL="0" indent="0">
              <a:buNone/>
              <a:defRPr sz="1100" u="sng" baseline="0">
                <a:solidFill>
                  <a:schemeClr val="bg1">
                    <a:lumMod val="65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a:t>CLICK TO EDIT MASTER TEXT STYLES</a:t>
            </a:r>
          </a:p>
        </p:txBody>
      </p:sp>
      <p:sp>
        <p:nvSpPr>
          <p:cNvPr id="8" name="Slide Number Placeholder 5">
            <a:extLst>
              <a:ext uri="{FF2B5EF4-FFF2-40B4-BE49-F238E27FC236}">
                <a16:creationId xmlns:a16="http://schemas.microsoft.com/office/drawing/2014/main" id="{2C7414DE-8AD3-4D67-A0EB-456A816A043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63519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5B5A70-69F3-4468-BE41-67AA72C66A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49"/>
            <a:ext cx="9143999" cy="5140929"/>
          </a:xfrm>
          <a:prstGeom prst="rect">
            <a:avLst/>
          </a:prstGeom>
        </p:spPr>
      </p:pic>
      <p:sp>
        <p:nvSpPr>
          <p:cNvPr id="16" name="Rectangle 10">
            <a:extLst>
              <a:ext uri="{FF2B5EF4-FFF2-40B4-BE49-F238E27FC236}">
                <a16:creationId xmlns:a16="http://schemas.microsoft.com/office/drawing/2014/main" id="{7B78E3F9-F103-4E42-91C2-5B6F5DD5CCF9}"/>
              </a:ext>
            </a:extLst>
          </p:cNvPr>
          <p:cNvSpPr/>
          <p:nvPr userDrawn="1"/>
        </p:nvSpPr>
        <p:spPr bwMode="auto">
          <a:xfrm>
            <a:off x="4467786" y="3515461"/>
            <a:ext cx="4669491" cy="1648208"/>
          </a:xfrm>
          <a:custGeom>
            <a:avLst/>
            <a:gdLst>
              <a:gd name="connsiteX0" fmla="*/ 0 w 4642338"/>
              <a:gd name="connsiteY0" fmla="*/ 0 h 1035733"/>
              <a:gd name="connsiteX1" fmla="*/ 4642338 w 4642338"/>
              <a:gd name="connsiteY1" fmla="*/ 0 h 1035733"/>
              <a:gd name="connsiteX2" fmla="*/ 4642338 w 4642338"/>
              <a:gd name="connsiteY2" fmla="*/ 1035733 h 1035733"/>
              <a:gd name="connsiteX3" fmla="*/ 0 w 4642338"/>
              <a:gd name="connsiteY3" fmla="*/ 1035733 h 1035733"/>
              <a:gd name="connsiteX4" fmla="*/ 0 w 4642338"/>
              <a:gd name="connsiteY4" fmla="*/ 0 h 1035733"/>
              <a:gd name="connsiteX0" fmla="*/ 626012 w 4642338"/>
              <a:gd name="connsiteY0" fmla="*/ 21102 h 1035733"/>
              <a:gd name="connsiteX1" fmla="*/ 4642338 w 4642338"/>
              <a:gd name="connsiteY1" fmla="*/ 0 h 1035733"/>
              <a:gd name="connsiteX2" fmla="*/ 4642338 w 4642338"/>
              <a:gd name="connsiteY2" fmla="*/ 1035733 h 1035733"/>
              <a:gd name="connsiteX3" fmla="*/ 0 w 4642338"/>
              <a:gd name="connsiteY3" fmla="*/ 1035733 h 1035733"/>
              <a:gd name="connsiteX4" fmla="*/ 626012 w 4642338"/>
              <a:gd name="connsiteY4" fmla="*/ 21102 h 1035733"/>
              <a:gd name="connsiteX0" fmla="*/ 583809 w 4600135"/>
              <a:gd name="connsiteY0" fmla="*/ 21102 h 1035733"/>
              <a:gd name="connsiteX1" fmla="*/ 4600135 w 4600135"/>
              <a:gd name="connsiteY1" fmla="*/ 0 h 1035733"/>
              <a:gd name="connsiteX2" fmla="*/ 4600135 w 4600135"/>
              <a:gd name="connsiteY2" fmla="*/ 1035733 h 1035733"/>
              <a:gd name="connsiteX3" fmla="*/ 0 w 4600135"/>
              <a:gd name="connsiteY3" fmla="*/ 1035733 h 1035733"/>
              <a:gd name="connsiteX4" fmla="*/ 583809 w 4600135"/>
              <a:gd name="connsiteY4" fmla="*/ 21102 h 1035733"/>
              <a:gd name="connsiteX0" fmla="*/ 857666 w 4600135"/>
              <a:gd name="connsiteY0" fmla="*/ 21102 h 1035733"/>
              <a:gd name="connsiteX1" fmla="*/ 4600135 w 4600135"/>
              <a:gd name="connsiteY1" fmla="*/ 0 h 1035733"/>
              <a:gd name="connsiteX2" fmla="*/ 4600135 w 4600135"/>
              <a:gd name="connsiteY2" fmla="*/ 1035733 h 1035733"/>
              <a:gd name="connsiteX3" fmla="*/ 0 w 4600135"/>
              <a:gd name="connsiteY3" fmla="*/ 1035733 h 1035733"/>
              <a:gd name="connsiteX4" fmla="*/ 857666 w 4600135"/>
              <a:gd name="connsiteY4" fmla="*/ 21102 h 1035733"/>
              <a:gd name="connsiteX0" fmla="*/ 955472 w 4600135"/>
              <a:gd name="connsiteY0" fmla="*/ 12547 h 1035733"/>
              <a:gd name="connsiteX1" fmla="*/ 4600135 w 4600135"/>
              <a:gd name="connsiteY1" fmla="*/ 0 h 1035733"/>
              <a:gd name="connsiteX2" fmla="*/ 4600135 w 4600135"/>
              <a:gd name="connsiteY2" fmla="*/ 1035733 h 1035733"/>
              <a:gd name="connsiteX3" fmla="*/ 0 w 4600135"/>
              <a:gd name="connsiteY3" fmla="*/ 1035733 h 1035733"/>
              <a:gd name="connsiteX4" fmla="*/ 955472 w 4600135"/>
              <a:gd name="connsiteY4" fmla="*/ 12547 h 1035733"/>
              <a:gd name="connsiteX0" fmla="*/ 883748 w 4528411"/>
              <a:gd name="connsiteY0" fmla="*/ 12547 h 1048565"/>
              <a:gd name="connsiteX1" fmla="*/ 4528411 w 4528411"/>
              <a:gd name="connsiteY1" fmla="*/ 0 h 1048565"/>
              <a:gd name="connsiteX2" fmla="*/ 4528411 w 4528411"/>
              <a:gd name="connsiteY2" fmla="*/ 1035733 h 1048565"/>
              <a:gd name="connsiteX3" fmla="*/ 0 w 4528411"/>
              <a:gd name="connsiteY3" fmla="*/ 1048565 h 1048565"/>
              <a:gd name="connsiteX4" fmla="*/ 883748 w 4528411"/>
              <a:gd name="connsiteY4" fmla="*/ 12547 h 1048565"/>
              <a:gd name="connsiteX0" fmla="*/ 903309 w 4528411"/>
              <a:gd name="connsiteY0" fmla="*/ 8269 h 1048565"/>
              <a:gd name="connsiteX1" fmla="*/ 4528411 w 4528411"/>
              <a:gd name="connsiteY1" fmla="*/ 0 h 1048565"/>
              <a:gd name="connsiteX2" fmla="*/ 4528411 w 4528411"/>
              <a:gd name="connsiteY2" fmla="*/ 1035733 h 1048565"/>
              <a:gd name="connsiteX3" fmla="*/ 0 w 4528411"/>
              <a:gd name="connsiteY3" fmla="*/ 1048565 h 1048565"/>
              <a:gd name="connsiteX4" fmla="*/ 903309 w 4528411"/>
              <a:gd name="connsiteY4" fmla="*/ 8269 h 104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411" h="1048565">
                <a:moveTo>
                  <a:pt x="903309" y="8269"/>
                </a:moveTo>
                <a:lnTo>
                  <a:pt x="4528411" y="0"/>
                </a:lnTo>
                <a:lnTo>
                  <a:pt x="4528411" y="1035733"/>
                </a:lnTo>
                <a:lnTo>
                  <a:pt x="0" y="1048565"/>
                </a:lnTo>
                <a:lnTo>
                  <a:pt x="903309" y="8269"/>
                </a:lnTo>
                <a:close/>
              </a:path>
            </a:pathLst>
          </a:custGeom>
          <a:gradFill>
            <a:gsLst>
              <a:gs pos="0">
                <a:schemeClr val="tx1">
                  <a:alpha val="0"/>
                </a:schemeClr>
              </a:gs>
              <a:gs pos="95000">
                <a:schemeClr val="tx1">
                  <a:alpha val="77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19" name="Picture 18">
            <a:extLst>
              <a:ext uri="{FF2B5EF4-FFF2-40B4-BE49-F238E27FC236}">
                <a16:creationId xmlns:a16="http://schemas.microsoft.com/office/drawing/2014/main" id="{50A61B20-2607-44FF-86C1-A7CA6948C3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64529" y="286793"/>
            <a:ext cx="671405" cy="668631"/>
          </a:xfrm>
          <a:prstGeom prst="rect">
            <a:avLst/>
          </a:prstGeom>
        </p:spPr>
      </p:pic>
      <p:sp>
        <p:nvSpPr>
          <p:cNvPr id="22" name="TextBox 21">
            <a:extLst>
              <a:ext uri="{FF2B5EF4-FFF2-40B4-BE49-F238E27FC236}">
                <a16:creationId xmlns:a16="http://schemas.microsoft.com/office/drawing/2014/main" id="{BDB96D71-7ACD-4D7A-9078-2B224475C75A}"/>
              </a:ext>
            </a:extLst>
          </p:cNvPr>
          <p:cNvSpPr txBox="1"/>
          <p:nvPr userDrawn="1"/>
        </p:nvSpPr>
        <p:spPr>
          <a:xfrm>
            <a:off x="5956310" y="4154483"/>
            <a:ext cx="2670427" cy="292388"/>
          </a:xfrm>
          <a:prstGeom prst="rect">
            <a:avLst/>
          </a:prstGeom>
          <a:noFill/>
        </p:spPr>
        <p:txBody>
          <a:bodyPr wrap="square" rtlCol="0">
            <a:spAutoFit/>
          </a:bodyPr>
          <a:lstStyle/>
          <a:p>
            <a:pPr algn="r"/>
            <a:r>
              <a:rPr lang="en-US" sz="1300" b="0" i="1" kern="1200" dirty="0">
                <a:solidFill>
                  <a:schemeClr val="bg1"/>
                </a:solidFill>
                <a:effectLst/>
                <a:latin typeface="Georgia" panose="02040502050405020303" pitchFamily="18" charset="0"/>
                <a:ea typeface="+mn-ea"/>
                <a:cs typeface="Calibri" panose="020F0502020204030204" pitchFamily="34" charset="0"/>
              </a:rPr>
              <a:t>We’ll get you there.</a:t>
            </a:r>
          </a:p>
        </p:txBody>
      </p:sp>
      <p:sp>
        <p:nvSpPr>
          <p:cNvPr id="23" name="Rectangle 22">
            <a:extLst>
              <a:ext uri="{FF2B5EF4-FFF2-40B4-BE49-F238E27FC236}">
                <a16:creationId xmlns:a16="http://schemas.microsoft.com/office/drawing/2014/main" id="{928AD570-1246-4E1C-B163-645C56DF6EA2}"/>
              </a:ext>
            </a:extLst>
          </p:cNvPr>
          <p:cNvSpPr/>
          <p:nvPr userDrawn="1"/>
        </p:nvSpPr>
        <p:spPr>
          <a:xfrm>
            <a:off x="5190565" y="4772025"/>
            <a:ext cx="3436687"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
        <p:nvSpPr>
          <p:cNvPr id="15" name="Rectangle 3"/>
          <p:cNvSpPr>
            <a:spLocks noGrp="1" noChangeArrowheads="1"/>
          </p:cNvSpPr>
          <p:nvPr userDrawn="1">
            <p:ph type="ctrTitle" hasCustomPrompt="1"/>
          </p:nvPr>
        </p:nvSpPr>
        <p:spPr>
          <a:xfrm>
            <a:off x="848026" y="1524001"/>
            <a:ext cx="4495499" cy="1504950"/>
          </a:xfrm>
          <a:noFill/>
        </p:spPr>
        <p:txBody>
          <a:bodyPr anchor="b" anchorCtr="0"/>
          <a:lstStyle>
            <a:lvl1pPr algn="l">
              <a:defRPr sz="2400">
                <a:solidFill>
                  <a:schemeClr val="bg1"/>
                </a:solidFill>
              </a:defRPr>
            </a:lvl1pPr>
          </a:lstStyle>
          <a:p>
            <a:r>
              <a:rPr lang="en-US" dirty="0"/>
              <a:t>Click To Edit Master Title Style</a:t>
            </a:r>
          </a:p>
        </p:txBody>
      </p:sp>
      <p:sp>
        <p:nvSpPr>
          <p:cNvPr id="14" name="Rectangle 4"/>
          <p:cNvSpPr>
            <a:spLocks noGrp="1" noChangeArrowheads="1"/>
          </p:cNvSpPr>
          <p:nvPr userDrawn="1">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Master Subtitle Style</a:t>
            </a:r>
          </a:p>
        </p:txBody>
      </p:sp>
      <p:sp>
        <p:nvSpPr>
          <p:cNvPr id="10" name="Slide Number Placeholder 5">
            <a:extLst>
              <a:ext uri="{FF2B5EF4-FFF2-40B4-BE49-F238E27FC236}">
                <a16:creationId xmlns:a16="http://schemas.microsoft.com/office/drawing/2014/main" id="{A48B49E6-6994-43EF-9496-BD6D2FC6EFD5}"/>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sp>
        <p:nvSpPr>
          <p:cNvPr id="11" name="TextBox 10">
            <a:extLst>
              <a:ext uri="{FF2B5EF4-FFF2-40B4-BE49-F238E27FC236}">
                <a16:creationId xmlns:a16="http://schemas.microsoft.com/office/drawing/2014/main" id="{802856B9-7206-48B2-AD3F-6E3156709065}"/>
              </a:ext>
            </a:extLst>
          </p:cNvPr>
          <p:cNvSpPr txBox="1"/>
          <p:nvPr userDrawn="1"/>
        </p:nvSpPr>
        <p:spPr>
          <a:xfrm>
            <a:off x="5821139" y="4446871"/>
            <a:ext cx="2773003" cy="215444"/>
          </a:xfrm>
          <a:prstGeom prst="rect">
            <a:avLst/>
          </a:prstGeom>
          <a:noFill/>
        </p:spPr>
        <p:txBody>
          <a:bodyPr wrap="square" rtlCol="0">
            <a:spAutoFit/>
          </a:bodyPr>
          <a:lstStyle/>
          <a:p>
            <a:pPr algn="r"/>
            <a:r>
              <a:rPr lang="en-US" sz="800" spc="50" baseline="0" dirty="0">
                <a:solidFill>
                  <a:schemeClr val="bg1"/>
                </a:solidFill>
              </a:rPr>
              <a:t>CPAs  |  CONSULTANTS  |  WEALTH ADVISORS</a:t>
            </a:r>
          </a:p>
        </p:txBody>
      </p:sp>
    </p:spTree>
    <p:extLst>
      <p:ext uri="{BB962C8B-B14F-4D97-AF65-F5344CB8AC3E}">
        <p14:creationId xmlns:p14="http://schemas.microsoft.com/office/powerpoint/2010/main" val="177460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6498E-EDF4-4075-AE5A-04A8A1C912D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75" y="0"/>
            <a:ext cx="9140447" cy="5143500"/>
          </a:xfrm>
          <a:prstGeom prst="rect">
            <a:avLst/>
          </a:prstGeom>
        </p:spPr>
      </p:pic>
      <p:sp>
        <p:nvSpPr>
          <p:cNvPr id="10" name="Rectangle 10">
            <a:extLst>
              <a:ext uri="{FF2B5EF4-FFF2-40B4-BE49-F238E27FC236}">
                <a16:creationId xmlns:a16="http://schemas.microsoft.com/office/drawing/2014/main" id="{ED650513-F175-43DB-AE5C-D69435AACFD2}"/>
              </a:ext>
            </a:extLst>
          </p:cNvPr>
          <p:cNvSpPr/>
          <p:nvPr userDrawn="1"/>
        </p:nvSpPr>
        <p:spPr bwMode="auto">
          <a:xfrm>
            <a:off x="4467225" y="3778625"/>
            <a:ext cx="4676775" cy="1364874"/>
          </a:xfrm>
          <a:custGeom>
            <a:avLst/>
            <a:gdLst>
              <a:gd name="connsiteX0" fmla="*/ 0 w 4642338"/>
              <a:gd name="connsiteY0" fmla="*/ 0 h 1035733"/>
              <a:gd name="connsiteX1" fmla="*/ 4642338 w 4642338"/>
              <a:gd name="connsiteY1" fmla="*/ 0 h 1035733"/>
              <a:gd name="connsiteX2" fmla="*/ 4642338 w 4642338"/>
              <a:gd name="connsiteY2" fmla="*/ 1035733 h 1035733"/>
              <a:gd name="connsiteX3" fmla="*/ 0 w 4642338"/>
              <a:gd name="connsiteY3" fmla="*/ 1035733 h 1035733"/>
              <a:gd name="connsiteX4" fmla="*/ 0 w 4642338"/>
              <a:gd name="connsiteY4" fmla="*/ 0 h 1035733"/>
              <a:gd name="connsiteX0" fmla="*/ 626012 w 4642338"/>
              <a:gd name="connsiteY0" fmla="*/ 21102 h 1035733"/>
              <a:gd name="connsiteX1" fmla="*/ 4642338 w 4642338"/>
              <a:gd name="connsiteY1" fmla="*/ 0 h 1035733"/>
              <a:gd name="connsiteX2" fmla="*/ 4642338 w 4642338"/>
              <a:gd name="connsiteY2" fmla="*/ 1035733 h 1035733"/>
              <a:gd name="connsiteX3" fmla="*/ 0 w 4642338"/>
              <a:gd name="connsiteY3" fmla="*/ 1035733 h 1035733"/>
              <a:gd name="connsiteX4" fmla="*/ 626012 w 4642338"/>
              <a:gd name="connsiteY4" fmla="*/ 21102 h 1035733"/>
              <a:gd name="connsiteX0" fmla="*/ 583809 w 4600135"/>
              <a:gd name="connsiteY0" fmla="*/ 21102 h 1035733"/>
              <a:gd name="connsiteX1" fmla="*/ 4600135 w 4600135"/>
              <a:gd name="connsiteY1" fmla="*/ 0 h 1035733"/>
              <a:gd name="connsiteX2" fmla="*/ 4600135 w 4600135"/>
              <a:gd name="connsiteY2" fmla="*/ 1035733 h 1035733"/>
              <a:gd name="connsiteX3" fmla="*/ 0 w 4600135"/>
              <a:gd name="connsiteY3" fmla="*/ 1035733 h 1035733"/>
              <a:gd name="connsiteX4" fmla="*/ 583809 w 4600135"/>
              <a:gd name="connsiteY4" fmla="*/ 21102 h 1035733"/>
              <a:gd name="connsiteX0" fmla="*/ 775596 w 4600135"/>
              <a:gd name="connsiteY0" fmla="*/ 5795 h 1035733"/>
              <a:gd name="connsiteX1" fmla="*/ 4600135 w 4600135"/>
              <a:gd name="connsiteY1" fmla="*/ 0 h 1035733"/>
              <a:gd name="connsiteX2" fmla="*/ 4600135 w 4600135"/>
              <a:gd name="connsiteY2" fmla="*/ 1035733 h 1035733"/>
              <a:gd name="connsiteX3" fmla="*/ 0 w 4600135"/>
              <a:gd name="connsiteY3" fmla="*/ 1035733 h 1035733"/>
              <a:gd name="connsiteX4" fmla="*/ 775596 w 4600135"/>
              <a:gd name="connsiteY4" fmla="*/ 5795 h 103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0135" h="1035733">
                <a:moveTo>
                  <a:pt x="775596" y="5795"/>
                </a:moveTo>
                <a:lnTo>
                  <a:pt x="4600135" y="0"/>
                </a:lnTo>
                <a:lnTo>
                  <a:pt x="4600135" y="1035733"/>
                </a:lnTo>
                <a:lnTo>
                  <a:pt x="0" y="1035733"/>
                </a:lnTo>
                <a:lnTo>
                  <a:pt x="775596" y="5795"/>
                </a:lnTo>
                <a:close/>
              </a:path>
            </a:pathLst>
          </a:custGeom>
          <a:gradFill>
            <a:gsLst>
              <a:gs pos="0">
                <a:schemeClr val="tx1">
                  <a:alpha val="0"/>
                </a:schemeClr>
              </a:gs>
              <a:gs pos="95000">
                <a:schemeClr val="tx1">
                  <a:alpha val="77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26" name="Picture 25">
            <a:extLst>
              <a:ext uri="{FF2B5EF4-FFF2-40B4-BE49-F238E27FC236}">
                <a16:creationId xmlns:a16="http://schemas.microsoft.com/office/drawing/2014/main" id="{FB11CFD8-F6A9-44D3-B8F4-81593360E22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64529" y="286793"/>
            <a:ext cx="671405" cy="668631"/>
          </a:xfrm>
          <a:prstGeom prst="rect">
            <a:avLst/>
          </a:prstGeom>
        </p:spPr>
      </p:pic>
      <p:sp>
        <p:nvSpPr>
          <p:cNvPr id="14" name="Rectangle 4"/>
          <p:cNvSpPr>
            <a:spLocks noGrp="1" noChangeArrowheads="1"/>
          </p:cNvSpPr>
          <p:nvPr userDrawn="1">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Master Subtitle Style</a:t>
            </a:r>
          </a:p>
        </p:txBody>
      </p:sp>
      <p:sp>
        <p:nvSpPr>
          <p:cNvPr id="15" name="Rectangle 3"/>
          <p:cNvSpPr>
            <a:spLocks noGrp="1" noChangeArrowheads="1"/>
          </p:cNvSpPr>
          <p:nvPr userDrawn="1">
            <p:ph type="ctrTitle" hasCustomPrompt="1"/>
          </p:nvPr>
        </p:nvSpPr>
        <p:spPr>
          <a:xfrm>
            <a:off x="848026" y="1524001"/>
            <a:ext cx="4495499" cy="1504950"/>
          </a:xfrm>
          <a:noFill/>
        </p:spPr>
        <p:txBody>
          <a:bodyPr anchor="b" anchorCtr="0"/>
          <a:lstStyle>
            <a:lvl1pPr algn="l">
              <a:defRPr sz="2400">
                <a:solidFill>
                  <a:schemeClr val="bg1"/>
                </a:solidFill>
              </a:defRPr>
            </a:lvl1pPr>
          </a:lstStyle>
          <a:p>
            <a:r>
              <a:rPr lang="en-US" dirty="0"/>
              <a:t>Click To Edit Master Title Style</a:t>
            </a:r>
          </a:p>
        </p:txBody>
      </p:sp>
      <p:sp>
        <p:nvSpPr>
          <p:cNvPr id="12" name="Slide Number Placeholder 5">
            <a:extLst>
              <a:ext uri="{FF2B5EF4-FFF2-40B4-BE49-F238E27FC236}">
                <a16:creationId xmlns:a16="http://schemas.microsoft.com/office/drawing/2014/main" id="{D8B7297A-08FD-40B5-BD93-0D547B629B4B}"/>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sp>
        <p:nvSpPr>
          <p:cNvPr id="22" name="TextBox 21">
            <a:extLst>
              <a:ext uri="{FF2B5EF4-FFF2-40B4-BE49-F238E27FC236}">
                <a16:creationId xmlns:a16="http://schemas.microsoft.com/office/drawing/2014/main" id="{CCB19DB2-A317-4C02-A111-114C054666F0}"/>
              </a:ext>
            </a:extLst>
          </p:cNvPr>
          <p:cNvSpPr txBox="1"/>
          <p:nvPr userDrawn="1"/>
        </p:nvSpPr>
        <p:spPr>
          <a:xfrm>
            <a:off x="5956310" y="4154483"/>
            <a:ext cx="2670427" cy="292388"/>
          </a:xfrm>
          <a:prstGeom prst="rect">
            <a:avLst/>
          </a:prstGeom>
          <a:noFill/>
        </p:spPr>
        <p:txBody>
          <a:bodyPr wrap="square" rtlCol="0">
            <a:spAutoFit/>
          </a:bodyPr>
          <a:lstStyle/>
          <a:p>
            <a:pPr algn="r"/>
            <a:r>
              <a:rPr lang="en-US" sz="1300" b="0" i="1" kern="1200" dirty="0">
                <a:solidFill>
                  <a:schemeClr val="bg1"/>
                </a:solidFill>
                <a:effectLst/>
                <a:latin typeface="Georgia" panose="02040502050405020303" pitchFamily="18" charset="0"/>
                <a:ea typeface="+mn-ea"/>
                <a:cs typeface="Calibri" panose="020F0502020204030204" pitchFamily="34" charset="0"/>
              </a:rPr>
              <a:t>We’ll get you there.</a:t>
            </a:r>
          </a:p>
        </p:txBody>
      </p:sp>
      <p:sp>
        <p:nvSpPr>
          <p:cNvPr id="25" name="Rectangle 24">
            <a:extLst>
              <a:ext uri="{FF2B5EF4-FFF2-40B4-BE49-F238E27FC236}">
                <a16:creationId xmlns:a16="http://schemas.microsoft.com/office/drawing/2014/main" id="{9D194F8F-05E1-4D9C-88CD-8C94EE38703F}"/>
              </a:ext>
            </a:extLst>
          </p:cNvPr>
          <p:cNvSpPr/>
          <p:nvPr userDrawn="1"/>
        </p:nvSpPr>
        <p:spPr>
          <a:xfrm>
            <a:off x="5190565" y="4772025"/>
            <a:ext cx="3436687"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
        <p:nvSpPr>
          <p:cNvPr id="11" name="TextBox 10">
            <a:extLst>
              <a:ext uri="{FF2B5EF4-FFF2-40B4-BE49-F238E27FC236}">
                <a16:creationId xmlns:a16="http://schemas.microsoft.com/office/drawing/2014/main" id="{F2432BC0-085F-46B4-8A55-C223092D939B}"/>
              </a:ext>
            </a:extLst>
          </p:cNvPr>
          <p:cNvSpPr txBox="1"/>
          <p:nvPr userDrawn="1"/>
        </p:nvSpPr>
        <p:spPr>
          <a:xfrm>
            <a:off x="5821139" y="4446871"/>
            <a:ext cx="2773003" cy="215444"/>
          </a:xfrm>
          <a:prstGeom prst="rect">
            <a:avLst/>
          </a:prstGeom>
          <a:noFill/>
        </p:spPr>
        <p:txBody>
          <a:bodyPr wrap="square" rtlCol="0">
            <a:spAutoFit/>
          </a:bodyPr>
          <a:lstStyle/>
          <a:p>
            <a:pPr algn="r"/>
            <a:r>
              <a:rPr lang="en-US" sz="800" spc="50" baseline="0" dirty="0">
                <a:solidFill>
                  <a:schemeClr val="bg1"/>
                </a:solidFill>
              </a:rPr>
              <a:t>CPAs  |  CONSULTANTS  |  WEALTH ADVISORS</a:t>
            </a:r>
          </a:p>
        </p:txBody>
      </p:sp>
    </p:spTree>
    <p:extLst>
      <p:ext uri="{BB962C8B-B14F-4D97-AF65-F5344CB8AC3E}">
        <p14:creationId xmlns:p14="http://schemas.microsoft.com/office/powerpoint/2010/main" val="386721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524EE-A3FB-46B8-BFA9-3BC266552F7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16523" y="-105508"/>
            <a:ext cx="9460524" cy="5249008"/>
          </a:xfrm>
          <a:prstGeom prst="rect">
            <a:avLst/>
          </a:prstGeom>
        </p:spPr>
      </p:pic>
      <p:pic>
        <p:nvPicPr>
          <p:cNvPr id="17" name="Picture 16">
            <a:extLst>
              <a:ext uri="{FF2B5EF4-FFF2-40B4-BE49-F238E27FC236}">
                <a16:creationId xmlns:a16="http://schemas.microsoft.com/office/drawing/2014/main" id="{6E8527B3-1434-4CEC-8CEF-E3B18B296E2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64529" y="286793"/>
            <a:ext cx="671405" cy="668631"/>
          </a:xfrm>
          <a:prstGeom prst="rect">
            <a:avLst/>
          </a:prstGeom>
        </p:spPr>
      </p:pic>
      <p:sp>
        <p:nvSpPr>
          <p:cNvPr id="14" name="Rectangle 4"/>
          <p:cNvSpPr>
            <a:spLocks noGrp="1" noChangeArrowheads="1"/>
          </p:cNvSpPr>
          <p:nvPr userDrawn="1">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Master Subtitle Style</a:t>
            </a:r>
          </a:p>
        </p:txBody>
      </p:sp>
      <p:sp>
        <p:nvSpPr>
          <p:cNvPr id="15" name="Rectangle 3"/>
          <p:cNvSpPr>
            <a:spLocks noGrp="1" noChangeArrowheads="1"/>
          </p:cNvSpPr>
          <p:nvPr userDrawn="1">
            <p:ph type="ctrTitle" hasCustomPrompt="1"/>
          </p:nvPr>
        </p:nvSpPr>
        <p:spPr>
          <a:xfrm>
            <a:off x="848026" y="1524001"/>
            <a:ext cx="4495499" cy="1504950"/>
          </a:xfrm>
          <a:noFill/>
        </p:spPr>
        <p:txBody>
          <a:bodyPr anchor="b" anchorCtr="0"/>
          <a:lstStyle>
            <a:lvl1pPr algn="l">
              <a:defRPr sz="2400">
                <a:solidFill>
                  <a:schemeClr val="bg1"/>
                </a:solidFill>
              </a:defRPr>
            </a:lvl1pPr>
          </a:lstStyle>
          <a:p>
            <a:r>
              <a:rPr lang="en-US" dirty="0"/>
              <a:t>Click To Edit Master Title Style</a:t>
            </a:r>
          </a:p>
        </p:txBody>
      </p:sp>
      <p:sp>
        <p:nvSpPr>
          <p:cNvPr id="12" name="Rectangle 10">
            <a:extLst>
              <a:ext uri="{FF2B5EF4-FFF2-40B4-BE49-F238E27FC236}">
                <a16:creationId xmlns:a16="http://schemas.microsoft.com/office/drawing/2014/main" id="{0983C208-BE6F-4861-9D16-56123F521AFC}"/>
              </a:ext>
            </a:extLst>
          </p:cNvPr>
          <p:cNvSpPr/>
          <p:nvPr userDrawn="1"/>
        </p:nvSpPr>
        <p:spPr bwMode="auto">
          <a:xfrm>
            <a:off x="4430806" y="3515461"/>
            <a:ext cx="4713195" cy="1654930"/>
          </a:xfrm>
          <a:custGeom>
            <a:avLst/>
            <a:gdLst>
              <a:gd name="connsiteX0" fmla="*/ 0 w 4642338"/>
              <a:gd name="connsiteY0" fmla="*/ 0 h 1035733"/>
              <a:gd name="connsiteX1" fmla="*/ 4642338 w 4642338"/>
              <a:gd name="connsiteY1" fmla="*/ 0 h 1035733"/>
              <a:gd name="connsiteX2" fmla="*/ 4642338 w 4642338"/>
              <a:gd name="connsiteY2" fmla="*/ 1035733 h 1035733"/>
              <a:gd name="connsiteX3" fmla="*/ 0 w 4642338"/>
              <a:gd name="connsiteY3" fmla="*/ 1035733 h 1035733"/>
              <a:gd name="connsiteX4" fmla="*/ 0 w 4642338"/>
              <a:gd name="connsiteY4" fmla="*/ 0 h 1035733"/>
              <a:gd name="connsiteX0" fmla="*/ 626012 w 4642338"/>
              <a:gd name="connsiteY0" fmla="*/ 21102 h 1035733"/>
              <a:gd name="connsiteX1" fmla="*/ 4642338 w 4642338"/>
              <a:gd name="connsiteY1" fmla="*/ 0 h 1035733"/>
              <a:gd name="connsiteX2" fmla="*/ 4642338 w 4642338"/>
              <a:gd name="connsiteY2" fmla="*/ 1035733 h 1035733"/>
              <a:gd name="connsiteX3" fmla="*/ 0 w 4642338"/>
              <a:gd name="connsiteY3" fmla="*/ 1035733 h 1035733"/>
              <a:gd name="connsiteX4" fmla="*/ 626012 w 4642338"/>
              <a:gd name="connsiteY4" fmla="*/ 21102 h 1035733"/>
              <a:gd name="connsiteX0" fmla="*/ 583809 w 4600135"/>
              <a:gd name="connsiteY0" fmla="*/ 21102 h 1035733"/>
              <a:gd name="connsiteX1" fmla="*/ 4600135 w 4600135"/>
              <a:gd name="connsiteY1" fmla="*/ 0 h 1035733"/>
              <a:gd name="connsiteX2" fmla="*/ 4600135 w 4600135"/>
              <a:gd name="connsiteY2" fmla="*/ 1035733 h 1035733"/>
              <a:gd name="connsiteX3" fmla="*/ 0 w 4600135"/>
              <a:gd name="connsiteY3" fmla="*/ 1035733 h 1035733"/>
              <a:gd name="connsiteX4" fmla="*/ 583809 w 4600135"/>
              <a:gd name="connsiteY4" fmla="*/ 21102 h 1035733"/>
              <a:gd name="connsiteX0" fmla="*/ 1015747 w 5032073"/>
              <a:gd name="connsiteY0" fmla="*/ 21102 h 1061397"/>
              <a:gd name="connsiteX1" fmla="*/ 5032073 w 5032073"/>
              <a:gd name="connsiteY1" fmla="*/ 0 h 1061397"/>
              <a:gd name="connsiteX2" fmla="*/ 5032073 w 5032073"/>
              <a:gd name="connsiteY2" fmla="*/ 1035733 h 1061397"/>
              <a:gd name="connsiteX3" fmla="*/ 0 w 5032073"/>
              <a:gd name="connsiteY3" fmla="*/ 1061397 h 1061397"/>
              <a:gd name="connsiteX4" fmla="*/ 1015747 w 5032073"/>
              <a:gd name="connsiteY4" fmla="*/ 21102 h 1061397"/>
              <a:gd name="connsiteX0" fmla="*/ 936559 w 5032073"/>
              <a:gd name="connsiteY0" fmla="*/ 12547 h 1061397"/>
              <a:gd name="connsiteX1" fmla="*/ 5032073 w 5032073"/>
              <a:gd name="connsiteY1" fmla="*/ 0 h 1061397"/>
              <a:gd name="connsiteX2" fmla="*/ 5032073 w 5032073"/>
              <a:gd name="connsiteY2" fmla="*/ 1035733 h 1061397"/>
              <a:gd name="connsiteX3" fmla="*/ 0 w 5032073"/>
              <a:gd name="connsiteY3" fmla="*/ 1061397 h 1061397"/>
              <a:gd name="connsiteX4" fmla="*/ 936559 w 5032073"/>
              <a:gd name="connsiteY4" fmla="*/ 12547 h 1061397"/>
              <a:gd name="connsiteX0" fmla="*/ 914962 w 5010476"/>
              <a:gd name="connsiteY0" fmla="*/ 12547 h 1035733"/>
              <a:gd name="connsiteX1" fmla="*/ 5010476 w 5010476"/>
              <a:gd name="connsiteY1" fmla="*/ 0 h 1035733"/>
              <a:gd name="connsiteX2" fmla="*/ 5010476 w 5010476"/>
              <a:gd name="connsiteY2" fmla="*/ 1035733 h 1035733"/>
              <a:gd name="connsiteX3" fmla="*/ 0 w 5010476"/>
              <a:gd name="connsiteY3" fmla="*/ 1022900 h 1035733"/>
              <a:gd name="connsiteX4" fmla="*/ 914962 w 5010476"/>
              <a:gd name="connsiteY4" fmla="*/ 12547 h 1035733"/>
              <a:gd name="connsiteX0" fmla="*/ 950957 w 5046471"/>
              <a:gd name="connsiteY0" fmla="*/ 12547 h 1052841"/>
              <a:gd name="connsiteX1" fmla="*/ 5046471 w 5046471"/>
              <a:gd name="connsiteY1" fmla="*/ 0 h 1052841"/>
              <a:gd name="connsiteX2" fmla="*/ 5046471 w 5046471"/>
              <a:gd name="connsiteY2" fmla="*/ 1035733 h 1052841"/>
              <a:gd name="connsiteX3" fmla="*/ 0 w 5046471"/>
              <a:gd name="connsiteY3" fmla="*/ 1052841 h 1052841"/>
              <a:gd name="connsiteX4" fmla="*/ 950957 w 5046471"/>
              <a:gd name="connsiteY4" fmla="*/ 12547 h 105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6471" h="1052841">
                <a:moveTo>
                  <a:pt x="950957" y="12547"/>
                </a:moveTo>
                <a:lnTo>
                  <a:pt x="5046471" y="0"/>
                </a:lnTo>
                <a:lnTo>
                  <a:pt x="5046471" y="1035733"/>
                </a:lnTo>
                <a:lnTo>
                  <a:pt x="0" y="1052841"/>
                </a:lnTo>
                <a:lnTo>
                  <a:pt x="950957" y="12547"/>
                </a:lnTo>
                <a:close/>
              </a:path>
            </a:pathLst>
          </a:custGeom>
          <a:gradFill>
            <a:gsLst>
              <a:gs pos="0">
                <a:schemeClr val="tx1">
                  <a:alpha val="0"/>
                </a:schemeClr>
              </a:gs>
              <a:gs pos="95000">
                <a:schemeClr val="tx1">
                  <a:alpha val="77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1" name="Slide Number Placeholder 5">
            <a:extLst>
              <a:ext uri="{FF2B5EF4-FFF2-40B4-BE49-F238E27FC236}">
                <a16:creationId xmlns:a16="http://schemas.microsoft.com/office/drawing/2014/main" id="{90F3C19F-9435-4FFE-903B-B8B0616CDAF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sp>
        <p:nvSpPr>
          <p:cNvPr id="16" name="TextBox 15">
            <a:extLst>
              <a:ext uri="{FF2B5EF4-FFF2-40B4-BE49-F238E27FC236}">
                <a16:creationId xmlns:a16="http://schemas.microsoft.com/office/drawing/2014/main" id="{9D30FEC1-46A3-4108-8224-9C3797077AAE}"/>
              </a:ext>
            </a:extLst>
          </p:cNvPr>
          <p:cNvSpPr txBox="1"/>
          <p:nvPr userDrawn="1"/>
        </p:nvSpPr>
        <p:spPr>
          <a:xfrm>
            <a:off x="5956310" y="4154483"/>
            <a:ext cx="2670427" cy="292388"/>
          </a:xfrm>
          <a:prstGeom prst="rect">
            <a:avLst/>
          </a:prstGeom>
          <a:noFill/>
        </p:spPr>
        <p:txBody>
          <a:bodyPr wrap="square" rtlCol="0">
            <a:spAutoFit/>
          </a:bodyPr>
          <a:lstStyle/>
          <a:p>
            <a:pPr algn="r"/>
            <a:r>
              <a:rPr lang="en-US" sz="1300" b="0" i="1" kern="1200" dirty="0">
                <a:solidFill>
                  <a:schemeClr val="bg1"/>
                </a:solidFill>
                <a:effectLst/>
                <a:latin typeface="Georgia" panose="02040502050405020303" pitchFamily="18" charset="0"/>
                <a:ea typeface="+mn-ea"/>
                <a:cs typeface="Calibri" panose="020F0502020204030204" pitchFamily="34" charset="0"/>
              </a:rPr>
              <a:t>We’ll get you there.</a:t>
            </a:r>
          </a:p>
        </p:txBody>
      </p:sp>
      <p:sp>
        <p:nvSpPr>
          <p:cNvPr id="22" name="Rectangle 21">
            <a:extLst>
              <a:ext uri="{FF2B5EF4-FFF2-40B4-BE49-F238E27FC236}">
                <a16:creationId xmlns:a16="http://schemas.microsoft.com/office/drawing/2014/main" id="{233019B2-3712-4EF6-BE5C-97B99FE7F19E}"/>
              </a:ext>
            </a:extLst>
          </p:cNvPr>
          <p:cNvSpPr/>
          <p:nvPr userDrawn="1"/>
        </p:nvSpPr>
        <p:spPr>
          <a:xfrm>
            <a:off x="5190565" y="4772025"/>
            <a:ext cx="3436687"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
        <p:nvSpPr>
          <p:cNvPr id="13" name="TextBox 12">
            <a:extLst>
              <a:ext uri="{FF2B5EF4-FFF2-40B4-BE49-F238E27FC236}">
                <a16:creationId xmlns:a16="http://schemas.microsoft.com/office/drawing/2014/main" id="{82D7D441-211F-4017-A02C-DE9033FBBB11}"/>
              </a:ext>
            </a:extLst>
          </p:cNvPr>
          <p:cNvSpPr txBox="1"/>
          <p:nvPr userDrawn="1"/>
        </p:nvSpPr>
        <p:spPr>
          <a:xfrm>
            <a:off x="5821139" y="4446871"/>
            <a:ext cx="2773003" cy="215444"/>
          </a:xfrm>
          <a:prstGeom prst="rect">
            <a:avLst/>
          </a:prstGeom>
          <a:noFill/>
        </p:spPr>
        <p:txBody>
          <a:bodyPr wrap="square" rtlCol="0">
            <a:spAutoFit/>
          </a:bodyPr>
          <a:lstStyle/>
          <a:p>
            <a:pPr algn="r"/>
            <a:r>
              <a:rPr lang="en-US" sz="800" spc="50" baseline="0" dirty="0">
                <a:solidFill>
                  <a:schemeClr val="bg1"/>
                </a:solidFill>
              </a:rPr>
              <a:t>CPAs  |  CONSULTANTS  |  WEALTH ADVISORS</a:t>
            </a:r>
          </a:p>
        </p:txBody>
      </p:sp>
    </p:spTree>
    <p:extLst>
      <p:ext uri="{BB962C8B-B14F-4D97-AF65-F5344CB8AC3E}">
        <p14:creationId xmlns:p14="http://schemas.microsoft.com/office/powerpoint/2010/main" val="212251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37EA42FB-A29A-4233-8BBA-B3A10AF69848}"/>
              </a:ext>
            </a:extLst>
          </p:cNvPr>
          <p:cNvSpPr/>
          <p:nvPr userDrawn="1"/>
        </p:nvSpPr>
        <p:spPr bwMode="auto">
          <a:xfrm>
            <a:off x="4363570" y="0"/>
            <a:ext cx="4780429" cy="5177118"/>
          </a:xfrm>
          <a:custGeom>
            <a:avLst/>
            <a:gdLst>
              <a:gd name="connsiteX0" fmla="*/ 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0 w 4649659"/>
              <a:gd name="connsiteY4" fmla="*/ 0 h 5153027"/>
              <a:gd name="connsiteX0" fmla="*/ 249555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495550 w 4649659"/>
              <a:gd name="connsiteY4" fmla="*/ 0 h 5153027"/>
              <a:gd name="connsiteX0" fmla="*/ 2828925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828925 w 4649659"/>
              <a:gd name="connsiteY4" fmla="*/ 0 h 5153027"/>
              <a:gd name="connsiteX0" fmla="*/ 2745289 w 4566023"/>
              <a:gd name="connsiteY0" fmla="*/ 0 h 5186707"/>
              <a:gd name="connsiteX1" fmla="*/ 4566023 w 4566023"/>
              <a:gd name="connsiteY1" fmla="*/ 0 h 5186707"/>
              <a:gd name="connsiteX2" fmla="*/ 4566023 w 4566023"/>
              <a:gd name="connsiteY2" fmla="*/ 5153027 h 5186707"/>
              <a:gd name="connsiteX3" fmla="*/ 0 w 4566023"/>
              <a:gd name="connsiteY3" fmla="*/ 5186707 h 5186707"/>
              <a:gd name="connsiteX4" fmla="*/ 2745289 w 4566023"/>
              <a:gd name="connsiteY4" fmla="*/ 0 h 518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6023" h="5186707">
                <a:moveTo>
                  <a:pt x="2745289" y="0"/>
                </a:moveTo>
                <a:lnTo>
                  <a:pt x="4566023" y="0"/>
                </a:lnTo>
                <a:lnTo>
                  <a:pt x="4566023" y="5153027"/>
                </a:lnTo>
                <a:lnTo>
                  <a:pt x="0" y="5186707"/>
                </a:lnTo>
                <a:lnTo>
                  <a:pt x="2745289"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25" name="Rectangle 2">
            <a:extLst>
              <a:ext uri="{FF2B5EF4-FFF2-40B4-BE49-F238E27FC236}">
                <a16:creationId xmlns:a16="http://schemas.microsoft.com/office/drawing/2014/main" id="{AD38EDA4-006A-4563-BB9D-60E22CDA9C28}"/>
              </a:ext>
            </a:extLst>
          </p:cNvPr>
          <p:cNvSpPr/>
          <p:nvPr userDrawn="1"/>
        </p:nvSpPr>
        <p:spPr bwMode="auto">
          <a:xfrm>
            <a:off x="-10004" y="-4536"/>
            <a:ext cx="7249004" cy="5161483"/>
          </a:xfrm>
          <a:custGeom>
            <a:avLst/>
            <a:gdLst>
              <a:gd name="connsiteX0" fmla="*/ 0 w 4371977"/>
              <a:gd name="connsiteY0" fmla="*/ 0 h 5143500"/>
              <a:gd name="connsiteX1" fmla="*/ 4371977 w 4371977"/>
              <a:gd name="connsiteY1" fmla="*/ 0 h 5143500"/>
              <a:gd name="connsiteX2" fmla="*/ 4371977 w 4371977"/>
              <a:gd name="connsiteY2" fmla="*/ 5143500 h 5143500"/>
              <a:gd name="connsiteX3" fmla="*/ 0 w 4371977"/>
              <a:gd name="connsiteY3" fmla="*/ 5143500 h 5143500"/>
              <a:gd name="connsiteX4" fmla="*/ 0 w 4371977"/>
              <a:gd name="connsiteY4" fmla="*/ 0 h 5143500"/>
              <a:gd name="connsiteX0" fmla="*/ 0 w 7239002"/>
              <a:gd name="connsiteY0" fmla="*/ 9525 h 5153025"/>
              <a:gd name="connsiteX1" fmla="*/ 7239002 w 7239002"/>
              <a:gd name="connsiteY1" fmla="*/ 0 h 5153025"/>
              <a:gd name="connsiteX2" fmla="*/ 4371977 w 7239002"/>
              <a:gd name="connsiteY2" fmla="*/ 5153025 h 5153025"/>
              <a:gd name="connsiteX3" fmla="*/ 0 w 7239002"/>
              <a:gd name="connsiteY3" fmla="*/ 5153025 h 5153025"/>
              <a:gd name="connsiteX4" fmla="*/ 0 w 7239002"/>
              <a:gd name="connsiteY4" fmla="*/ 9525 h 5153025"/>
              <a:gd name="connsiteX0" fmla="*/ 0 w 7246036"/>
              <a:gd name="connsiteY0" fmla="*/ 2496 h 5153025"/>
              <a:gd name="connsiteX1" fmla="*/ 7246036 w 7246036"/>
              <a:gd name="connsiteY1" fmla="*/ 0 h 5153025"/>
              <a:gd name="connsiteX2" fmla="*/ 4379011 w 7246036"/>
              <a:gd name="connsiteY2" fmla="*/ 5153025 h 5153025"/>
              <a:gd name="connsiteX3" fmla="*/ 7034 w 7246036"/>
              <a:gd name="connsiteY3" fmla="*/ 5153025 h 5153025"/>
              <a:gd name="connsiteX4" fmla="*/ 0 w 7246036"/>
              <a:gd name="connsiteY4" fmla="*/ 2496 h 5153025"/>
              <a:gd name="connsiteX0" fmla="*/ 0 w 7246036"/>
              <a:gd name="connsiteY0" fmla="*/ 0 h 5157558"/>
              <a:gd name="connsiteX1" fmla="*/ 7246036 w 7246036"/>
              <a:gd name="connsiteY1" fmla="*/ 4533 h 5157558"/>
              <a:gd name="connsiteX2" fmla="*/ 4379011 w 7246036"/>
              <a:gd name="connsiteY2" fmla="*/ 5157558 h 5157558"/>
              <a:gd name="connsiteX3" fmla="*/ 7034 w 7246036"/>
              <a:gd name="connsiteY3" fmla="*/ 5157558 h 5157558"/>
              <a:gd name="connsiteX4" fmla="*/ 0 w 7246036"/>
              <a:gd name="connsiteY4" fmla="*/ 0 h 5157558"/>
              <a:gd name="connsiteX0" fmla="*/ 2968 w 7249004"/>
              <a:gd name="connsiteY0" fmla="*/ 0 h 5157558"/>
              <a:gd name="connsiteX1" fmla="*/ 7249004 w 7249004"/>
              <a:gd name="connsiteY1" fmla="*/ 4533 h 5157558"/>
              <a:gd name="connsiteX2" fmla="*/ 4381979 w 7249004"/>
              <a:gd name="connsiteY2" fmla="*/ 5157558 h 5157558"/>
              <a:gd name="connsiteX3" fmla="*/ 477 w 7249004"/>
              <a:gd name="connsiteY3" fmla="*/ 5157558 h 5157558"/>
              <a:gd name="connsiteX4" fmla="*/ 2968 w 7249004"/>
              <a:gd name="connsiteY4" fmla="*/ 0 h 515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004" h="5157558">
                <a:moveTo>
                  <a:pt x="2968" y="0"/>
                </a:moveTo>
                <a:lnTo>
                  <a:pt x="7249004" y="4533"/>
                </a:lnTo>
                <a:lnTo>
                  <a:pt x="4381979" y="5157558"/>
                </a:lnTo>
                <a:lnTo>
                  <a:pt x="477" y="5157558"/>
                </a:lnTo>
                <a:cubicBezTo>
                  <a:pt x="-1868" y="3440715"/>
                  <a:pt x="5313" y="1716843"/>
                  <a:pt x="2968" y="0"/>
                </a:cubicBezTo>
                <a:close/>
              </a:path>
            </a:pathLst>
          </a:custGeom>
          <a:solidFill>
            <a:srgbClr val="2E33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17" name="Picture 16">
            <a:extLst>
              <a:ext uri="{FF2B5EF4-FFF2-40B4-BE49-F238E27FC236}">
                <a16:creationId xmlns:a16="http://schemas.microsoft.com/office/drawing/2014/main" id="{6E8527B3-1434-4CEC-8CEF-E3B18B296E2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64529" y="286793"/>
            <a:ext cx="671405" cy="668631"/>
          </a:xfrm>
          <a:prstGeom prst="rect">
            <a:avLst/>
          </a:prstGeom>
        </p:spPr>
      </p:pic>
      <p:sp>
        <p:nvSpPr>
          <p:cNvPr id="14" name="Rectangle 4"/>
          <p:cNvSpPr>
            <a:spLocks noGrp="1" noChangeArrowheads="1"/>
          </p:cNvSpPr>
          <p:nvPr userDrawn="1">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Master Subtitle Style</a:t>
            </a:r>
          </a:p>
        </p:txBody>
      </p:sp>
      <p:sp>
        <p:nvSpPr>
          <p:cNvPr id="15" name="Rectangle 3"/>
          <p:cNvSpPr>
            <a:spLocks noGrp="1" noChangeArrowheads="1"/>
          </p:cNvSpPr>
          <p:nvPr userDrawn="1">
            <p:ph type="ctrTitle" hasCustomPrompt="1"/>
          </p:nvPr>
        </p:nvSpPr>
        <p:spPr>
          <a:xfrm>
            <a:off x="848026" y="1524001"/>
            <a:ext cx="4495499" cy="1504950"/>
          </a:xfrm>
          <a:noFill/>
        </p:spPr>
        <p:txBody>
          <a:bodyPr anchor="b" anchorCtr="0"/>
          <a:lstStyle>
            <a:lvl1pPr algn="l">
              <a:defRPr sz="2400">
                <a:solidFill>
                  <a:schemeClr val="bg1"/>
                </a:solidFill>
              </a:defRPr>
            </a:lvl1pPr>
          </a:lstStyle>
          <a:p>
            <a:r>
              <a:rPr lang="en-US" dirty="0"/>
              <a:t>Click To Edit Master Title Style</a:t>
            </a:r>
          </a:p>
        </p:txBody>
      </p:sp>
      <p:sp>
        <p:nvSpPr>
          <p:cNvPr id="16" name="Slide Number Placeholder 5">
            <a:extLst>
              <a:ext uri="{FF2B5EF4-FFF2-40B4-BE49-F238E27FC236}">
                <a16:creationId xmlns:a16="http://schemas.microsoft.com/office/drawing/2014/main" id="{AE32310A-3801-42F1-BC6D-EB438EEEF697}"/>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8" name="TextBox 17">
            <a:extLst>
              <a:ext uri="{FF2B5EF4-FFF2-40B4-BE49-F238E27FC236}">
                <a16:creationId xmlns:a16="http://schemas.microsoft.com/office/drawing/2014/main" id="{89C5A91B-C42F-4829-88EC-76458B7BD2B2}"/>
              </a:ext>
            </a:extLst>
          </p:cNvPr>
          <p:cNvSpPr txBox="1"/>
          <p:nvPr userDrawn="1"/>
        </p:nvSpPr>
        <p:spPr>
          <a:xfrm>
            <a:off x="5956310" y="4154483"/>
            <a:ext cx="2670427" cy="292388"/>
          </a:xfrm>
          <a:prstGeom prst="rect">
            <a:avLst/>
          </a:prstGeom>
          <a:noFill/>
        </p:spPr>
        <p:txBody>
          <a:bodyPr wrap="square" rtlCol="0">
            <a:spAutoFit/>
          </a:bodyPr>
          <a:lstStyle/>
          <a:p>
            <a:pPr algn="r"/>
            <a:r>
              <a:rPr lang="en-US" sz="1300" b="0" i="1" kern="1200" dirty="0">
                <a:solidFill>
                  <a:schemeClr val="accent1"/>
                </a:solidFill>
                <a:effectLst/>
                <a:latin typeface="Georgia Pro" panose="020B0604020202020204" pitchFamily="18" charset="0"/>
                <a:ea typeface="+mn-ea"/>
                <a:cs typeface="Calibri" panose="020F0502020204030204" pitchFamily="34" charset="0"/>
              </a:rPr>
              <a:t>We’ll get you there.</a:t>
            </a:r>
          </a:p>
        </p:txBody>
      </p:sp>
      <p:sp>
        <p:nvSpPr>
          <p:cNvPr id="22" name="Rectangle 21">
            <a:extLst>
              <a:ext uri="{FF2B5EF4-FFF2-40B4-BE49-F238E27FC236}">
                <a16:creationId xmlns:a16="http://schemas.microsoft.com/office/drawing/2014/main" id="{E9E7F286-769C-4F55-BD5B-67E95C92B784}"/>
              </a:ext>
            </a:extLst>
          </p:cNvPr>
          <p:cNvSpPr/>
          <p:nvPr userDrawn="1"/>
        </p:nvSpPr>
        <p:spPr>
          <a:xfrm>
            <a:off x="5190565" y="4772025"/>
            <a:ext cx="3436687"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
        <p:nvSpPr>
          <p:cNvPr id="11" name="TextBox 10">
            <a:extLst>
              <a:ext uri="{FF2B5EF4-FFF2-40B4-BE49-F238E27FC236}">
                <a16:creationId xmlns:a16="http://schemas.microsoft.com/office/drawing/2014/main" id="{0D67795C-0C71-41ED-A97B-7DB1BB70BCD6}"/>
              </a:ext>
            </a:extLst>
          </p:cNvPr>
          <p:cNvSpPr txBox="1"/>
          <p:nvPr userDrawn="1"/>
        </p:nvSpPr>
        <p:spPr>
          <a:xfrm>
            <a:off x="5821139" y="4446871"/>
            <a:ext cx="2773003" cy="215444"/>
          </a:xfrm>
          <a:prstGeom prst="rect">
            <a:avLst/>
          </a:prstGeom>
          <a:noFill/>
        </p:spPr>
        <p:txBody>
          <a:bodyPr wrap="square" rtlCol="0">
            <a:spAutoFit/>
          </a:bodyPr>
          <a:lstStyle/>
          <a:p>
            <a:pPr algn="r"/>
            <a:r>
              <a:rPr lang="en-US" sz="800" spc="50" baseline="0" dirty="0">
                <a:solidFill>
                  <a:schemeClr val="accent1"/>
                </a:solidFill>
              </a:rPr>
              <a:t>CPAs  |  CONSULTANTS  |  WEALTH ADVISORS</a:t>
            </a:r>
          </a:p>
        </p:txBody>
      </p:sp>
    </p:spTree>
    <p:extLst>
      <p:ext uri="{BB962C8B-B14F-4D97-AF65-F5344CB8AC3E}">
        <p14:creationId xmlns:p14="http://schemas.microsoft.com/office/powerpoint/2010/main" val="1885171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5533630A-CD16-4CD4-8468-EC1C373DFC39}"/>
              </a:ext>
            </a:extLst>
          </p:cNvPr>
          <p:cNvSpPr/>
          <p:nvPr userDrawn="1"/>
        </p:nvSpPr>
        <p:spPr bwMode="auto">
          <a:xfrm>
            <a:off x="4363570" y="0"/>
            <a:ext cx="4780429" cy="5177118"/>
          </a:xfrm>
          <a:custGeom>
            <a:avLst/>
            <a:gdLst>
              <a:gd name="connsiteX0" fmla="*/ 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0 w 4649659"/>
              <a:gd name="connsiteY4" fmla="*/ 0 h 5153027"/>
              <a:gd name="connsiteX0" fmla="*/ 2495550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495550 w 4649659"/>
              <a:gd name="connsiteY4" fmla="*/ 0 h 5153027"/>
              <a:gd name="connsiteX0" fmla="*/ 2828925 w 4649659"/>
              <a:gd name="connsiteY0" fmla="*/ 0 h 5153027"/>
              <a:gd name="connsiteX1" fmla="*/ 4649659 w 4649659"/>
              <a:gd name="connsiteY1" fmla="*/ 0 h 5153027"/>
              <a:gd name="connsiteX2" fmla="*/ 4649659 w 4649659"/>
              <a:gd name="connsiteY2" fmla="*/ 5153027 h 5153027"/>
              <a:gd name="connsiteX3" fmla="*/ 0 w 4649659"/>
              <a:gd name="connsiteY3" fmla="*/ 5153027 h 5153027"/>
              <a:gd name="connsiteX4" fmla="*/ 2828925 w 4649659"/>
              <a:gd name="connsiteY4" fmla="*/ 0 h 5153027"/>
              <a:gd name="connsiteX0" fmla="*/ 2745289 w 4566023"/>
              <a:gd name="connsiteY0" fmla="*/ 0 h 5186707"/>
              <a:gd name="connsiteX1" fmla="*/ 4566023 w 4566023"/>
              <a:gd name="connsiteY1" fmla="*/ 0 h 5186707"/>
              <a:gd name="connsiteX2" fmla="*/ 4566023 w 4566023"/>
              <a:gd name="connsiteY2" fmla="*/ 5153027 h 5186707"/>
              <a:gd name="connsiteX3" fmla="*/ 0 w 4566023"/>
              <a:gd name="connsiteY3" fmla="*/ 5186707 h 5186707"/>
              <a:gd name="connsiteX4" fmla="*/ 2745289 w 4566023"/>
              <a:gd name="connsiteY4" fmla="*/ 0 h 518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6023" h="5186707">
                <a:moveTo>
                  <a:pt x="2745289" y="0"/>
                </a:moveTo>
                <a:lnTo>
                  <a:pt x="4566023" y="0"/>
                </a:lnTo>
                <a:lnTo>
                  <a:pt x="4566023" y="5153027"/>
                </a:lnTo>
                <a:lnTo>
                  <a:pt x="0" y="5186707"/>
                </a:lnTo>
                <a:lnTo>
                  <a:pt x="2745289" y="0"/>
                </a:lnTo>
                <a:close/>
              </a:path>
            </a:pathLst>
          </a:cu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25" name="Rectangle 2">
            <a:extLst>
              <a:ext uri="{FF2B5EF4-FFF2-40B4-BE49-F238E27FC236}">
                <a16:creationId xmlns:a16="http://schemas.microsoft.com/office/drawing/2014/main" id="{AD38EDA4-006A-4563-BB9D-60E22CDA9C28}"/>
              </a:ext>
            </a:extLst>
          </p:cNvPr>
          <p:cNvSpPr/>
          <p:nvPr userDrawn="1"/>
        </p:nvSpPr>
        <p:spPr bwMode="auto">
          <a:xfrm>
            <a:off x="-10004" y="-4536"/>
            <a:ext cx="7249004" cy="5161483"/>
          </a:xfrm>
          <a:custGeom>
            <a:avLst/>
            <a:gdLst>
              <a:gd name="connsiteX0" fmla="*/ 0 w 4371977"/>
              <a:gd name="connsiteY0" fmla="*/ 0 h 5143500"/>
              <a:gd name="connsiteX1" fmla="*/ 4371977 w 4371977"/>
              <a:gd name="connsiteY1" fmla="*/ 0 h 5143500"/>
              <a:gd name="connsiteX2" fmla="*/ 4371977 w 4371977"/>
              <a:gd name="connsiteY2" fmla="*/ 5143500 h 5143500"/>
              <a:gd name="connsiteX3" fmla="*/ 0 w 4371977"/>
              <a:gd name="connsiteY3" fmla="*/ 5143500 h 5143500"/>
              <a:gd name="connsiteX4" fmla="*/ 0 w 4371977"/>
              <a:gd name="connsiteY4" fmla="*/ 0 h 5143500"/>
              <a:gd name="connsiteX0" fmla="*/ 0 w 7239002"/>
              <a:gd name="connsiteY0" fmla="*/ 9525 h 5153025"/>
              <a:gd name="connsiteX1" fmla="*/ 7239002 w 7239002"/>
              <a:gd name="connsiteY1" fmla="*/ 0 h 5153025"/>
              <a:gd name="connsiteX2" fmla="*/ 4371977 w 7239002"/>
              <a:gd name="connsiteY2" fmla="*/ 5153025 h 5153025"/>
              <a:gd name="connsiteX3" fmla="*/ 0 w 7239002"/>
              <a:gd name="connsiteY3" fmla="*/ 5153025 h 5153025"/>
              <a:gd name="connsiteX4" fmla="*/ 0 w 7239002"/>
              <a:gd name="connsiteY4" fmla="*/ 9525 h 5153025"/>
              <a:gd name="connsiteX0" fmla="*/ 0 w 7246036"/>
              <a:gd name="connsiteY0" fmla="*/ 2496 h 5153025"/>
              <a:gd name="connsiteX1" fmla="*/ 7246036 w 7246036"/>
              <a:gd name="connsiteY1" fmla="*/ 0 h 5153025"/>
              <a:gd name="connsiteX2" fmla="*/ 4379011 w 7246036"/>
              <a:gd name="connsiteY2" fmla="*/ 5153025 h 5153025"/>
              <a:gd name="connsiteX3" fmla="*/ 7034 w 7246036"/>
              <a:gd name="connsiteY3" fmla="*/ 5153025 h 5153025"/>
              <a:gd name="connsiteX4" fmla="*/ 0 w 7246036"/>
              <a:gd name="connsiteY4" fmla="*/ 2496 h 5153025"/>
              <a:gd name="connsiteX0" fmla="*/ 0 w 7246036"/>
              <a:gd name="connsiteY0" fmla="*/ 0 h 5157558"/>
              <a:gd name="connsiteX1" fmla="*/ 7246036 w 7246036"/>
              <a:gd name="connsiteY1" fmla="*/ 4533 h 5157558"/>
              <a:gd name="connsiteX2" fmla="*/ 4379011 w 7246036"/>
              <a:gd name="connsiteY2" fmla="*/ 5157558 h 5157558"/>
              <a:gd name="connsiteX3" fmla="*/ 7034 w 7246036"/>
              <a:gd name="connsiteY3" fmla="*/ 5157558 h 5157558"/>
              <a:gd name="connsiteX4" fmla="*/ 0 w 7246036"/>
              <a:gd name="connsiteY4" fmla="*/ 0 h 5157558"/>
              <a:gd name="connsiteX0" fmla="*/ 2968 w 7249004"/>
              <a:gd name="connsiteY0" fmla="*/ 0 h 5157558"/>
              <a:gd name="connsiteX1" fmla="*/ 7249004 w 7249004"/>
              <a:gd name="connsiteY1" fmla="*/ 4533 h 5157558"/>
              <a:gd name="connsiteX2" fmla="*/ 4381979 w 7249004"/>
              <a:gd name="connsiteY2" fmla="*/ 5157558 h 5157558"/>
              <a:gd name="connsiteX3" fmla="*/ 477 w 7249004"/>
              <a:gd name="connsiteY3" fmla="*/ 5157558 h 5157558"/>
              <a:gd name="connsiteX4" fmla="*/ 2968 w 7249004"/>
              <a:gd name="connsiteY4" fmla="*/ 0 h 515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004" h="5157558">
                <a:moveTo>
                  <a:pt x="2968" y="0"/>
                </a:moveTo>
                <a:lnTo>
                  <a:pt x="7249004" y="4533"/>
                </a:lnTo>
                <a:lnTo>
                  <a:pt x="4381979" y="5157558"/>
                </a:lnTo>
                <a:lnTo>
                  <a:pt x="477" y="5157558"/>
                </a:lnTo>
                <a:cubicBezTo>
                  <a:pt x="-1868" y="3440715"/>
                  <a:pt x="5313" y="1716843"/>
                  <a:pt x="2968" y="0"/>
                </a:cubicBezTo>
                <a:close/>
              </a:path>
            </a:pathLst>
          </a:custGeom>
          <a:solidFill>
            <a:srgbClr val="2E33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17" name="Picture 16">
            <a:extLst>
              <a:ext uri="{FF2B5EF4-FFF2-40B4-BE49-F238E27FC236}">
                <a16:creationId xmlns:a16="http://schemas.microsoft.com/office/drawing/2014/main" id="{6E8527B3-1434-4CEC-8CEF-E3B18B296E2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64529" y="286793"/>
            <a:ext cx="671405" cy="668631"/>
          </a:xfrm>
          <a:prstGeom prst="rect">
            <a:avLst/>
          </a:prstGeom>
        </p:spPr>
      </p:pic>
      <p:sp>
        <p:nvSpPr>
          <p:cNvPr id="14" name="Rectangle 4"/>
          <p:cNvSpPr>
            <a:spLocks noGrp="1" noChangeArrowheads="1"/>
          </p:cNvSpPr>
          <p:nvPr userDrawn="1">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Master Subtitle Style</a:t>
            </a:r>
          </a:p>
        </p:txBody>
      </p:sp>
      <p:sp>
        <p:nvSpPr>
          <p:cNvPr id="15" name="Rectangle 3"/>
          <p:cNvSpPr>
            <a:spLocks noGrp="1" noChangeArrowheads="1"/>
          </p:cNvSpPr>
          <p:nvPr userDrawn="1">
            <p:ph type="ctrTitle" hasCustomPrompt="1"/>
          </p:nvPr>
        </p:nvSpPr>
        <p:spPr>
          <a:xfrm>
            <a:off x="848026" y="1524001"/>
            <a:ext cx="4495499" cy="1504950"/>
          </a:xfrm>
          <a:noFill/>
        </p:spPr>
        <p:txBody>
          <a:bodyPr anchor="b" anchorCtr="0"/>
          <a:lstStyle>
            <a:lvl1pPr algn="l">
              <a:defRPr sz="2400">
                <a:solidFill>
                  <a:schemeClr val="bg1"/>
                </a:solidFill>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136B179B-299C-4818-90D2-E29A55EA9DC1}"/>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6" name="TextBox 15">
            <a:extLst>
              <a:ext uri="{FF2B5EF4-FFF2-40B4-BE49-F238E27FC236}">
                <a16:creationId xmlns:a16="http://schemas.microsoft.com/office/drawing/2014/main" id="{573A8ECC-2646-42D1-BB17-68A5B8CBE913}"/>
              </a:ext>
            </a:extLst>
          </p:cNvPr>
          <p:cNvSpPr txBox="1"/>
          <p:nvPr userDrawn="1"/>
        </p:nvSpPr>
        <p:spPr>
          <a:xfrm>
            <a:off x="5956310" y="4154483"/>
            <a:ext cx="2670427" cy="292388"/>
          </a:xfrm>
          <a:prstGeom prst="rect">
            <a:avLst/>
          </a:prstGeom>
          <a:noFill/>
        </p:spPr>
        <p:txBody>
          <a:bodyPr wrap="square" rtlCol="0">
            <a:spAutoFit/>
          </a:bodyPr>
          <a:lstStyle/>
          <a:p>
            <a:pPr algn="r"/>
            <a:r>
              <a:rPr lang="en-US" sz="1300" b="0" i="1" kern="1200" dirty="0">
                <a:solidFill>
                  <a:schemeClr val="accent1"/>
                </a:solidFill>
                <a:effectLst/>
                <a:latin typeface="Georgia" panose="02040502050405020303" pitchFamily="18" charset="0"/>
                <a:ea typeface="+mn-ea"/>
                <a:cs typeface="Calibri" panose="020F0502020204030204" pitchFamily="34" charset="0"/>
              </a:rPr>
              <a:t>We’ll get you there.</a:t>
            </a:r>
          </a:p>
        </p:txBody>
      </p:sp>
      <p:sp>
        <p:nvSpPr>
          <p:cNvPr id="22" name="Rectangle 21">
            <a:extLst>
              <a:ext uri="{FF2B5EF4-FFF2-40B4-BE49-F238E27FC236}">
                <a16:creationId xmlns:a16="http://schemas.microsoft.com/office/drawing/2014/main" id="{814F8E51-DD24-4931-8D67-6E925CD3C924}"/>
              </a:ext>
            </a:extLst>
          </p:cNvPr>
          <p:cNvSpPr/>
          <p:nvPr userDrawn="1"/>
        </p:nvSpPr>
        <p:spPr>
          <a:xfrm>
            <a:off x="5190565" y="4772025"/>
            <a:ext cx="3436687"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©2022 CliftonLarsonAllen LLP. Investment advisory services are offered through CliftonLarsonAllen Wealth Advisors, LLC, an SEC-registered investment advisor.</a:t>
            </a:r>
          </a:p>
        </p:txBody>
      </p:sp>
      <p:sp>
        <p:nvSpPr>
          <p:cNvPr id="11" name="TextBox 10">
            <a:extLst>
              <a:ext uri="{FF2B5EF4-FFF2-40B4-BE49-F238E27FC236}">
                <a16:creationId xmlns:a16="http://schemas.microsoft.com/office/drawing/2014/main" id="{655E9F5A-6F5D-487D-B7B4-67679AB3AE8B}"/>
              </a:ext>
            </a:extLst>
          </p:cNvPr>
          <p:cNvSpPr txBox="1"/>
          <p:nvPr userDrawn="1"/>
        </p:nvSpPr>
        <p:spPr>
          <a:xfrm>
            <a:off x="5821139" y="4446871"/>
            <a:ext cx="2773003" cy="215444"/>
          </a:xfrm>
          <a:prstGeom prst="rect">
            <a:avLst/>
          </a:prstGeom>
          <a:noFill/>
        </p:spPr>
        <p:txBody>
          <a:bodyPr wrap="square" rtlCol="0">
            <a:spAutoFit/>
          </a:bodyPr>
          <a:lstStyle/>
          <a:p>
            <a:pPr algn="r"/>
            <a:r>
              <a:rPr lang="en-US" sz="800" spc="50" baseline="0" dirty="0">
                <a:solidFill>
                  <a:schemeClr val="accent1"/>
                </a:solidFill>
              </a:rPr>
              <a:t>CPAs  |  CONSULTANTS  |  WEALTH ADVISORS</a:t>
            </a:r>
          </a:p>
        </p:txBody>
      </p:sp>
    </p:spTree>
    <p:extLst>
      <p:ext uri="{BB962C8B-B14F-4D97-AF65-F5344CB8AC3E}">
        <p14:creationId xmlns:p14="http://schemas.microsoft.com/office/powerpoint/2010/main" val="355344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6F893C-FCE8-460F-B9A6-217C3B4A6224}"/>
              </a:ext>
            </a:extLst>
          </p:cNvPr>
          <p:cNvGrpSpPr/>
          <p:nvPr userDrawn="1"/>
        </p:nvGrpSpPr>
        <p:grpSpPr>
          <a:xfrm>
            <a:off x="0" y="4746199"/>
            <a:ext cx="9144000" cy="403908"/>
            <a:chOff x="0" y="3984266"/>
            <a:chExt cx="9144000" cy="403908"/>
          </a:xfrm>
        </p:grpSpPr>
        <p:sp>
          <p:nvSpPr>
            <p:cNvPr id="2" name="Rectangle 1">
              <a:extLst>
                <a:ext uri="{FF2B5EF4-FFF2-40B4-BE49-F238E27FC236}">
                  <a16:creationId xmlns:a16="http://schemas.microsoft.com/office/drawing/2014/main" id="{EBB755F5-5A74-4477-959B-F6A8E4CC1E15}"/>
                </a:ext>
              </a:extLst>
            </p:cNvPr>
            <p:cNvSpPr/>
            <p:nvPr userDrawn="1"/>
          </p:nvSpPr>
          <p:spPr bwMode="auto">
            <a:xfrm>
              <a:off x="0" y="3984266"/>
              <a:ext cx="9144000" cy="402336"/>
            </a:xfrm>
            <a:prstGeom prst="rect">
              <a:avLst/>
            </a:prstGeom>
            <a:solidFill>
              <a:srgbClr val="2E334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2" name="Rectangle 11">
              <a:extLst>
                <a:ext uri="{FF2B5EF4-FFF2-40B4-BE49-F238E27FC236}">
                  <a16:creationId xmlns:a16="http://schemas.microsoft.com/office/drawing/2014/main" id="{FF0A541A-4CA7-4DBB-AAD0-4CB839A69E31}"/>
                </a:ext>
              </a:extLst>
            </p:cNvPr>
            <p:cNvSpPr/>
            <p:nvPr userDrawn="1"/>
          </p:nvSpPr>
          <p:spPr bwMode="auto">
            <a:xfrm>
              <a:off x="5026478" y="3984266"/>
              <a:ext cx="4117521" cy="403908"/>
            </a:xfrm>
            <a:custGeom>
              <a:avLst/>
              <a:gdLst>
                <a:gd name="connsiteX0" fmla="*/ 0 w 3204754"/>
                <a:gd name="connsiteY0" fmla="*/ 0 h 402336"/>
                <a:gd name="connsiteX1" fmla="*/ 3204754 w 3204754"/>
                <a:gd name="connsiteY1" fmla="*/ 0 h 402336"/>
                <a:gd name="connsiteX2" fmla="*/ 3204754 w 3204754"/>
                <a:gd name="connsiteY2" fmla="*/ 402336 h 402336"/>
                <a:gd name="connsiteX3" fmla="*/ 0 w 3204754"/>
                <a:gd name="connsiteY3" fmla="*/ 402336 h 402336"/>
                <a:gd name="connsiteX4" fmla="*/ 0 w 3204754"/>
                <a:gd name="connsiteY4" fmla="*/ 0 h 402336"/>
                <a:gd name="connsiteX0" fmla="*/ 931817 w 4136571"/>
                <a:gd name="connsiteY0" fmla="*/ 0 h 422958"/>
                <a:gd name="connsiteX1" fmla="*/ 4136571 w 4136571"/>
                <a:gd name="connsiteY1" fmla="*/ 0 h 422958"/>
                <a:gd name="connsiteX2" fmla="*/ 4136571 w 4136571"/>
                <a:gd name="connsiteY2" fmla="*/ 402336 h 422958"/>
                <a:gd name="connsiteX3" fmla="*/ 0 w 4136571"/>
                <a:gd name="connsiteY3" fmla="*/ 422958 h 422958"/>
                <a:gd name="connsiteX4" fmla="*/ 931817 w 4136571"/>
                <a:gd name="connsiteY4" fmla="*/ 0 h 422958"/>
                <a:gd name="connsiteX0" fmla="*/ 912767 w 4117521"/>
                <a:gd name="connsiteY0" fmla="*/ 0 h 402336"/>
                <a:gd name="connsiteX1" fmla="*/ 4117521 w 4117521"/>
                <a:gd name="connsiteY1" fmla="*/ 0 h 402336"/>
                <a:gd name="connsiteX2" fmla="*/ 4117521 w 4117521"/>
                <a:gd name="connsiteY2" fmla="*/ 402336 h 402336"/>
                <a:gd name="connsiteX3" fmla="*/ 0 w 4117521"/>
                <a:gd name="connsiteY3" fmla="*/ 378508 h 402336"/>
                <a:gd name="connsiteX4" fmla="*/ 912767 w 4117521"/>
                <a:gd name="connsiteY4" fmla="*/ 0 h 402336"/>
                <a:gd name="connsiteX0" fmla="*/ 906417 w 4111171"/>
                <a:gd name="connsiteY0" fmla="*/ 0 h 402336"/>
                <a:gd name="connsiteX1" fmla="*/ 4111171 w 4111171"/>
                <a:gd name="connsiteY1" fmla="*/ 0 h 402336"/>
                <a:gd name="connsiteX2" fmla="*/ 4111171 w 4111171"/>
                <a:gd name="connsiteY2" fmla="*/ 402336 h 402336"/>
                <a:gd name="connsiteX3" fmla="*/ 0 w 4111171"/>
                <a:gd name="connsiteY3" fmla="*/ 397558 h 402336"/>
                <a:gd name="connsiteX4" fmla="*/ 906417 w 4111171"/>
                <a:gd name="connsiteY4" fmla="*/ 0 h 402336"/>
                <a:gd name="connsiteX0" fmla="*/ 906417 w 4111171"/>
                <a:gd name="connsiteY0" fmla="*/ 0 h 402336"/>
                <a:gd name="connsiteX1" fmla="*/ 4111171 w 4111171"/>
                <a:gd name="connsiteY1" fmla="*/ 0 h 402336"/>
                <a:gd name="connsiteX2" fmla="*/ 4111171 w 4111171"/>
                <a:gd name="connsiteY2" fmla="*/ 402336 h 402336"/>
                <a:gd name="connsiteX3" fmla="*/ 0 w 4111171"/>
                <a:gd name="connsiteY3" fmla="*/ 397558 h 402336"/>
                <a:gd name="connsiteX4" fmla="*/ 906417 w 4111171"/>
                <a:gd name="connsiteY4" fmla="*/ 0 h 402336"/>
                <a:gd name="connsiteX0" fmla="*/ 906417 w 4111171"/>
                <a:gd name="connsiteY0" fmla="*/ 0 h 402336"/>
                <a:gd name="connsiteX1" fmla="*/ 4111171 w 4111171"/>
                <a:gd name="connsiteY1" fmla="*/ 0 h 402336"/>
                <a:gd name="connsiteX2" fmla="*/ 4111171 w 4111171"/>
                <a:gd name="connsiteY2" fmla="*/ 402336 h 402336"/>
                <a:gd name="connsiteX3" fmla="*/ 0 w 4111171"/>
                <a:gd name="connsiteY3" fmla="*/ 397558 h 402336"/>
                <a:gd name="connsiteX4" fmla="*/ 906417 w 4111171"/>
                <a:gd name="connsiteY4" fmla="*/ 0 h 402336"/>
                <a:gd name="connsiteX0" fmla="*/ 912767 w 4117521"/>
                <a:gd name="connsiteY0" fmla="*/ 0 h 403908"/>
                <a:gd name="connsiteX1" fmla="*/ 4117521 w 4117521"/>
                <a:gd name="connsiteY1" fmla="*/ 0 h 403908"/>
                <a:gd name="connsiteX2" fmla="*/ 4117521 w 4117521"/>
                <a:gd name="connsiteY2" fmla="*/ 402336 h 403908"/>
                <a:gd name="connsiteX3" fmla="*/ 0 w 4117521"/>
                <a:gd name="connsiteY3" fmla="*/ 403908 h 403908"/>
                <a:gd name="connsiteX4" fmla="*/ 912767 w 4117521"/>
                <a:gd name="connsiteY4" fmla="*/ 0 h 40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7521" h="403908">
                  <a:moveTo>
                    <a:pt x="912767" y="0"/>
                  </a:moveTo>
                  <a:lnTo>
                    <a:pt x="4117521" y="0"/>
                  </a:lnTo>
                  <a:lnTo>
                    <a:pt x="4117521" y="402336"/>
                  </a:lnTo>
                  <a:lnTo>
                    <a:pt x="0" y="403908"/>
                  </a:lnTo>
                  <a:lnTo>
                    <a:pt x="912767"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grpSp>
      <p:pic>
        <p:nvPicPr>
          <p:cNvPr id="13" name="Picture 12">
            <a:extLst>
              <a:ext uri="{FF2B5EF4-FFF2-40B4-BE49-F238E27FC236}">
                <a16:creationId xmlns:a16="http://schemas.microsoft.com/office/drawing/2014/main" id="{2C9B22EB-BFBA-452F-A9B5-F0CD0C22C9E8}"/>
              </a:ext>
            </a:extLst>
          </p:cNvPr>
          <p:cNvPicPr preferRelativeResize="0">
            <a:picLocks/>
          </p:cNvPicPr>
          <p:nvPr userDrawn="1"/>
        </p:nvPicPr>
        <p:blipFill>
          <a:blip r:embed="rId24" cstate="print">
            <a:extLst>
              <a:ext uri="{28A0092B-C50C-407E-A947-70E740481C1C}">
                <a14:useLocalDpi xmlns:a14="http://schemas.microsoft.com/office/drawing/2010/main"/>
              </a:ext>
            </a:extLst>
          </a:blip>
          <a:srcRect/>
          <a:stretch/>
        </p:blipFill>
        <p:spPr>
          <a:xfrm>
            <a:off x="116864" y="4801426"/>
            <a:ext cx="293866" cy="292651"/>
          </a:xfrm>
          <a:prstGeom prst="rect">
            <a:avLst/>
          </a:prstGeom>
        </p:spPr>
      </p:pic>
      <p:pic>
        <p:nvPicPr>
          <p:cNvPr id="15" name="Picture 14" descr="A close up of a logo&#10;&#10;Description automatically generated">
            <a:extLst>
              <a:ext uri="{FF2B5EF4-FFF2-40B4-BE49-F238E27FC236}">
                <a16:creationId xmlns:a16="http://schemas.microsoft.com/office/drawing/2014/main" id="{4396B129-CE4E-42FD-82A0-38E1FC58D1AC}"/>
              </a:ext>
            </a:extLst>
          </p:cNvPr>
          <p:cNvPicPr>
            <a:picLocks noChangeAspect="1"/>
          </p:cNvPicPr>
          <p:nvPr userDrawn="1"/>
        </p:nvPicPr>
        <p:blipFill>
          <a:blip r:embed="rId25" cstate="hqprint">
            <a:alphaModFix amt="15000"/>
            <a:extLst>
              <a:ext uri="{28A0092B-C50C-407E-A947-70E740481C1C}">
                <a14:useLocalDpi xmlns:a14="http://schemas.microsoft.com/office/drawing/2010/main"/>
              </a:ext>
            </a:extLst>
          </a:blip>
          <a:stretch>
            <a:fillRect/>
          </a:stretch>
        </p:blipFill>
        <p:spPr>
          <a:xfrm>
            <a:off x="8337885" y="4522523"/>
            <a:ext cx="579569" cy="223046"/>
          </a:xfrm>
          <a:prstGeom prst="rect">
            <a:avLst/>
          </a:prstGeom>
          <a:effectLst/>
        </p:spPr>
      </p:pic>
      <p:sp>
        <p:nvSpPr>
          <p:cNvPr id="14" name="Slide Number Placeholder 5"/>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74087" name="Rectangle 7"/>
          <p:cNvSpPr>
            <a:spLocks noGrp="1" noChangeArrowheads="1"/>
          </p:cNvSpPr>
          <p:nvPr>
            <p:ph type="ftr" sz="quarter" idx="3"/>
          </p:nvPr>
        </p:nvSpPr>
        <p:spPr bwMode="auto">
          <a:xfrm>
            <a:off x="457200" y="4542074"/>
            <a:ext cx="2895600" cy="171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800">
                <a:solidFill>
                  <a:schemeClr val="tx2"/>
                </a:solidFill>
                <a:latin typeface="Calibri" pitchFamily="34" charset="0"/>
                <a:cs typeface="Calibri" pitchFamily="34" charset="0"/>
              </a:defRPr>
            </a:lvl1pPr>
          </a:lstStyle>
          <a:p>
            <a:endParaRPr lang="en-US" dirty="0"/>
          </a:p>
        </p:txBody>
      </p:sp>
      <p:sp>
        <p:nvSpPr>
          <p:cNvPr id="174084" name="Rectangle 4"/>
          <p:cNvSpPr>
            <a:spLocks noGrp="1" noChangeArrowheads="1"/>
          </p:cNvSpPr>
          <p:nvPr userDrawn="1">
            <p:ph type="title"/>
          </p:nvPr>
        </p:nvSpPr>
        <p:spPr bwMode="auto">
          <a:xfrm>
            <a:off x="457200" y="68638"/>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74085" name="Rectangle 5"/>
          <p:cNvSpPr>
            <a:spLocks noGrp="1" noChangeArrowheads="1"/>
          </p:cNvSpPr>
          <p:nvPr userDrawn="1">
            <p:ph type="body" idx="1"/>
          </p:nvPr>
        </p:nvSpPr>
        <p:spPr bwMode="auto">
          <a:xfrm>
            <a:off x="457200" y="754438"/>
            <a:ext cx="8229600" cy="3787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txBox="1">
            <a:spLocks/>
          </p:cNvSpPr>
          <p:nvPr userDrawn="1"/>
        </p:nvSpPr>
        <p:spPr>
          <a:xfrm>
            <a:off x="6913655" y="4790594"/>
            <a:ext cx="1771652" cy="311669"/>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00" b="0" i="0" dirty="0">
                <a:solidFill>
                  <a:schemeClr val="accent1"/>
                </a:solidFill>
                <a:latin typeface="Calibri" panose="020F0502020204030204" pitchFamily="34" charset="0"/>
                <a:cs typeface="Calibri" panose="020F0502020204030204" pitchFamily="34" charset="0"/>
              </a:rPr>
              <a:t>©2022 CliftonLarsonAllen LLP</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83" r:id="rId3"/>
    <p:sldLayoutId id="2147483680" r:id="rId4"/>
    <p:sldLayoutId id="2147483682" r:id="rId5"/>
    <p:sldLayoutId id="2147483684" r:id="rId6"/>
    <p:sldLayoutId id="2147483685" r:id="rId7"/>
    <p:sldLayoutId id="2147483690" r:id="rId8"/>
    <p:sldLayoutId id="2147483694" r:id="rId9"/>
    <p:sldLayoutId id="2147483695" r:id="rId10"/>
    <p:sldLayoutId id="2147483664" r:id="rId11"/>
    <p:sldLayoutId id="2147483665" r:id="rId12"/>
    <p:sldLayoutId id="2147483666" r:id="rId13"/>
    <p:sldLayoutId id="2147483667" r:id="rId14"/>
    <p:sldLayoutId id="2147483668" r:id="rId15"/>
    <p:sldLayoutId id="2147483669" r:id="rId16"/>
    <p:sldLayoutId id="2147483686" r:id="rId17"/>
    <p:sldLayoutId id="2147483670" r:id="rId18"/>
    <p:sldLayoutId id="2147483675" r:id="rId19"/>
    <p:sldLayoutId id="2147483676" r:id="rId20"/>
    <p:sldLayoutId id="2147483696" r:id="rId21"/>
    <p:sldLayoutId id="2147483697" r:id="rId22"/>
  </p:sldLayoutIdLst>
  <p:hf hdr="0" ftr="0" dt="0"/>
  <p:txStyles>
    <p:titleStyle>
      <a:lvl1pPr algn="l" rtl="0" eaLnBrk="1" fontAlgn="base" hangingPunct="1">
        <a:spcBef>
          <a:spcPct val="0"/>
        </a:spcBef>
        <a:spcAft>
          <a:spcPct val="0"/>
        </a:spcAft>
        <a:defRPr sz="2800" b="0">
          <a:solidFill>
            <a:schemeClr val="accent1"/>
          </a:solidFill>
          <a:latin typeface="Georgia" panose="02040502050405020303" pitchFamily="18" charset="0"/>
          <a:ea typeface="+mj-ea"/>
          <a:cs typeface="Calibri"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2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4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6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8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p:titleStyle>
    <p:body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6.gi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hyperlink" Target="mailto:Randy.Romes@claconnect.com"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MadTalks-TheFuture(...ending%20in%20SkyNet).pptx"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75E2-41F6-2848-9464-F43DC50D27DE}"/>
              </a:ext>
            </a:extLst>
          </p:cNvPr>
          <p:cNvSpPr>
            <a:spLocks noGrp="1"/>
          </p:cNvSpPr>
          <p:nvPr>
            <p:ph type="title"/>
          </p:nvPr>
        </p:nvSpPr>
        <p:spPr>
          <a:xfrm>
            <a:off x="443816" y="3320117"/>
            <a:ext cx="5890996" cy="1180310"/>
          </a:xfrm>
        </p:spPr>
        <p:txBody>
          <a:bodyPr/>
          <a:lstStyle/>
          <a:p>
            <a:br>
              <a:rPr lang="en-US" dirty="0"/>
            </a:br>
            <a:r>
              <a:rPr lang="en-US" dirty="0"/>
              <a:t>Cybersecurity Threats in 2023</a:t>
            </a:r>
            <a:br>
              <a:rPr lang="en-US" dirty="0"/>
            </a:br>
            <a:br>
              <a:rPr lang="en-US" dirty="0"/>
            </a:br>
            <a:r>
              <a:rPr lang="en-US" dirty="0"/>
              <a:t>Case Studies in Cyber Breaches</a:t>
            </a:r>
            <a:br>
              <a:rPr lang="en-US" dirty="0"/>
            </a:br>
            <a:r>
              <a:rPr lang="en-US" dirty="0"/>
              <a:t>Lessons Learned the Hard Way</a:t>
            </a:r>
            <a:br>
              <a:rPr lang="en-US" sz="2000" dirty="0"/>
            </a:br>
            <a:br>
              <a:rPr lang="en-US" sz="2000" dirty="0"/>
            </a:br>
            <a:r>
              <a:rPr lang="en-US" sz="2000" dirty="0"/>
              <a:t>May 2023</a:t>
            </a:r>
            <a:br>
              <a:rPr lang="en-US" dirty="0"/>
            </a:br>
            <a:endParaRPr lang="en-US" dirty="0"/>
          </a:p>
        </p:txBody>
      </p:sp>
    </p:spTree>
    <p:extLst>
      <p:ext uri="{BB962C8B-B14F-4D97-AF65-F5344CB8AC3E}">
        <p14:creationId xmlns:p14="http://schemas.microsoft.com/office/powerpoint/2010/main" val="2444911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759977-EBF6-03EE-9766-68FC3CFCE35B}"/>
              </a:ext>
            </a:extLst>
          </p:cNvPr>
          <p:cNvSpPr>
            <a:spLocks noGrp="1"/>
          </p:cNvSpPr>
          <p:nvPr>
            <p:ph type="sldNum" sz="quarter" idx="4"/>
          </p:nvPr>
        </p:nvSpPr>
        <p:spPr/>
        <p:txBody>
          <a:bodyPr/>
          <a:lstStyle/>
          <a:p>
            <a:fld id="{6DAB3F6F-6A30-410C-8DAB-3E7769D71CBC}" type="slidenum">
              <a:rPr lang="en-US" smtClean="0"/>
              <a:pPr/>
              <a:t>10</a:t>
            </a:fld>
            <a:endParaRPr lang="en-US" dirty="0"/>
          </a:p>
        </p:txBody>
      </p:sp>
      <p:pic>
        <p:nvPicPr>
          <p:cNvPr id="12" name="Picture 11">
            <a:extLst>
              <a:ext uri="{FF2B5EF4-FFF2-40B4-BE49-F238E27FC236}">
                <a16:creationId xmlns:a16="http://schemas.microsoft.com/office/drawing/2014/main" id="{1E692403-B6C6-2704-2530-1EF22399D078}"/>
              </a:ext>
            </a:extLst>
          </p:cNvPr>
          <p:cNvPicPr>
            <a:picLocks noChangeAspect="1"/>
          </p:cNvPicPr>
          <p:nvPr/>
        </p:nvPicPr>
        <p:blipFill>
          <a:blip r:embed="rId2"/>
          <a:stretch>
            <a:fillRect/>
          </a:stretch>
        </p:blipFill>
        <p:spPr>
          <a:xfrm>
            <a:off x="193347" y="13659"/>
            <a:ext cx="5034969" cy="4621944"/>
          </a:xfrm>
          <a:prstGeom prst="rect">
            <a:avLst/>
          </a:prstGeom>
        </p:spPr>
      </p:pic>
      <p:sp>
        <p:nvSpPr>
          <p:cNvPr id="13" name="TextBox 12">
            <a:extLst>
              <a:ext uri="{FF2B5EF4-FFF2-40B4-BE49-F238E27FC236}">
                <a16:creationId xmlns:a16="http://schemas.microsoft.com/office/drawing/2014/main" id="{78FDBF85-027B-5182-29BA-86D6E71E2784}"/>
              </a:ext>
            </a:extLst>
          </p:cNvPr>
          <p:cNvSpPr txBox="1"/>
          <p:nvPr/>
        </p:nvSpPr>
        <p:spPr>
          <a:xfrm>
            <a:off x="2710832" y="4527881"/>
            <a:ext cx="2540899" cy="215444"/>
          </a:xfrm>
          <a:prstGeom prst="rect">
            <a:avLst/>
          </a:prstGeom>
          <a:noFill/>
        </p:spPr>
        <p:txBody>
          <a:bodyPr wrap="square" rtlCol="0">
            <a:spAutoFit/>
          </a:bodyPr>
          <a:lstStyle/>
          <a:p>
            <a:r>
              <a:rPr lang="en-US" sz="800" dirty="0"/>
              <a:t>Source: IBM Security Cost of a Data Breach Report 2022</a:t>
            </a:r>
          </a:p>
        </p:txBody>
      </p:sp>
      <p:sp>
        <p:nvSpPr>
          <p:cNvPr id="14" name="TextBox 13">
            <a:extLst>
              <a:ext uri="{FF2B5EF4-FFF2-40B4-BE49-F238E27FC236}">
                <a16:creationId xmlns:a16="http://schemas.microsoft.com/office/drawing/2014/main" id="{FE4A577D-897F-F8D9-7B02-2E9B2AE17347}"/>
              </a:ext>
            </a:extLst>
          </p:cNvPr>
          <p:cNvSpPr txBox="1"/>
          <p:nvPr/>
        </p:nvSpPr>
        <p:spPr>
          <a:xfrm>
            <a:off x="5211271" y="534074"/>
            <a:ext cx="3871311" cy="1569660"/>
          </a:xfrm>
          <a:prstGeom prst="rect">
            <a:avLst/>
          </a:prstGeom>
          <a:noFill/>
        </p:spPr>
        <p:txBody>
          <a:bodyPr wrap="square" rtlCol="0">
            <a:spAutoFit/>
          </a:bodyPr>
          <a:lstStyle/>
          <a:p>
            <a:r>
              <a:rPr lang="en-US" sz="2400" dirty="0"/>
              <a:t>2022 IBM Data Breach Study:</a:t>
            </a:r>
          </a:p>
          <a:p>
            <a:endParaRPr lang="en-US" sz="2400" dirty="0"/>
          </a:p>
          <a:p>
            <a:r>
              <a:rPr lang="en-US" sz="2400" dirty="0"/>
              <a:t>What does a breach cost?</a:t>
            </a:r>
          </a:p>
          <a:p>
            <a:endParaRPr lang="en-US" sz="2400" dirty="0"/>
          </a:p>
        </p:txBody>
      </p:sp>
    </p:spTree>
    <p:extLst>
      <p:ext uri="{BB962C8B-B14F-4D97-AF65-F5344CB8AC3E}">
        <p14:creationId xmlns:p14="http://schemas.microsoft.com/office/powerpoint/2010/main" val="3334656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7510" y="2257939"/>
            <a:ext cx="3906078" cy="1235491"/>
          </a:xfrm>
        </p:spPr>
        <p:txBody>
          <a:bodyPr/>
          <a:lstStyle/>
          <a:p>
            <a:r>
              <a:rPr lang="en-US" sz="2800" dirty="0"/>
              <a:t>Email Spear Phishing</a:t>
            </a:r>
            <a:br>
              <a:rPr lang="en-US" sz="2800" dirty="0"/>
            </a:br>
            <a:br>
              <a:rPr lang="en-US" sz="2800" dirty="0"/>
            </a:br>
            <a:r>
              <a:rPr lang="en-US" sz="1200" dirty="0"/>
              <a:t>The Root Cause For More Than 85% of Breaches</a:t>
            </a:r>
            <a:endParaRPr lang="en-US" sz="2800" i="1" dirty="0"/>
          </a:p>
        </p:txBody>
      </p:sp>
      <p:sp>
        <p:nvSpPr>
          <p:cNvPr id="4" name="Slide Number Placeholder 3"/>
          <p:cNvSpPr>
            <a:spLocks noGrp="1"/>
          </p:cNvSpPr>
          <p:nvPr>
            <p:ph type="sldNum" sz="quarter" idx="4"/>
          </p:nvPr>
        </p:nvSpPr>
        <p:spPr/>
        <p:txBody>
          <a:bodyPr/>
          <a:lstStyle/>
          <a:p>
            <a:fld id="{F8E24598-D429-A34B-B4A6-5808099B37D3}" type="slidenum">
              <a:rPr lang="en-US" smtClean="0"/>
              <a:pPr/>
              <a:t>11</a:t>
            </a:fld>
            <a:endParaRPr lang="en-US" dirty="0"/>
          </a:p>
        </p:txBody>
      </p:sp>
    </p:spTree>
    <p:extLst>
      <p:ext uri="{BB962C8B-B14F-4D97-AF65-F5344CB8AC3E}">
        <p14:creationId xmlns:p14="http://schemas.microsoft.com/office/powerpoint/2010/main" val="192792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F8E24598-D429-A34B-B4A6-5808099B37D3}" type="slidenum">
              <a:rPr lang="en-US" smtClean="0"/>
              <a:pPr/>
              <a:t>12</a:t>
            </a:fld>
            <a:endParaRPr lang="en-US" dirty="0"/>
          </a:p>
        </p:txBody>
      </p:sp>
      <p:sp>
        <p:nvSpPr>
          <p:cNvPr id="6" name="Title 1"/>
          <p:cNvSpPr txBox="1">
            <a:spLocks/>
          </p:cNvSpPr>
          <p:nvPr/>
        </p:nvSpPr>
        <p:spPr bwMode="auto">
          <a:xfrm>
            <a:off x="1321098" y="87099"/>
            <a:ext cx="6324903" cy="56087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819F3D"/>
                </a:solidFill>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189"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377"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566"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754"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a:lstStyle>
          <a:p>
            <a:r>
              <a:rPr lang="en-US" sz="2800" b="0" dirty="0">
                <a:solidFill>
                  <a:schemeClr val="accent1"/>
                </a:solidFill>
                <a:latin typeface="Georgia" panose="02040502050405020303" pitchFamily="18" charset="0"/>
              </a:rPr>
              <a:t>Spear Phishing</a:t>
            </a:r>
          </a:p>
        </p:txBody>
      </p:sp>
      <p:sp>
        <p:nvSpPr>
          <p:cNvPr id="9" name="Content Placeholder 2"/>
          <p:cNvSpPr>
            <a:spLocks noGrp="1"/>
          </p:cNvSpPr>
          <p:nvPr>
            <p:ph idx="1"/>
          </p:nvPr>
        </p:nvSpPr>
        <p:spPr>
          <a:xfrm>
            <a:off x="1326414" y="936992"/>
            <a:ext cx="6172200" cy="3429000"/>
          </a:xfrm>
        </p:spPr>
        <p:txBody>
          <a:bodyPr/>
          <a:lstStyle/>
          <a:p>
            <a:endParaRPr lang="en-US" dirty="0"/>
          </a:p>
        </p:txBody>
      </p:sp>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6414" y="705127"/>
            <a:ext cx="3679224" cy="3889466"/>
          </a:xfrm>
          <a:prstGeom prst="rect">
            <a:avLst/>
          </a:prstGeom>
          <a:noFill/>
          <a:ln w="9525">
            <a:noFill/>
            <a:miter lim="800000"/>
            <a:headEnd/>
            <a:tailEnd/>
          </a:ln>
        </p:spPr>
      </p:pic>
      <p:pic>
        <p:nvPicPr>
          <p:cNvPr id="11" name="Picture 1"/>
          <p:cNvPicPr>
            <a:picLocks noChangeAspect="1" noChangeArrowheads="1"/>
          </p:cNvPicPr>
          <p:nvPr/>
        </p:nvPicPr>
        <p:blipFill>
          <a:blip r:embed="rId3" cstate="print"/>
          <a:srcRect/>
          <a:stretch>
            <a:fillRect/>
          </a:stretch>
        </p:blipFill>
        <p:spPr bwMode="auto">
          <a:xfrm>
            <a:off x="4674201" y="1560326"/>
            <a:ext cx="2971800" cy="742950"/>
          </a:xfrm>
          <a:prstGeom prst="rect">
            <a:avLst/>
          </a:prstGeom>
          <a:noFill/>
          <a:ln w="50800">
            <a:solidFill>
              <a:srgbClr val="FF0000"/>
            </a:solidFill>
            <a:miter lim="800000"/>
            <a:headEnd/>
            <a:tailEnd/>
          </a:ln>
        </p:spPr>
      </p:pic>
      <p:pic>
        <p:nvPicPr>
          <p:cNvPr id="12" name="Picture 1"/>
          <p:cNvPicPr>
            <a:picLocks noChangeAspect="1" noChangeArrowheads="1"/>
          </p:cNvPicPr>
          <p:nvPr/>
        </p:nvPicPr>
        <p:blipFill>
          <a:blip r:embed="rId4" cstate="print"/>
          <a:srcRect/>
          <a:stretch>
            <a:fillRect/>
          </a:stretch>
        </p:blipFill>
        <p:spPr bwMode="auto">
          <a:xfrm>
            <a:off x="4469666" y="3165842"/>
            <a:ext cx="3176337" cy="1257300"/>
          </a:xfrm>
          <a:prstGeom prst="rect">
            <a:avLst/>
          </a:prstGeom>
          <a:noFill/>
          <a:ln w="50800">
            <a:solidFill>
              <a:srgbClr val="FF0000"/>
            </a:solidFill>
            <a:miter lim="800000"/>
            <a:headEnd/>
            <a:tailEnd/>
          </a:ln>
        </p:spPr>
      </p:pic>
      <p:cxnSp>
        <p:nvCxnSpPr>
          <p:cNvPr id="13" name="Straight Connector 12"/>
          <p:cNvCxnSpPr>
            <a:stCxn id="16" idx="6"/>
            <a:endCxn id="12" idx="1"/>
          </p:cNvCxnSpPr>
          <p:nvPr/>
        </p:nvCxnSpPr>
        <p:spPr bwMode="auto">
          <a:xfrm>
            <a:off x="3269514" y="3337292"/>
            <a:ext cx="1200150" cy="45720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14" name="Straight Connector 13"/>
          <p:cNvCxnSpPr>
            <a:stCxn id="15" idx="6"/>
            <a:endCxn id="11" idx="1"/>
          </p:cNvCxnSpPr>
          <p:nvPr/>
        </p:nvCxnSpPr>
        <p:spPr bwMode="auto">
          <a:xfrm flipV="1">
            <a:off x="2583716" y="1931803"/>
            <a:ext cx="2090487" cy="948291"/>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15" name="Oval 14"/>
          <p:cNvSpPr>
            <a:spLocks noChangeArrowheads="1"/>
          </p:cNvSpPr>
          <p:nvPr/>
        </p:nvSpPr>
        <p:spPr bwMode="auto">
          <a:xfrm>
            <a:off x="1555014" y="2765792"/>
            <a:ext cx="1028700" cy="228600"/>
          </a:xfrm>
          <a:prstGeom prst="ellipse">
            <a:avLst/>
          </a:prstGeom>
          <a:solidFill>
            <a:schemeClr val="bg1">
              <a:alpha val="0"/>
            </a:schemeClr>
          </a:solidFill>
          <a:ln w="50800" algn="ctr">
            <a:solidFill>
              <a:srgbClr val="FF0000"/>
            </a:solidFill>
            <a:round/>
            <a:headEnd/>
            <a:tailEnd/>
          </a:ln>
        </p:spPr>
        <p:txBody>
          <a:bodyPr/>
          <a:lstStyle/>
          <a:p>
            <a:pPr eaLnBrk="0" hangingPunct="0"/>
            <a:endParaRPr lang="en-US" sz="1350" dirty="0"/>
          </a:p>
        </p:txBody>
      </p:sp>
      <p:sp>
        <p:nvSpPr>
          <p:cNvPr id="16" name="Oval 15"/>
          <p:cNvSpPr>
            <a:spLocks noChangeArrowheads="1"/>
          </p:cNvSpPr>
          <p:nvPr/>
        </p:nvSpPr>
        <p:spPr bwMode="auto">
          <a:xfrm>
            <a:off x="1669314" y="3108692"/>
            <a:ext cx="1600200" cy="457200"/>
          </a:xfrm>
          <a:prstGeom prst="ellipse">
            <a:avLst/>
          </a:prstGeom>
          <a:solidFill>
            <a:schemeClr val="bg1">
              <a:alpha val="0"/>
            </a:schemeClr>
          </a:solidFill>
          <a:ln w="50800" algn="ctr">
            <a:solidFill>
              <a:srgbClr val="FF0000"/>
            </a:solidFill>
            <a:round/>
            <a:headEnd/>
            <a:tailEnd/>
          </a:ln>
        </p:spPr>
        <p:txBody>
          <a:bodyPr/>
          <a:lstStyle/>
          <a:p>
            <a:pPr eaLnBrk="0" hangingPunct="0"/>
            <a:endParaRPr lang="en-US" sz="1350" dirty="0"/>
          </a:p>
        </p:txBody>
      </p:sp>
    </p:spTree>
    <p:extLst>
      <p:ext uri="{BB962C8B-B14F-4D97-AF65-F5344CB8AC3E}">
        <p14:creationId xmlns:p14="http://schemas.microsoft.com/office/powerpoint/2010/main" val="531286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04" y="203562"/>
            <a:ext cx="8336498" cy="546556"/>
          </a:xfrm>
        </p:spPr>
        <p:txBody>
          <a:bodyPr/>
          <a:lstStyle/>
          <a:p>
            <a:r>
              <a:rPr lang="en-US" dirty="0"/>
              <a:t>Credential Harvesting and Password Guessing:</a:t>
            </a:r>
            <a:br>
              <a:rPr lang="en-US" dirty="0"/>
            </a:br>
            <a:endParaRPr lang="en-US" dirty="0"/>
          </a:p>
        </p:txBody>
      </p:sp>
      <p:sp>
        <p:nvSpPr>
          <p:cNvPr id="4" name="Slide Number Placeholder 3"/>
          <p:cNvSpPr>
            <a:spLocks noGrp="1"/>
          </p:cNvSpPr>
          <p:nvPr>
            <p:ph type="sldNum" sz="quarter" idx="4"/>
          </p:nvPr>
        </p:nvSpPr>
        <p:spPr/>
        <p:txBody>
          <a:bodyPr/>
          <a:lstStyle/>
          <a:p>
            <a:fld id="{F8E24598-D429-A34B-B4A6-5808099B37D3}" type="slidenum">
              <a:rPr lang="en-US" smtClean="0"/>
              <a:pPr/>
              <a:t>13</a:t>
            </a:fld>
            <a:endParaRPr lang="en-US" dirty="0"/>
          </a:p>
        </p:txBody>
      </p:sp>
      <p:pic>
        <p:nvPicPr>
          <p:cNvPr id="7" name="Content Placeholder 6" descr="A screenshot of a social media post&#10;&#10;Description automatically generated">
            <a:extLst>
              <a:ext uri="{FF2B5EF4-FFF2-40B4-BE49-F238E27FC236}">
                <a16:creationId xmlns:a16="http://schemas.microsoft.com/office/drawing/2014/main" id="{0864CE80-BC9E-9945-8B71-EF22DFE566E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9309" y="966906"/>
            <a:ext cx="4603858" cy="2586784"/>
          </a:xfrm>
          <a:ln>
            <a:solidFill>
              <a:schemeClr val="tx1"/>
            </a:solidFill>
          </a:ln>
        </p:spPr>
      </p:pic>
      <p:pic>
        <p:nvPicPr>
          <p:cNvPr id="11" name="Picture 10" descr="A screenshot of a cell phone&#10;&#10;Description automatically generated">
            <a:extLst>
              <a:ext uri="{FF2B5EF4-FFF2-40B4-BE49-F238E27FC236}">
                <a16:creationId xmlns:a16="http://schemas.microsoft.com/office/drawing/2014/main" id="{1E8AE47A-15B2-3F41-AE87-3B916956DA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1" y="1268431"/>
            <a:ext cx="4312691" cy="3470256"/>
          </a:xfrm>
          <a:prstGeom prst="rect">
            <a:avLst/>
          </a:prstGeom>
        </p:spPr>
      </p:pic>
      <p:sp>
        <p:nvSpPr>
          <p:cNvPr id="13" name="TextBox 12">
            <a:extLst>
              <a:ext uri="{FF2B5EF4-FFF2-40B4-BE49-F238E27FC236}">
                <a16:creationId xmlns:a16="http://schemas.microsoft.com/office/drawing/2014/main" id="{72A2E781-4CB2-0048-BFC5-0F7ABBFE60DF}"/>
              </a:ext>
            </a:extLst>
          </p:cNvPr>
          <p:cNvSpPr txBox="1"/>
          <p:nvPr/>
        </p:nvSpPr>
        <p:spPr>
          <a:xfrm>
            <a:off x="1791123" y="3405091"/>
            <a:ext cx="3621184" cy="923330"/>
          </a:xfrm>
          <a:prstGeom prst="rect">
            <a:avLst/>
          </a:prstGeom>
          <a:solidFill>
            <a:schemeClr val="bg1"/>
          </a:solidFill>
          <a:ln>
            <a:solidFill>
              <a:schemeClr val="tx1"/>
            </a:solidFill>
          </a:ln>
        </p:spPr>
        <p:txBody>
          <a:bodyPr wrap="none" rtlCol="0">
            <a:spAutoFit/>
          </a:bodyPr>
          <a:lstStyle/>
          <a:p>
            <a:r>
              <a:rPr lang="en-US" dirty="0"/>
              <a:t>Attacks on Office365</a:t>
            </a:r>
          </a:p>
          <a:p>
            <a:pPr marL="285743" indent="-285743">
              <a:buFontTx/>
              <a:buChar char="-"/>
            </a:pPr>
            <a:r>
              <a:rPr lang="en-US" dirty="0"/>
              <a:t>Password guessing attacks</a:t>
            </a:r>
          </a:p>
          <a:p>
            <a:pPr marL="285743" indent="-285743">
              <a:buFontTx/>
              <a:buChar char="-"/>
            </a:pPr>
            <a:r>
              <a:rPr lang="en-US" dirty="0"/>
              <a:t>Phishing that harvests credentials</a:t>
            </a:r>
          </a:p>
        </p:txBody>
      </p:sp>
    </p:spTree>
    <p:extLst>
      <p:ext uri="{BB962C8B-B14F-4D97-AF65-F5344CB8AC3E}">
        <p14:creationId xmlns:p14="http://schemas.microsoft.com/office/powerpoint/2010/main" val="97467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E3CC-55AC-F145-8805-BB80735094E9}"/>
              </a:ext>
            </a:extLst>
          </p:cNvPr>
          <p:cNvSpPr>
            <a:spLocks noGrp="1"/>
          </p:cNvSpPr>
          <p:nvPr>
            <p:ph type="title"/>
          </p:nvPr>
        </p:nvSpPr>
        <p:spPr>
          <a:xfrm>
            <a:off x="457200" y="103892"/>
            <a:ext cx="3031067" cy="1064509"/>
          </a:xfrm>
        </p:spPr>
        <p:txBody>
          <a:bodyPr/>
          <a:lstStyle/>
          <a:p>
            <a:r>
              <a:rPr lang="en-US" dirty="0"/>
              <a:t>Business Email Compromise</a:t>
            </a:r>
          </a:p>
        </p:txBody>
      </p:sp>
      <p:sp>
        <p:nvSpPr>
          <p:cNvPr id="3" name="Content Placeholder 2">
            <a:extLst>
              <a:ext uri="{FF2B5EF4-FFF2-40B4-BE49-F238E27FC236}">
                <a16:creationId xmlns:a16="http://schemas.microsoft.com/office/drawing/2014/main" id="{0D84DF26-722E-D041-8174-C0CC42DD10F1}"/>
              </a:ext>
            </a:extLst>
          </p:cNvPr>
          <p:cNvSpPr>
            <a:spLocks noGrp="1"/>
          </p:cNvSpPr>
          <p:nvPr>
            <p:ph idx="1"/>
          </p:nvPr>
        </p:nvSpPr>
        <p:spPr>
          <a:xfrm>
            <a:off x="457200" y="1346540"/>
            <a:ext cx="3726975" cy="3248829"/>
          </a:xfrm>
        </p:spPr>
        <p:txBody>
          <a:bodyPr/>
          <a:lstStyle/>
          <a:p>
            <a:r>
              <a:rPr lang="en-US" sz="2100" dirty="0"/>
              <a:t>Fraudsters impersonate employees, service providers, or vendors via email in an attempt to…</a:t>
            </a:r>
          </a:p>
          <a:p>
            <a:pPr lvl="1"/>
            <a:r>
              <a:rPr lang="en-US" sz="1800" dirty="0"/>
              <a:t>EXAMPLE</a:t>
            </a:r>
          </a:p>
          <a:p>
            <a:pPr marL="1203325" lvl="1" indent="-288925"/>
            <a:r>
              <a:rPr lang="en-US" sz="1600" dirty="0"/>
              <a:t>Finance person phished</a:t>
            </a:r>
          </a:p>
          <a:p>
            <a:pPr marL="1203325" lvl="1" indent="-288925"/>
            <a:r>
              <a:rPr lang="en-US" sz="1600" dirty="0"/>
              <a:t>…gift cards…</a:t>
            </a:r>
          </a:p>
          <a:p>
            <a:pPr marL="1203325" lvl="1" indent="-288925"/>
            <a:r>
              <a:rPr lang="en-US" sz="1600" dirty="0"/>
              <a:t>IT staff “investigated…”</a:t>
            </a:r>
          </a:p>
          <a:p>
            <a:pPr marL="1203325" lvl="1" indent="-288925"/>
            <a:r>
              <a:rPr lang="en-US" sz="1600" dirty="0"/>
              <a:t>IT staff “shut it down”</a:t>
            </a:r>
          </a:p>
          <a:p>
            <a:pPr marL="1203325" lvl="1" indent="-288925"/>
            <a:r>
              <a:rPr lang="en-US" sz="1600" dirty="0"/>
              <a:t>We are good (right?)</a:t>
            </a:r>
          </a:p>
        </p:txBody>
      </p:sp>
      <p:sp>
        <p:nvSpPr>
          <p:cNvPr id="5" name="Slide Number Placeholder 3">
            <a:extLst>
              <a:ext uri="{FF2B5EF4-FFF2-40B4-BE49-F238E27FC236}">
                <a16:creationId xmlns:a16="http://schemas.microsoft.com/office/drawing/2014/main" id="{1BC5B1E9-A6C6-5942-8719-F0E67BE4E239}"/>
              </a:ext>
            </a:extLst>
          </p:cNvPr>
          <p:cNvSpPr>
            <a:spLocks noGrp="1"/>
          </p:cNvSpPr>
          <p:nvPr>
            <p:ph type="sldNum" sz="quarter" idx="4"/>
          </p:nvPr>
        </p:nvSpPr>
        <p:spPr>
          <a:xfrm>
            <a:off x="8686800" y="4773168"/>
            <a:ext cx="395782" cy="342900"/>
          </a:xfrm>
        </p:spPr>
        <p:txBody>
          <a:bodyPr/>
          <a:lstStyle/>
          <a:p>
            <a:fld id="{F8E24598-D429-A34B-B4A6-5808099B37D3}" type="slidenum">
              <a:rPr lang="en-US" smtClean="0"/>
              <a:pPr/>
              <a:t>14</a:t>
            </a:fld>
            <a:endParaRPr lang="en-US" dirty="0"/>
          </a:p>
        </p:txBody>
      </p:sp>
      <p:pic>
        <p:nvPicPr>
          <p:cNvPr id="6" name="Content Placeholder 4">
            <a:extLst>
              <a:ext uri="{FF2B5EF4-FFF2-40B4-BE49-F238E27FC236}">
                <a16:creationId xmlns:a16="http://schemas.microsoft.com/office/drawing/2014/main" id="{B611C666-773D-624B-8D26-AEC1962C3995}"/>
              </a:ext>
            </a:extLst>
          </p:cNvPr>
          <p:cNvPicPr>
            <a:picLocks noChangeAspect="1"/>
          </p:cNvPicPr>
          <p:nvPr/>
        </p:nvPicPr>
        <p:blipFill>
          <a:blip r:embed="rId3"/>
          <a:stretch>
            <a:fillRect/>
          </a:stretch>
        </p:blipFill>
        <p:spPr>
          <a:xfrm>
            <a:off x="4184175" y="10758"/>
            <a:ext cx="4959825" cy="4658368"/>
          </a:xfrm>
          <a:prstGeom prst="rect">
            <a:avLst/>
          </a:prstGeom>
          <a:ln>
            <a:solidFill>
              <a:schemeClr val="tx1"/>
            </a:solidFill>
          </a:ln>
        </p:spPr>
      </p:pic>
    </p:spTree>
    <p:extLst>
      <p:ext uri="{BB962C8B-B14F-4D97-AF65-F5344CB8AC3E}">
        <p14:creationId xmlns:p14="http://schemas.microsoft.com/office/powerpoint/2010/main" val="278348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E3CC-55AC-F145-8805-BB80735094E9}"/>
              </a:ext>
            </a:extLst>
          </p:cNvPr>
          <p:cNvSpPr>
            <a:spLocks noGrp="1"/>
          </p:cNvSpPr>
          <p:nvPr>
            <p:ph type="title"/>
          </p:nvPr>
        </p:nvSpPr>
        <p:spPr>
          <a:xfrm>
            <a:off x="457200" y="125664"/>
            <a:ext cx="7423079" cy="1064509"/>
          </a:xfrm>
        </p:spPr>
        <p:txBody>
          <a:bodyPr/>
          <a:lstStyle/>
          <a:p>
            <a:r>
              <a:rPr lang="en-US" dirty="0"/>
              <a:t>Business Email Compromise - Examples</a:t>
            </a:r>
          </a:p>
        </p:txBody>
      </p:sp>
      <p:sp>
        <p:nvSpPr>
          <p:cNvPr id="3" name="Content Placeholder 2">
            <a:extLst>
              <a:ext uri="{FF2B5EF4-FFF2-40B4-BE49-F238E27FC236}">
                <a16:creationId xmlns:a16="http://schemas.microsoft.com/office/drawing/2014/main" id="{0D84DF26-722E-D041-8174-C0CC42DD10F1}"/>
              </a:ext>
            </a:extLst>
          </p:cNvPr>
          <p:cNvSpPr>
            <a:spLocks noGrp="1"/>
          </p:cNvSpPr>
          <p:nvPr>
            <p:ph idx="1"/>
          </p:nvPr>
        </p:nvSpPr>
        <p:spPr>
          <a:xfrm>
            <a:off x="587828" y="947335"/>
            <a:ext cx="7772400" cy="3248829"/>
          </a:xfrm>
        </p:spPr>
        <p:txBody>
          <a:bodyPr/>
          <a:lstStyle/>
          <a:p>
            <a:r>
              <a:rPr lang="en-US" sz="2100" dirty="0"/>
              <a:t>RECENT EXAMPLES in the last 4 weeks…</a:t>
            </a:r>
          </a:p>
          <a:p>
            <a:r>
              <a:rPr lang="en-US" sz="2100" dirty="0"/>
              <a:t>Finance person’s email account is compromised.…</a:t>
            </a:r>
          </a:p>
          <a:p>
            <a:pPr marL="1203325" lvl="1" indent="-288925"/>
            <a:r>
              <a:rPr lang="en-US" sz="1600" dirty="0"/>
              <a:t>Finance person phished</a:t>
            </a:r>
          </a:p>
          <a:p>
            <a:pPr marL="1203325" lvl="1" indent="-288925"/>
            <a:r>
              <a:rPr lang="en-US" sz="1600" dirty="0"/>
              <a:t>…gift cards…</a:t>
            </a:r>
          </a:p>
          <a:p>
            <a:pPr marL="1203325" lvl="1" indent="-288925"/>
            <a:r>
              <a:rPr lang="en-US" sz="1600" dirty="0"/>
              <a:t>IT staff “investigated…”</a:t>
            </a:r>
          </a:p>
          <a:p>
            <a:pPr marL="1203325" lvl="1" indent="-288925"/>
            <a:r>
              <a:rPr lang="en-US" sz="1600" dirty="0"/>
              <a:t>IT staff “shut it down”</a:t>
            </a:r>
          </a:p>
          <a:p>
            <a:pPr marL="1203325" lvl="1" indent="-288925"/>
            <a:r>
              <a:rPr lang="en-US" sz="1600" dirty="0"/>
              <a:t>We are good (right?)</a:t>
            </a:r>
          </a:p>
          <a:p>
            <a:r>
              <a:rPr lang="en-US" sz="2100" dirty="0"/>
              <a:t>Issues</a:t>
            </a:r>
          </a:p>
          <a:p>
            <a:pPr lvl="1"/>
            <a:r>
              <a:rPr lang="en-US" sz="1700" dirty="0"/>
              <a:t>Retention time and data storage limits</a:t>
            </a:r>
          </a:p>
          <a:p>
            <a:pPr lvl="1"/>
            <a:r>
              <a:rPr lang="en-US" sz="1700" dirty="0"/>
              <a:t>IT is not equipped to perform incident response</a:t>
            </a:r>
          </a:p>
        </p:txBody>
      </p:sp>
      <p:sp>
        <p:nvSpPr>
          <p:cNvPr id="5" name="Slide Number Placeholder 3">
            <a:extLst>
              <a:ext uri="{FF2B5EF4-FFF2-40B4-BE49-F238E27FC236}">
                <a16:creationId xmlns:a16="http://schemas.microsoft.com/office/drawing/2014/main" id="{1BC5B1E9-A6C6-5942-8719-F0E67BE4E239}"/>
              </a:ext>
            </a:extLst>
          </p:cNvPr>
          <p:cNvSpPr>
            <a:spLocks noGrp="1"/>
          </p:cNvSpPr>
          <p:nvPr>
            <p:ph type="sldNum" sz="quarter" idx="4"/>
          </p:nvPr>
        </p:nvSpPr>
        <p:spPr>
          <a:xfrm>
            <a:off x="8686800" y="4773168"/>
            <a:ext cx="395782" cy="342900"/>
          </a:xfrm>
        </p:spPr>
        <p:txBody>
          <a:bodyPr/>
          <a:lstStyle/>
          <a:p>
            <a:fld id="{F8E24598-D429-A34B-B4A6-5808099B37D3}" type="slidenum">
              <a:rPr lang="en-US" smtClean="0"/>
              <a:pPr/>
              <a:t>15</a:t>
            </a:fld>
            <a:endParaRPr lang="en-US" dirty="0"/>
          </a:p>
        </p:txBody>
      </p:sp>
    </p:spTree>
    <p:extLst>
      <p:ext uri="{BB962C8B-B14F-4D97-AF65-F5344CB8AC3E}">
        <p14:creationId xmlns:p14="http://schemas.microsoft.com/office/powerpoint/2010/main" val="2421453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E3CC-55AC-F145-8805-BB80735094E9}"/>
              </a:ext>
            </a:extLst>
          </p:cNvPr>
          <p:cNvSpPr>
            <a:spLocks noGrp="1"/>
          </p:cNvSpPr>
          <p:nvPr>
            <p:ph type="title"/>
          </p:nvPr>
        </p:nvSpPr>
        <p:spPr>
          <a:xfrm>
            <a:off x="238008" y="-65133"/>
            <a:ext cx="8746840" cy="1064509"/>
          </a:xfrm>
        </p:spPr>
        <p:txBody>
          <a:bodyPr/>
          <a:lstStyle/>
          <a:p>
            <a:r>
              <a:rPr lang="en-US" sz="2700" dirty="0"/>
              <a:t>Does Your Organization Already Use a Phishing Service?</a:t>
            </a:r>
          </a:p>
        </p:txBody>
      </p:sp>
      <p:sp>
        <p:nvSpPr>
          <p:cNvPr id="3" name="Content Placeholder 2">
            <a:extLst>
              <a:ext uri="{FF2B5EF4-FFF2-40B4-BE49-F238E27FC236}">
                <a16:creationId xmlns:a16="http://schemas.microsoft.com/office/drawing/2014/main" id="{0D84DF26-722E-D041-8174-C0CC42DD10F1}"/>
              </a:ext>
            </a:extLst>
          </p:cNvPr>
          <p:cNvSpPr>
            <a:spLocks noGrp="1"/>
          </p:cNvSpPr>
          <p:nvPr>
            <p:ph idx="1"/>
          </p:nvPr>
        </p:nvSpPr>
        <p:spPr>
          <a:xfrm>
            <a:off x="626422" y="1079349"/>
            <a:ext cx="4114139" cy="2861831"/>
          </a:xfrm>
        </p:spPr>
        <p:txBody>
          <a:bodyPr/>
          <a:lstStyle/>
          <a:p>
            <a:r>
              <a:rPr lang="en-US" dirty="0"/>
              <a:t>“We already use _______”</a:t>
            </a:r>
          </a:p>
          <a:p>
            <a:pPr lvl="1"/>
            <a:r>
              <a:rPr lang="en-US" dirty="0"/>
              <a:t>“IT tests our people every ___”</a:t>
            </a:r>
          </a:p>
          <a:p>
            <a:pPr lvl="1"/>
            <a:r>
              <a:rPr lang="en-US" dirty="0"/>
              <a:t>”Click through rate is ___”</a:t>
            </a:r>
          </a:p>
          <a:p>
            <a:pPr lvl="1"/>
            <a:r>
              <a:rPr lang="en-US" dirty="0"/>
              <a:t>“Failures are required to take training…”</a:t>
            </a:r>
          </a:p>
          <a:p>
            <a:pPr lvl="1"/>
            <a:r>
              <a:rPr lang="en-US" dirty="0"/>
              <a:t>“We report results to the board quarterly…”</a:t>
            </a:r>
          </a:p>
          <a:p>
            <a:pPr>
              <a:buFont typeface="Wingdings" pitchFamily="2" charset="2"/>
              <a:buChar char="Ø"/>
            </a:pPr>
            <a:r>
              <a:rPr lang="en-US" dirty="0"/>
              <a:t>These are important…</a:t>
            </a:r>
          </a:p>
          <a:p>
            <a:pPr lvl="1"/>
            <a:endParaRPr lang="en-US" dirty="0"/>
          </a:p>
        </p:txBody>
      </p:sp>
      <p:sp>
        <p:nvSpPr>
          <p:cNvPr id="5" name="Slide Number Placeholder 3">
            <a:extLst>
              <a:ext uri="{FF2B5EF4-FFF2-40B4-BE49-F238E27FC236}">
                <a16:creationId xmlns:a16="http://schemas.microsoft.com/office/drawing/2014/main" id="{1BC5B1E9-A6C6-5942-8719-F0E67BE4E239}"/>
              </a:ext>
            </a:extLst>
          </p:cNvPr>
          <p:cNvSpPr>
            <a:spLocks noGrp="1"/>
          </p:cNvSpPr>
          <p:nvPr>
            <p:ph type="sldNum" sz="quarter" idx="4"/>
          </p:nvPr>
        </p:nvSpPr>
        <p:spPr>
          <a:xfrm>
            <a:off x="8686800" y="4773168"/>
            <a:ext cx="395782" cy="342900"/>
          </a:xfrm>
        </p:spPr>
        <p:txBody>
          <a:bodyPr/>
          <a:lstStyle/>
          <a:p>
            <a:fld id="{F8E24598-D429-A34B-B4A6-5808099B37D3}" type="slidenum">
              <a:rPr lang="en-US" smtClean="0"/>
              <a:pPr/>
              <a:t>16</a:t>
            </a:fld>
            <a:endParaRPr lang="en-US" dirty="0"/>
          </a:p>
        </p:txBody>
      </p:sp>
      <p:sp>
        <p:nvSpPr>
          <p:cNvPr id="7" name="Content Placeholder 2">
            <a:extLst>
              <a:ext uri="{FF2B5EF4-FFF2-40B4-BE49-F238E27FC236}">
                <a16:creationId xmlns:a16="http://schemas.microsoft.com/office/drawing/2014/main" id="{8425E56B-218C-124B-B039-DADFA5EBF332}"/>
              </a:ext>
            </a:extLst>
          </p:cNvPr>
          <p:cNvSpPr txBox="1">
            <a:spLocks/>
          </p:cNvSpPr>
          <p:nvPr/>
        </p:nvSpPr>
        <p:spPr bwMode="auto">
          <a:xfrm>
            <a:off x="4935681" y="1079178"/>
            <a:ext cx="4114139" cy="324882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457189" indent="-457189" algn="l" rtl="0" eaLnBrk="1" fontAlgn="base" hangingPunct="1">
              <a:spcBef>
                <a:spcPct val="20000"/>
              </a:spcBef>
              <a:spcAft>
                <a:spcPct val="0"/>
              </a:spcAft>
              <a:buClr>
                <a:schemeClr val="accent2"/>
              </a:buClr>
              <a:buSzPct val="120000"/>
              <a:buFont typeface="Arial" panose="020B0604020202020204" pitchFamily="34" charset="0"/>
              <a:buChar char="•"/>
              <a:defRPr sz="3200">
                <a:solidFill>
                  <a:schemeClr val="tx2"/>
                </a:solidFill>
                <a:latin typeface="Calibri" pitchFamily="34" charset="0"/>
                <a:ea typeface="+mn-ea"/>
                <a:cs typeface="Calibri" pitchFamily="34" charset="0"/>
              </a:defRPr>
            </a:lvl1pPr>
            <a:lvl2pPr marL="990575" indent="-380990" algn="l" rtl="0" eaLnBrk="1" fontAlgn="base" hangingPunct="1">
              <a:spcBef>
                <a:spcPct val="20000"/>
              </a:spcBef>
              <a:spcAft>
                <a:spcPct val="0"/>
              </a:spcAft>
              <a:buClr>
                <a:schemeClr val="accent2"/>
              </a:buClr>
              <a:buFont typeface="Courier New" panose="02070309020205020404" pitchFamily="49" charset="0"/>
              <a:buChar char="o"/>
              <a:defRPr sz="2667">
                <a:solidFill>
                  <a:schemeClr val="tx2"/>
                </a:solidFill>
                <a:latin typeface="Calibri" pitchFamily="34" charset="0"/>
                <a:ea typeface="+mn-ea"/>
                <a:cs typeface="Calibri" pitchFamily="34" charset="0"/>
              </a:defRPr>
            </a:lvl2pPr>
            <a:lvl3pPr marL="1523962" indent="-304792" algn="l" rtl="0" eaLnBrk="1" fontAlgn="base" hangingPunct="1">
              <a:spcBef>
                <a:spcPct val="20000"/>
              </a:spcBef>
              <a:spcAft>
                <a:spcPct val="0"/>
              </a:spcAft>
              <a:buClr>
                <a:schemeClr val="accent2"/>
              </a:buClr>
              <a:buSzPct val="85000"/>
              <a:buFont typeface="Wingdings" panose="05000000000000000000" pitchFamily="2" charset="2"/>
              <a:buChar char="§"/>
              <a:defRPr sz="2400">
                <a:solidFill>
                  <a:schemeClr val="tx2"/>
                </a:solidFill>
                <a:latin typeface="Calibri" pitchFamily="34" charset="0"/>
                <a:ea typeface="+mn-ea"/>
                <a:cs typeface="Calibri" pitchFamily="34" charset="0"/>
              </a:defRPr>
            </a:lvl3pPr>
            <a:lvl4pPr marL="2133547" indent="-304792" algn="l" rtl="0" eaLnBrk="1" fontAlgn="base" hangingPunct="1">
              <a:spcBef>
                <a:spcPct val="20000"/>
              </a:spcBef>
              <a:spcAft>
                <a:spcPct val="0"/>
              </a:spcAft>
              <a:buClr>
                <a:schemeClr val="accent2"/>
              </a:buClr>
              <a:buFont typeface="Arial" panose="020B0604020202020204" pitchFamily="34" charset="0"/>
              <a:buChar char="•"/>
              <a:defRPr sz="2133">
                <a:solidFill>
                  <a:schemeClr val="tx2"/>
                </a:solidFill>
                <a:latin typeface="Calibri" pitchFamily="34" charset="0"/>
                <a:ea typeface="+mn-ea"/>
                <a:cs typeface="Calibri" pitchFamily="34" charset="0"/>
              </a:defRPr>
            </a:lvl4pPr>
            <a:lvl5pPr marL="2743131" indent="-304792" algn="l" rtl="0" eaLnBrk="1" fontAlgn="base" hangingPunct="1">
              <a:spcBef>
                <a:spcPct val="20000"/>
              </a:spcBef>
              <a:spcAft>
                <a:spcPct val="0"/>
              </a:spcAft>
              <a:buClr>
                <a:schemeClr val="accent2"/>
              </a:buClr>
              <a:buFont typeface="Arial" panose="020B0604020202020204" pitchFamily="34" charset="0"/>
              <a:buChar char="•"/>
              <a:defRPr sz="2133">
                <a:solidFill>
                  <a:schemeClr val="tx2"/>
                </a:solidFill>
                <a:latin typeface="Calibri" pitchFamily="34" charset="0"/>
                <a:ea typeface="+mn-ea"/>
                <a:cs typeface="Calibri" pitchFamily="34" charset="0"/>
              </a:defRPr>
            </a:lvl5pPr>
            <a:lvl6pPr marL="3352716" indent="-304792" algn="l" rtl="0" eaLnBrk="1" fontAlgn="base" hangingPunct="1">
              <a:spcBef>
                <a:spcPct val="20000"/>
              </a:spcBef>
              <a:spcAft>
                <a:spcPct val="0"/>
              </a:spcAft>
              <a:buFont typeface="Arial" charset="0"/>
              <a:buChar char="–"/>
              <a:defRPr>
                <a:solidFill>
                  <a:schemeClr val="tx1"/>
                </a:solidFill>
                <a:latin typeface="+mn-lt"/>
                <a:ea typeface="+mn-ea"/>
              </a:defRPr>
            </a:lvl6pPr>
            <a:lvl7pPr marL="3962301" indent="-304792" algn="l" rtl="0" eaLnBrk="1" fontAlgn="base" hangingPunct="1">
              <a:spcBef>
                <a:spcPct val="20000"/>
              </a:spcBef>
              <a:spcAft>
                <a:spcPct val="0"/>
              </a:spcAft>
              <a:buFont typeface="Arial" charset="0"/>
              <a:buChar char="–"/>
              <a:defRPr>
                <a:solidFill>
                  <a:schemeClr val="tx1"/>
                </a:solidFill>
                <a:latin typeface="+mn-lt"/>
                <a:ea typeface="+mn-ea"/>
              </a:defRPr>
            </a:lvl7pPr>
            <a:lvl8pPr marL="4571886" indent="-304792" algn="l" rtl="0" eaLnBrk="1" fontAlgn="base" hangingPunct="1">
              <a:spcBef>
                <a:spcPct val="20000"/>
              </a:spcBef>
              <a:spcAft>
                <a:spcPct val="0"/>
              </a:spcAft>
              <a:buFont typeface="Arial" charset="0"/>
              <a:buChar char="–"/>
              <a:defRPr>
                <a:solidFill>
                  <a:schemeClr val="tx1"/>
                </a:solidFill>
                <a:latin typeface="+mn-lt"/>
                <a:ea typeface="+mn-ea"/>
              </a:defRPr>
            </a:lvl8pPr>
            <a:lvl9pPr marL="5181470" indent="-304792" algn="l" rtl="0" eaLnBrk="1" fontAlgn="base" hangingPunct="1">
              <a:spcBef>
                <a:spcPct val="20000"/>
              </a:spcBef>
              <a:spcAft>
                <a:spcPct val="0"/>
              </a:spcAft>
              <a:buFont typeface="Arial" charset="0"/>
              <a:buChar char="–"/>
              <a:defRPr>
                <a:solidFill>
                  <a:schemeClr val="tx1"/>
                </a:solidFill>
                <a:latin typeface="+mn-lt"/>
                <a:ea typeface="+mn-ea"/>
              </a:defRPr>
            </a:lvl9pPr>
          </a:lstStyle>
          <a:p>
            <a:r>
              <a:rPr lang="en-US" sz="2400" kern="0" dirty="0"/>
              <a:t>These services are best categorized as training and training effectiveness measurement tools.</a:t>
            </a:r>
          </a:p>
          <a:p>
            <a:r>
              <a:rPr lang="en-US" sz="2400" kern="0" dirty="0"/>
              <a:t>They are NOT penetration testing…</a:t>
            </a:r>
          </a:p>
          <a:p>
            <a:endParaRPr lang="en-US" sz="2400" kern="0" dirty="0"/>
          </a:p>
          <a:p>
            <a:pPr>
              <a:buFont typeface="Wingdings" pitchFamily="2" charset="2"/>
              <a:buChar char="Ø"/>
            </a:pPr>
            <a:r>
              <a:rPr lang="en-US" sz="2400" b="1" kern="0" dirty="0"/>
              <a:t>There is a “so what factor” that you may be missing…</a:t>
            </a:r>
          </a:p>
        </p:txBody>
      </p:sp>
      <p:sp>
        <p:nvSpPr>
          <p:cNvPr id="8" name="Title 1">
            <a:extLst>
              <a:ext uri="{FF2B5EF4-FFF2-40B4-BE49-F238E27FC236}">
                <a16:creationId xmlns:a16="http://schemas.microsoft.com/office/drawing/2014/main" id="{071B2239-459B-D84D-9A42-E44B6514B7A9}"/>
              </a:ext>
            </a:extLst>
          </p:cNvPr>
          <p:cNvSpPr txBox="1">
            <a:spLocks/>
          </p:cNvSpPr>
          <p:nvPr/>
        </p:nvSpPr>
        <p:spPr bwMode="auto">
          <a:xfrm>
            <a:off x="652320" y="4179406"/>
            <a:ext cx="8034480" cy="43415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733" b="0">
                <a:solidFill>
                  <a:schemeClr val="accent1"/>
                </a:solidFill>
                <a:latin typeface="Georgia" panose="02040502050405020303" pitchFamily="18"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85"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54"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3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a:lstStyle>
          <a:p>
            <a:endParaRPr lang="en-US" sz="2100" kern="0" dirty="0">
              <a:highlight>
                <a:srgbClr val="FFFF00"/>
              </a:highlight>
            </a:endParaRPr>
          </a:p>
        </p:txBody>
      </p:sp>
    </p:spTree>
    <p:extLst>
      <p:ext uri="{BB962C8B-B14F-4D97-AF65-F5344CB8AC3E}">
        <p14:creationId xmlns:p14="http://schemas.microsoft.com/office/powerpoint/2010/main" val="1569461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28601" y="3889491"/>
            <a:ext cx="4175975" cy="367202"/>
          </a:xfrm>
        </p:spPr>
        <p:txBody>
          <a:bodyPr/>
          <a:lstStyle/>
          <a:p>
            <a:r>
              <a:rPr lang="en-US" dirty="0"/>
              <a:t>Log4j and Other Imbedded Software Components</a:t>
            </a:r>
          </a:p>
        </p:txBody>
      </p:sp>
      <p:sp>
        <p:nvSpPr>
          <p:cNvPr id="5" name="Title 4"/>
          <p:cNvSpPr>
            <a:spLocks noGrp="1"/>
          </p:cNvSpPr>
          <p:nvPr>
            <p:ph type="ctrTitle"/>
          </p:nvPr>
        </p:nvSpPr>
        <p:spPr>
          <a:xfrm>
            <a:off x="128395" y="1485054"/>
            <a:ext cx="5749890" cy="1235491"/>
          </a:xfrm>
        </p:spPr>
        <p:txBody>
          <a:bodyPr/>
          <a:lstStyle/>
          <a:p>
            <a:r>
              <a:rPr lang="en-US" sz="2800" dirty="0"/>
              <a:t>The Supply Chain Exposing Us</a:t>
            </a:r>
            <a:br>
              <a:rPr lang="en-US" sz="2800" dirty="0"/>
            </a:br>
            <a:r>
              <a:rPr lang="en-US" sz="2800" dirty="0"/>
              <a:t>Embedded / Open-source Software</a:t>
            </a:r>
            <a:endParaRPr lang="en-US" sz="2800" i="1" dirty="0"/>
          </a:p>
        </p:txBody>
      </p:sp>
      <p:sp>
        <p:nvSpPr>
          <p:cNvPr id="4" name="Slide Number Placeholder 3"/>
          <p:cNvSpPr>
            <a:spLocks noGrp="1"/>
          </p:cNvSpPr>
          <p:nvPr>
            <p:ph type="sldNum" sz="quarter" idx="4"/>
          </p:nvPr>
        </p:nvSpPr>
        <p:spPr/>
        <p:txBody>
          <a:bodyPr/>
          <a:lstStyle/>
          <a:p>
            <a:fld id="{F8E24598-D429-A34B-B4A6-5808099B37D3}" type="slidenum">
              <a:rPr lang="en-US" smtClean="0"/>
              <a:pPr/>
              <a:t>17</a:t>
            </a:fld>
            <a:endParaRPr lang="en-US" dirty="0"/>
          </a:p>
        </p:txBody>
      </p:sp>
    </p:spTree>
    <p:extLst>
      <p:ext uri="{BB962C8B-B14F-4D97-AF65-F5344CB8AC3E}">
        <p14:creationId xmlns:p14="http://schemas.microsoft.com/office/powerpoint/2010/main" val="400118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03FB-29B3-DB40-B789-69EA6C726966}"/>
              </a:ext>
            </a:extLst>
          </p:cNvPr>
          <p:cNvSpPr>
            <a:spLocks noGrp="1"/>
          </p:cNvSpPr>
          <p:nvPr>
            <p:ph type="title"/>
          </p:nvPr>
        </p:nvSpPr>
        <p:spPr>
          <a:xfrm>
            <a:off x="217763" y="80157"/>
            <a:ext cx="8229600" cy="685800"/>
          </a:xfrm>
        </p:spPr>
        <p:txBody>
          <a:bodyPr/>
          <a:lstStyle/>
          <a:p>
            <a:r>
              <a:rPr lang="en-US" dirty="0"/>
              <a:t>Software Vendor/Supply Chain Risk Management</a:t>
            </a:r>
          </a:p>
        </p:txBody>
      </p:sp>
      <p:sp>
        <p:nvSpPr>
          <p:cNvPr id="3" name="Content Placeholder 2">
            <a:extLst>
              <a:ext uri="{FF2B5EF4-FFF2-40B4-BE49-F238E27FC236}">
                <a16:creationId xmlns:a16="http://schemas.microsoft.com/office/drawing/2014/main" id="{487559FC-6666-8A47-8A55-683F64EE2CF5}"/>
              </a:ext>
            </a:extLst>
          </p:cNvPr>
          <p:cNvSpPr>
            <a:spLocks noGrp="1"/>
          </p:cNvSpPr>
          <p:nvPr>
            <p:ph idx="1"/>
          </p:nvPr>
        </p:nvSpPr>
        <p:spPr>
          <a:xfrm>
            <a:off x="173824" y="765957"/>
            <a:ext cx="5072743" cy="3760412"/>
          </a:xfrm>
        </p:spPr>
        <p:txBody>
          <a:bodyPr/>
          <a:lstStyle/>
          <a:p>
            <a:pPr marL="0" indent="0">
              <a:buNone/>
            </a:pPr>
            <a:r>
              <a:rPr lang="en-US" b="1" dirty="0"/>
              <a:t>Recent Significant Issues:  </a:t>
            </a:r>
          </a:p>
          <a:p>
            <a:pPr marL="347663" lvl="1" indent="-254000"/>
            <a:r>
              <a:rPr lang="en-US" dirty="0"/>
              <a:t>Common software components with exploitable vulnerabilities.</a:t>
            </a:r>
          </a:p>
          <a:p>
            <a:pPr marL="347663" lvl="1" indent="-254000"/>
            <a:r>
              <a:rPr lang="en-US" dirty="0"/>
              <a:t>Recent examples include</a:t>
            </a:r>
          </a:p>
          <a:p>
            <a:pPr marL="630238" lvl="1" indent="-254000"/>
            <a:r>
              <a:rPr lang="en-US" dirty="0"/>
              <a:t>“</a:t>
            </a:r>
            <a:r>
              <a:rPr lang="en-US" b="1" dirty="0"/>
              <a:t>Log4j</a:t>
            </a:r>
            <a:r>
              <a:rPr lang="en-US" dirty="0"/>
              <a:t>” Java vulnerabilities…</a:t>
            </a:r>
          </a:p>
          <a:p>
            <a:pPr marL="630238" lvl="1" indent="-254000"/>
            <a:r>
              <a:rPr lang="en-US" b="1" dirty="0"/>
              <a:t>Pkexec</a:t>
            </a:r>
            <a:r>
              <a:rPr lang="en-US" dirty="0"/>
              <a:t> - CVE-2021-4034 (</a:t>
            </a:r>
            <a:r>
              <a:rPr lang="en-US" dirty="0" err="1"/>
              <a:t>PwnKit</a:t>
            </a:r>
            <a:r>
              <a:rPr lang="en-US" dirty="0"/>
              <a:t>)</a:t>
            </a:r>
          </a:p>
          <a:p>
            <a:pPr marL="630238" lvl="1" indent="-254000"/>
            <a:r>
              <a:rPr lang="en-US" b="1" dirty="0"/>
              <a:t>Python </a:t>
            </a:r>
            <a:r>
              <a:rPr lang="en-US" dirty="0"/>
              <a:t>– CVE-2007-4559</a:t>
            </a:r>
          </a:p>
          <a:p>
            <a:pPr lvl="1"/>
            <a:r>
              <a:rPr lang="en-US" sz="1200" dirty="0">
                <a:solidFill>
                  <a:srgbClr val="3B4653"/>
                </a:solidFill>
                <a:latin typeface="Exo"/>
              </a:rPr>
              <a:t>September 2022</a:t>
            </a:r>
          </a:p>
          <a:p>
            <a:pPr lvl="1"/>
            <a:r>
              <a:rPr lang="en-US" sz="1200" dirty="0">
                <a:solidFill>
                  <a:srgbClr val="3B4653"/>
                </a:solidFill>
                <a:latin typeface="Exo"/>
              </a:rPr>
              <a:t>15-Year-Old Python Flaw Slithers into software worldwide</a:t>
            </a:r>
          </a:p>
          <a:p>
            <a:pPr lvl="1"/>
            <a:r>
              <a:rPr lang="en-US" sz="1200" b="0" i="0" dirty="0">
                <a:solidFill>
                  <a:srgbClr val="3B4653"/>
                </a:solidFill>
                <a:effectLst/>
                <a:latin typeface="Exo"/>
              </a:rPr>
              <a:t>An unpatched flaw in more than 350,000 unique open source repositories leaves software applications vulnerable to exploit. </a:t>
            </a:r>
          </a:p>
          <a:p>
            <a:pPr marL="376238" lvl="1" indent="0">
              <a:buNone/>
            </a:pPr>
            <a:endParaRPr lang="en-US" dirty="0"/>
          </a:p>
        </p:txBody>
      </p:sp>
      <p:sp>
        <p:nvSpPr>
          <p:cNvPr id="4" name="Slide Number Placeholder 3">
            <a:extLst>
              <a:ext uri="{FF2B5EF4-FFF2-40B4-BE49-F238E27FC236}">
                <a16:creationId xmlns:a16="http://schemas.microsoft.com/office/drawing/2014/main" id="{33F7418E-FEA3-0B45-8C22-0141C70C732B}"/>
              </a:ext>
            </a:extLst>
          </p:cNvPr>
          <p:cNvSpPr>
            <a:spLocks noGrp="1"/>
          </p:cNvSpPr>
          <p:nvPr>
            <p:ph type="sldNum" sz="quarter" idx="4"/>
          </p:nvPr>
        </p:nvSpPr>
        <p:spPr/>
        <p:txBody>
          <a:bodyPr/>
          <a:lstStyle/>
          <a:p>
            <a:fld id="{F8E24598-D429-A34B-B4A6-5808099B37D3}" type="slidenum">
              <a:rPr lang="en-US" smtClean="0"/>
              <a:pPr/>
              <a:t>18</a:t>
            </a:fld>
            <a:endParaRPr lang="en-US" dirty="0"/>
          </a:p>
        </p:txBody>
      </p:sp>
      <p:pic>
        <p:nvPicPr>
          <p:cNvPr id="6" name="Picture 5" descr="A picture containing text&#10;&#10;Description automatically generated">
            <a:extLst>
              <a:ext uri="{FF2B5EF4-FFF2-40B4-BE49-F238E27FC236}">
                <a16:creationId xmlns:a16="http://schemas.microsoft.com/office/drawing/2014/main" id="{EEA09418-73DD-BE40-B6CE-3FACE99E01FC}"/>
              </a:ext>
            </a:extLst>
          </p:cNvPr>
          <p:cNvPicPr>
            <a:picLocks noChangeAspect="1"/>
          </p:cNvPicPr>
          <p:nvPr/>
        </p:nvPicPr>
        <p:blipFill rotWithShape="1">
          <a:blip r:embed="rId2">
            <a:extLst>
              <a:ext uri="{28A0092B-C50C-407E-A947-70E740481C1C}">
                <a14:useLocalDpi xmlns:a14="http://schemas.microsoft.com/office/drawing/2010/main"/>
              </a:ext>
            </a:extLst>
          </a:blip>
          <a:srcRect t="-1835" r="-1006"/>
          <a:stretch/>
        </p:blipFill>
        <p:spPr>
          <a:xfrm>
            <a:off x="6016486" y="2571750"/>
            <a:ext cx="2270712" cy="1764039"/>
          </a:xfrm>
          <a:prstGeom prst="rect">
            <a:avLst/>
          </a:prstGeom>
        </p:spPr>
      </p:pic>
      <p:cxnSp>
        <p:nvCxnSpPr>
          <p:cNvPr id="7" name="Straight Connector 6">
            <a:extLst>
              <a:ext uri="{FF2B5EF4-FFF2-40B4-BE49-F238E27FC236}">
                <a16:creationId xmlns:a16="http://schemas.microsoft.com/office/drawing/2014/main" id="{589CF5E9-6161-B808-8594-79E104F61198}"/>
              </a:ext>
            </a:extLst>
          </p:cNvPr>
          <p:cNvCxnSpPr>
            <a:cxnSpLocks/>
          </p:cNvCxnSpPr>
          <p:nvPr/>
        </p:nvCxnSpPr>
        <p:spPr bwMode="auto">
          <a:xfrm flipV="1">
            <a:off x="3895344" y="1629005"/>
            <a:ext cx="1572768" cy="730147"/>
          </a:xfrm>
          <a:prstGeom prst="line">
            <a:avLst/>
          </a:prstGeom>
          <a:solidFill>
            <a:schemeClr val="accent1"/>
          </a:solidFill>
          <a:ln w="50800" cap="flat" cmpd="sng" algn="ctr">
            <a:solidFill>
              <a:srgbClr val="FF0000"/>
            </a:solidFill>
            <a:prstDash val="solid"/>
            <a:round/>
            <a:headEnd type="none" w="med" len="med"/>
            <a:tailEnd type="triangle" w="med" len="med"/>
          </a:ln>
          <a:effectLst/>
        </p:spPr>
      </p:cxnSp>
      <p:sp>
        <p:nvSpPr>
          <p:cNvPr id="5" name="TextBox 4">
            <a:extLst>
              <a:ext uri="{FF2B5EF4-FFF2-40B4-BE49-F238E27FC236}">
                <a16:creationId xmlns:a16="http://schemas.microsoft.com/office/drawing/2014/main" id="{FB98D28C-6F4E-7C79-2694-142639AA33D1}"/>
              </a:ext>
            </a:extLst>
          </p:cNvPr>
          <p:cNvSpPr txBox="1"/>
          <p:nvPr/>
        </p:nvSpPr>
        <p:spPr>
          <a:xfrm>
            <a:off x="5579891" y="1305840"/>
            <a:ext cx="3304800" cy="646331"/>
          </a:xfrm>
          <a:prstGeom prst="rect">
            <a:avLst/>
          </a:prstGeom>
          <a:noFill/>
          <a:ln>
            <a:solidFill>
              <a:schemeClr val="accent1"/>
            </a:solidFill>
          </a:ln>
        </p:spPr>
        <p:txBody>
          <a:bodyPr wrap="square" rtlCol="0">
            <a:spAutoFit/>
          </a:bodyPr>
          <a:lstStyle/>
          <a:p>
            <a:r>
              <a:rPr lang="en-US" dirty="0"/>
              <a:t>Google: </a:t>
            </a:r>
          </a:p>
          <a:p>
            <a:r>
              <a:rPr lang="en-US" dirty="0"/>
              <a:t>Log4j vulnerabilities</a:t>
            </a:r>
          </a:p>
        </p:txBody>
      </p:sp>
      <p:cxnSp>
        <p:nvCxnSpPr>
          <p:cNvPr id="11" name="Straight Connector 10">
            <a:extLst>
              <a:ext uri="{FF2B5EF4-FFF2-40B4-BE49-F238E27FC236}">
                <a16:creationId xmlns:a16="http://schemas.microsoft.com/office/drawing/2014/main" id="{CCB288F7-7FEC-EDAD-B659-0E31F662C3EA}"/>
              </a:ext>
            </a:extLst>
          </p:cNvPr>
          <p:cNvCxnSpPr>
            <a:cxnSpLocks/>
          </p:cNvCxnSpPr>
          <p:nvPr/>
        </p:nvCxnSpPr>
        <p:spPr bwMode="auto">
          <a:xfrm>
            <a:off x="4426456" y="2815219"/>
            <a:ext cx="1498856" cy="540629"/>
          </a:xfrm>
          <a:prstGeom prst="line">
            <a:avLst/>
          </a:prstGeom>
          <a:solidFill>
            <a:schemeClr val="accent1"/>
          </a:solidFill>
          <a:ln w="50800" cap="flat" cmpd="sng" algn="ctr">
            <a:solidFill>
              <a:srgbClr val="FF0000"/>
            </a:solidFill>
            <a:prstDash val="solid"/>
            <a:round/>
            <a:headEnd type="none" w="med" len="med"/>
            <a:tailEnd type="triangle" w="med" len="med"/>
          </a:ln>
          <a:effectLst/>
        </p:spPr>
      </p:cxnSp>
    </p:spTree>
    <p:extLst>
      <p:ext uri="{BB962C8B-B14F-4D97-AF65-F5344CB8AC3E}">
        <p14:creationId xmlns:p14="http://schemas.microsoft.com/office/powerpoint/2010/main" val="2135220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F7418E-FEA3-0B45-8C22-0141C70C732B}"/>
              </a:ext>
            </a:extLst>
          </p:cNvPr>
          <p:cNvSpPr>
            <a:spLocks noGrp="1"/>
          </p:cNvSpPr>
          <p:nvPr>
            <p:ph type="sldNum" sz="quarter" idx="4"/>
          </p:nvPr>
        </p:nvSpPr>
        <p:spPr/>
        <p:txBody>
          <a:bodyPr/>
          <a:lstStyle/>
          <a:p>
            <a:fld id="{F8E24598-D429-A34B-B4A6-5808099B37D3}" type="slidenum">
              <a:rPr lang="en-US" smtClean="0"/>
              <a:pPr/>
              <a:t>19</a:t>
            </a:fld>
            <a:endParaRPr lang="en-US" dirty="0"/>
          </a:p>
        </p:txBody>
      </p:sp>
      <p:grpSp>
        <p:nvGrpSpPr>
          <p:cNvPr id="62" name="Group 61">
            <a:extLst>
              <a:ext uri="{FF2B5EF4-FFF2-40B4-BE49-F238E27FC236}">
                <a16:creationId xmlns:a16="http://schemas.microsoft.com/office/drawing/2014/main" id="{172B61FD-519C-9BB7-313F-7F6F6B1A6743}"/>
              </a:ext>
            </a:extLst>
          </p:cNvPr>
          <p:cNvGrpSpPr/>
          <p:nvPr/>
        </p:nvGrpSpPr>
        <p:grpSpPr>
          <a:xfrm>
            <a:off x="358695" y="106029"/>
            <a:ext cx="8723316" cy="4665996"/>
            <a:chOff x="358695" y="106029"/>
            <a:chExt cx="8723316" cy="4665996"/>
          </a:xfrm>
        </p:grpSpPr>
        <p:pic>
          <p:nvPicPr>
            <p:cNvPr id="10" name="Picture 4">
              <a:extLst>
                <a:ext uri="{FF2B5EF4-FFF2-40B4-BE49-F238E27FC236}">
                  <a16:creationId xmlns:a16="http://schemas.microsoft.com/office/drawing/2014/main" id="{B262D5C4-9CF4-CA90-625C-1D3683C4E4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1661" y="106029"/>
              <a:ext cx="6610350" cy="466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up 59">
              <a:extLst>
                <a:ext uri="{FF2B5EF4-FFF2-40B4-BE49-F238E27FC236}">
                  <a16:creationId xmlns:a16="http://schemas.microsoft.com/office/drawing/2014/main" id="{87308BA3-6D20-2D2E-1483-78FD8AF42466}"/>
                </a:ext>
              </a:extLst>
            </p:cNvPr>
            <p:cNvGrpSpPr/>
            <p:nvPr/>
          </p:nvGrpSpPr>
          <p:grpSpPr>
            <a:xfrm>
              <a:off x="6289704" y="725702"/>
              <a:ext cx="2620506" cy="2192629"/>
              <a:chOff x="6289704" y="725702"/>
              <a:chExt cx="2620506" cy="2192629"/>
            </a:xfrm>
          </p:grpSpPr>
          <p:cxnSp>
            <p:nvCxnSpPr>
              <p:cNvPr id="9" name="Straight Connector 8">
                <a:extLst>
                  <a:ext uri="{FF2B5EF4-FFF2-40B4-BE49-F238E27FC236}">
                    <a16:creationId xmlns:a16="http://schemas.microsoft.com/office/drawing/2014/main" id="{73793747-CD4D-E2DF-1847-FDC05AECCEBD}"/>
                  </a:ext>
                </a:extLst>
              </p:cNvPr>
              <p:cNvCxnSpPr>
                <a:cxnSpLocks/>
              </p:cNvCxnSpPr>
              <p:nvPr/>
            </p:nvCxnSpPr>
            <p:spPr bwMode="auto">
              <a:xfrm flipH="1">
                <a:off x="6289704" y="941145"/>
                <a:ext cx="1703698" cy="572822"/>
              </a:xfrm>
              <a:prstGeom prst="line">
                <a:avLst/>
              </a:prstGeom>
              <a:solidFill>
                <a:schemeClr val="accent1"/>
              </a:solidFill>
              <a:ln w="50800" cap="flat" cmpd="sng" algn="ctr">
                <a:solidFill>
                  <a:srgbClr val="7030A0"/>
                </a:solidFill>
                <a:prstDash val="solid"/>
                <a:round/>
                <a:headEnd type="none" w="med" len="med"/>
                <a:tailEnd type="triangle" w="med" len="med"/>
              </a:ln>
              <a:effectLst/>
            </p:spPr>
          </p:cxnSp>
          <p:sp>
            <p:nvSpPr>
              <p:cNvPr id="12" name="TextBox 11">
                <a:extLst>
                  <a:ext uri="{FF2B5EF4-FFF2-40B4-BE49-F238E27FC236}">
                    <a16:creationId xmlns:a16="http://schemas.microsoft.com/office/drawing/2014/main" id="{39D43B26-3F37-BDB1-F4C9-18A33EBACD22}"/>
                  </a:ext>
                </a:extLst>
              </p:cNvPr>
              <p:cNvSpPr txBox="1"/>
              <p:nvPr/>
            </p:nvSpPr>
            <p:spPr>
              <a:xfrm>
                <a:off x="7993402" y="725702"/>
                <a:ext cx="916808" cy="430887"/>
              </a:xfrm>
              <a:prstGeom prst="rect">
                <a:avLst/>
              </a:prstGeom>
              <a:solidFill>
                <a:schemeClr val="bg1"/>
              </a:solidFill>
              <a:ln>
                <a:solidFill>
                  <a:srgbClr val="7030A0"/>
                </a:solidFill>
              </a:ln>
            </p:spPr>
            <p:txBody>
              <a:bodyPr wrap="square" rtlCol="0">
                <a:spAutoFit/>
              </a:bodyPr>
              <a:lstStyle/>
              <a:p>
                <a:pPr algn="ctr"/>
                <a:r>
                  <a:rPr lang="en-US" sz="1100" b="1" dirty="0">
                    <a:solidFill>
                      <a:srgbClr val="FF0000"/>
                    </a:solidFill>
                  </a:rPr>
                  <a:t>Java in Firewall(s)</a:t>
                </a:r>
              </a:p>
            </p:txBody>
          </p:sp>
          <p:cxnSp>
            <p:nvCxnSpPr>
              <p:cNvPr id="17" name="Straight Connector 16">
                <a:extLst>
                  <a:ext uri="{FF2B5EF4-FFF2-40B4-BE49-F238E27FC236}">
                    <a16:creationId xmlns:a16="http://schemas.microsoft.com/office/drawing/2014/main" id="{F83D20F2-A8B7-1E8A-A8EA-4EF80084774D}"/>
                  </a:ext>
                </a:extLst>
              </p:cNvPr>
              <p:cNvCxnSpPr>
                <a:cxnSpLocks/>
              </p:cNvCxnSpPr>
              <p:nvPr/>
            </p:nvCxnSpPr>
            <p:spPr bwMode="auto">
              <a:xfrm flipH="1">
                <a:off x="7779231" y="1130395"/>
                <a:ext cx="536870" cy="241638"/>
              </a:xfrm>
              <a:prstGeom prst="line">
                <a:avLst/>
              </a:prstGeom>
              <a:solidFill>
                <a:schemeClr val="accent1"/>
              </a:solidFill>
              <a:ln w="50800" cap="flat" cmpd="sng" algn="ctr">
                <a:solidFill>
                  <a:srgbClr val="7030A0"/>
                </a:solidFill>
                <a:prstDash val="solid"/>
                <a:round/>
                <a:headEnd type="none" w="med" len="med"/>
                <a:tailEnd type="triangle" w="med" len="med"/>
              </a:ln>
              <a:effectLst/>
            </p:spPr>
          </p:cxnSp>
          <p:cxnSp>
            <p:nvCxnSpPr>
              <p:cNvPr id="22" name="Straight Connector 21">
                <a:extLst>
                  <a:ext uri="{FF2B5EF4-FFF2-40B4-BE49-F238E27FC236}">
                    <a16:creationId xmlns:a16="http://schemas.microsoft.com/office/drawing/2014/main" id="{20B709B4-DF09-8504-DFDF-C0379A2A6ECD}"/>
                  </a:ext>
                </a:extLst>
              </p:cNvPr>
              <p:cNvCxnSpPr>
                <a:cxnSpLocks/>
              </p:cNvCxnSpPr>
              <p:nvPr/>
            </p:nvCxnSpPr>
            <p:spPr bwMode="auto">
              <a:xfrm flipH="1">
                <a:off x="7918688" y="1156589"/>
                <a:ext cx="823576" cy="1761742"/>
              </a:xfrm>
              <a:prstGeom prst="line">
                <a:avLst/>
              </a:prstGeom>
              <a:solidFill>
                <a:schemeClr val="accent1"/>
              </a:solidFill>
              <a:ln w="50800" cap="flat" cmpd="sng" algn="ctr">
                <a:solidFill>
                  <a:srgbClr val="7030A0"/>
                </a:solidFill>
                <a:prstDash val="solid"/>
                <a:round/>
                <a:headEnd type="none" w="med" len="med"/>
                <a:tailEnd type="triangle" w="med" len="med"/>
              </a:ln>
              <a:effectLst/>
            </p:spPr>
          </p:cxnSp>
        </p:grpSp>
        <p:grpSp>
          <p:nvGrpSpPr>
            <p:cNvPr id="61" name="Group 60">
              <a:extLst>
                <a:ext uri="{FF2B5EF4-FFF2-40B4-BE49-F238E27FC236}">
                  <a16:creationId xmlns:a16="http://schemas.microsoft.com/office/drawing/2014/main" id="{3FA4ECDC-3FB6-AA54-F5AC-A9A802B10608}"/>
                </a:ext>
              </a:extLst>
            </p:cNvPr>
            <p:cNvGrpSpPr/>
            <p:nvPr/>
          </p:nvGrpSpPr>
          <p:grpSpPr>
            <a:xfrm>
              <a:off x="5476875" y="2055333"/>
              <a:ext cx="1998900" cy="1983267"/>
              <a:chOff x="5476875" y="2055333"/>
              <a:chExt cx="1998900" cy="1983267"/>
            </a:xfrm>
          </p:grpSpPr>
          <p:sp>
            <p:nvSpPr>
              <p:cNvPr id="27" name="TextBox 26">
                <a:extLst>
                  <a:ext uri="{FF2B5EF4-FFF2-40B4-BE49-F238E27FC236}">
                    <a16:creationId xmlns:a16="http://schemas.microsoft.com/office/drawing/2014/main" id="{1B63CCAB-D8AB-1B62-8F15-9695A8EB8262}"/>
                  </a:ext>
                </a:extLst>
              </p:cNvPr>
              <p:cNvSpPr txBox="1"/>
              <p:nvPr/>
            </p:nvSpPr>
            <p:spPr>
              <a:xfrm>
                <a:off x="6625642" y="2055333"/>
                <a:ext cx="850133" cy="430887"/>
              </a:xfrm>
              <a:prstGeom prst="rect">
                <a:avLst/>
              </a:prstGeom>
              <a:solidFill>
                <a:schemeClr val="bg1"/>
              </a:solidFill>
              <a:ln>
                <a:solidFill>
                  <a:srgbClr val="FF0000"/>
                </a:solidFill>
              </a:ln>
            </p:spPr>
            <p:txBody>
              <a:bodyPr wrap="square" rtlCol="0">
                <a:spAutoFit/>
              </a:bodyPr>
              <a:lstStyle/>
              <a:p>
                <a:pPr algn="ctr"/>
                <a:r>
                  <a:rPr lang="en-US" sz="1100" b="1" dirty="0">
                    <a:solidFill>
                      <a:srgbClr val="FF0000"/>
                    </a:solidFill>
                  </a:rPr>
                  <a:t>Java in web server</a:t>
                </a:r>
              </a:p>
            </p:txBody>
          </p:sp>
          <p:cxnSp>
            <p:nvCxnSpPr>
              <p:cNvPr id="31" name="Straight Connector 30">
                <a:extLst>
                  <a:ext uri="{FF2B5EF4-FFF2-40B4-BE49-F238E27FC236}">
                    <a16:creationId xmlns:a16="http://schemas.microsoft.com/office/drawing/2014/main" id="{3F149B9C-7FBE-2888-0233-523C4AB68672}"/>
                  </a:ext>
                </a:extLst>
              </p:cNvPr>
              <p:cNvCxnSpPr>
                <a:cxnSpLocks/>
              </p:cNvCxnSpPr>
              <p:nvPr/>
            </p:nvCxnSpPr>
            <p:spPr bwMode="auto">
              <a:xfrm flipH="1">
                <a:off x="6567326" y="2490923"/>
                <a:ext cx="536870" cy="241638"/>
              </a:xfrm>
              <a:prstGeom prst="line">
                <a:avLst/>
              </a:prstGeom>
              <a:solidFill>
                <a:schemeClr val="accent1"/>
              </a:solidFill>
              <a:ln w="50800" cap="flat" cmpd="sng" algn="ctr">
                <a:solidFill>
                  <a:srgbClr val="FF0000"/>
                </a:solidFill>
                <a:prstDash val="solid"/>
                <a:round/>
                <a:headEnd type="none" w="med" len="med"/>
                <a:tailEnd type="triangle" w="med" len="med"/>
              </a:ln>
              <a:effectLst/>
            </p:spPr>
          </p:cxnSp>
          <p:cxnSp>
            <p:nvCxnSpPr>
              <p:cNvPr id="32" name="Straight Connector 31">
                <a:extLst>
                  <a:ext uri="{FF2B5EF4-FFF2-40B4-BE49-F238E27FC236}">
                    <a16:creationId xmlns:a16="http://schemas.microsoft.com/office/drawing/2014/main" id="{236BB500-7388-C5BA-210C-B5870FF7E2DE}"/>
                  </a:ext>
                </a:extLst>
              </p:cNvPr>
              <p:cNvCxnSpPr>
                <a:cxnSpLocks/>
              </p:cNvCxnSpPr>
              <p:nvPr/>
            </p:nvCxnSpPr>
            <p:spPr bwMode="auto">
              <a:xfrm flipH="1">
                <a:off x="5476875" y="2491070"/>
                <a:ext cx="1596295" cy="1547530"/>
              </a:xfrm>
              <a:prstGeom prst="line">
                <a:avLst/>
              </a:prstGeom>
              <a:solidFill>
                <a:schemeClr val="accent1"/>
              </a:solidFill>
              <a:ln w="50800" cap="flat" cmpd="sng" algn="ctr">
                <a:solidFill>
                  <a:srgbClr val="FF0000"/>
                </a:solidFill>
                <a:prstDash val="solid"/>
                <a:round/>
                <a:headEnd type="none" w="med" len="med"/>
                <a:tailEnd type="triangle" w="med" len="med"/>
              </a:ln>
              <a:effectLst/>
            </p:spPr>
          </p:cxnSp>
          <p:cxnSp>
            <p:nvCxnSpPr>
              <p:cNvPr id="35" name="Straight Connector 34">
                <a:extLst>
                  <a:ext uri="{FF2B5EF4-FFF2-40B4-BE49-F238E27FC236}">
                    <a16:creationId xmlns:a16="http://schemas.microsoft.com/office/drawing/2014/main" id="{79456408-F750-F77E-545F-CE27F7FFE8A6}"/>
                  </a:ext>
                </a:extLst>
              </p:cNvPr>
              <p:cNvCxnSpPr>
                <a:cxnSpLocks/>
              </p:cNvCxnSpPr>
              <p:nvPr/>
            </p:nvCxnSpPr>
            <p:spPr bwMode="auto">
              <a:xfrm>
                <a:off x="7093133" y="2511406"/>
                <a:ext cx="273052" cy="1346219"/>
              </a:xfrm>
              <a:prstGeom prst="line">
                <a:avLst/>
              </a:prstGeom>
              <a:solidFill>
                <a:schemeClr val="accent1"/>
              </a:solidFill>
              <a:ln w="50800" cap="flat" cmpd="sng" algn="ctr">
                <a:solidFill>
                  <a:srgbClr val="FF0000"/>
                </a:solidFill>
                <a:prstDash val="solid"/>
                <a:round/>
                <a:headEnd type="none" w="med" len="med"/>
                <a:tailEnd type="triangle" w="med" len="med"/>
              </a:ln>
              <a:effectLst/>
            </p:spPr>
          </p:cxnSp>
        </p:grpSp>
        <p:grpSp>
          <p:nvGrpSpPr>
            <p:cNvPr id="59" name="Group 58">
              <a:extLst>
                <a:ext uri="{FF2B5EF4-FFF2-40B4-BE49-F238E27FC236}">
                  <a16:creationId xmlns:a16="http://schemas.microsoft.com/office/drawing/2014/main" id="{FD8E55A3-6917-B113-A0BD-F0AE84E17D2F}"/>
                </a:ext>
              </a:extLst>
            </p:cNvPr>
            <p:cNvGrpSpPr/>
            <p:nvPr/>
          </p:nvGrpSpPr>
          <p:grpSpPr>
            <a:xfrm>
              <a:off x="358695" y="685922"/>
              <a:ext cx="4116910" cy="2287008"/>
              <a:chOff x="358695" y="685922"/>
              <a:chExt cx="4116910" cy="2287008"/>
            </a:xfrm>
          </p:grpSpPr>
          <p:sp>
            <p:nvSpPr>
              <p:cNvPr id="38" name="TextBox 37">
                <a:extLst>
                  <a:ext uri="{FF2B5EF4-FFF2-40B4-BE49-F238E27FC236}">
                    <a16:creationId xmlns:a16="http://schemas.microsoft.com/office/drawing/2014/main" id="{47AF92D9-0EE7-C422-628A-309A189AC69D}"/>
                  </a:ext>
                </a:extLst>
              </p:cNvPr>
              <p:cNvSpPr txBox="1"/>
              <p:nvPr/>
            </p:nvSpPr>
            <p:spPr>
              <a:xfrm>
                <a:off x="358695" y="849527"/>
                <a:ext cx="1216175" cy="1785104"/>
              </a:xfrm>
              <a:prstGeom prst="rect">
                <a:avLst/>
              </a:prstGeom>
              <a:solidFill>
                <a:schemeClr val="bg1"/>
              </a:solidFill>
              <a:ln>
                <a:solidFill>
                  <a:srgbClr val="00B0F0"/>
                </a:solidFill>
              </a:ln>
            </p:spPr>
            <p:txBody>
              <a:bodyPr wrap="square" rtlCol="0">
                <a:spAutoFit/>
              </a:bodyPr>
              <a:lstStyle/>
              <a:p>
                <a:pPr algn="ctr"/>
                <a:r>
                  <a:rPr lang="en-US" sz="1100" b="1" dirty="0">
                    <a:solidFill>
                      <a:srgbClr val="FF0000"/>
                    </a:solidFill>
                  </a:rPr>
                  <a:t>Java in </a:t>
                </a:r>
              </a:p>
              <a:p>
                <a:pPr algn="ctr"/>
                <a:r>
                  <a:rPr lang="en-US" sz="1100" b="1" dirty="0">
                    <a:solidFill>
                      <a:srgbClr val="FF0000"/>
                    </a:solidFill>
                  </a:rPr>
                  <a:t>Multifunction device</a:t>
                </a:r>
              </a:p>
              <a:p>
                <a:pPr algn="ctr"/>
                <a:endParaRPr lang="en-US" sz="1100" b="1" dirty="0">
                  <a:solidFill>
                    <a:srgbClr val="FF0000"/>
                  </a:solidFill>
                </a:endParaRPr>
              </a:p>
              <a:p>
                <a:pPr algn="ctr"/>
                <a:r>
                  <a:rPr lang="en-US" sz="1100" b="1" dirty="0">
                    <a:solidFill>
                      <a:srgbClr val="FF0000"/>
                    </a:solidFill>
                  </a:rPr>
                  <a:t>Java in </a:t>
                </a:r>
              </a:p>
              <a:p>
                <a:pPr algn="ctr"/>
                <a:r>
                  <a:rPr lang="en-US" sz="1100" b="1" dirty="0">
                    <a:solidFill>
                      <a:srgbClr val="FF0000"/>
                    </a:solidFill>
                  </a:rPr>
                  <a:t>Printer</a:t>
                </a:r>
              </a:p>
              <a:p>
                <a:pPr algn="ctr"/>
                <a:endParaRPr lang="en-US" sz="1100" b="1" dirty="0">
                  <a:solidFill>
                    <a:srgbClr val="FF0000"/>
                  </a:solidFill>
                </a:endParaRPr>
              </a:p>
              <a:p>
                <a:pPr algn="ctr"/>
                <a:r>
                  <a:rPr lang="en-US" sz="1100" b="1" dirty="0">
                    <a:solidFill>
                      <a:srgbClr val="FF0000"/>
                    </a:solidFill>
                  </a:rPr>
                  <a:t>Linux appliance</a:t>
                </a:r>
              </a:p>
              <a:p>
                <a:pPr algn="ctr"/>
                <a:endParaRPr lang="en-US" sz="1100" b="1" dirty="0">
                  <a:solidFill>
                    <a:srgbClr val="FF0000"/>
                  </a:solidFill>
                </a:endParaRPr>
              </a:p>
              <a:p>
                <a:pPr algn="ctr"/>
                <a:r>
                  <a:rPr lang="en-US" sz="1100" b="1" dirty="0">
                    <a:solidFill>
                      <a:srgbClr val="FF0000"/>
                    </a:solidFill>
                  </a:rPr>
                  <a:t>Where else?</a:t>
                </a:r>
              </a:p>
            </p:txBody>
          </p:sp>
          <p:cxnSp>
            <p:nvCxnSpPr>
              <p:cNvPr id="39" name="Straight Connector 38">
                <a:extLst>
                  <a:ext uri="{FF2B5EF4-FFF2-40B4-BE49-F238E27FC236}">
                    <a16:creationId xmlns:a16="http://schemas.microsoft.com/office/drawing/2014/main" id="{7A5D44B2-2E06-3664-0CC5-49DACC90A68C}"/>
                  </a:ext>
                </a:extLst>
              </p:cNvPr>
              <p:cNvCxnSpPr>
                <a:cxnSpLocks/>
              </p:cNvCxnSpPr>
              <p:nvPr/>
            </p:nvCxnSpPr>
            <p:spPr bwMode="auto">
              <a:xfrm flipV="1">
                <a:off x="1255486" y="866775"/>
                <a:ext cx="3220119" cy="882196"/>
              </a:xfrm>
              <a:prstGeom prst="line">
                <a:avLst/>
              </a:prstGeom>
              <a:solidFill>
                <a:schemeClr val="accent1"/>
              </a:solidFill>
              <a:ln w="50800" cap="flat" cmpd="sng" algn="ctr">
                <a:solidFill>
                  <a:srgbClr val="00B0F0"/>
                </a:solidFill>
                <a:prstDash val="solid"/>
                <a:round/>
                <a:headEnd type="none" w="med" len="med"/>
                <a:tailEnd type="triangle" w="med" len="med"/>
              </a:ln>
              <a:effectLst/>
            </p:spPr>
          </p:cxnSp>
          <p:cxnSp>
            <p:nvCxnSpPr>
              <p:cNvPr id="7" name="Straight Connector 6">
                <a:extLst>
                  <a:ext uri="{FF2B5EF4-FFF2-40B4-BE49-F238E27FC236}">
                    <a16:creationId xmlns:a16="http://schemas.microsoft.com/office/drawing/2014/main" id="{589CF5E9-6161-B808-8594-79E104F61198}"/>
                  </a:ext>
                </a:extLst>
              </p:cNvPr>
              <p:cNvCxnSpPr>
                <a:cxnSpLocks/>
              </p:cNvCxnSpPr>
              <p:nvPr/>
            </p:nvCxnSpPr>
            <p:spPr bwMode="auto">
              <a:xfrm flipV="1">
                <a:off x="1495425" y="685922"/>
                <a:ext cx="1233620" cy="444473"/>
              </a:xfrm>
              <a:prstGeom prst="line">
                <a:avLst/>
              </a:prstGeom>
              <a:solidFill>
                <a:schemeClr val="accent1"/>
              </a:solidFill>
              <a:ln w="50800" cap="flat" cmpd="sng" algn="ctr">
                <a:solidFill>
                  <a:srgbClr val="00B0F0"/>
                </a:solidFill>
                <a:prstDash val="solid"/>
                <a:round/>
                <a:headEnd type="none" w="med" len="med"/>
                <a:tailEnd type="triangle" w="med" len="med"/>
              </a:ln>
              <a:effectLst/>
            </p:spPr>
          </p:cxnSp>
          <p:cxnSp>
            <p:nvCxnSpPr>
              <p:cNvPr id="47" name="Straight Connector 46">
                <a:extLst>
                  <a:ext uri="{FF2B5EF4-FFF2-40B4-BE49-F238E27FC236}">
                    <a16:creationId xmlns:a16="http://schemas.microsoft.com/office/drawing/2014/main" id="{DB50AFAF-60E1-D178-B0EF-C0CA746749D4}"/>
                  </a:ext>
                </a:extLst>
              </p:cNvPr>
              <p:cNvCxnSpPr>
                <a:cxnSpLocks/>
              </p:cNvCxnSpPr>
              <p:nvPr/>
            </p:nvCxnSpPr>
            <p:spPr bwMode="auto">
              <a:xfrm flipV="1">
                <a:off x="1492733" y="1513967"/>
                <a:ext cx="1661249" cy="641404"/>
              </a:xfrm>
              <a:prstGeom prst="line">
                <a:avLst/>
              </a:prstGeom>
              <a:solidFill>
                <a:schemeClr val="accent1"/>
              </a:solidFill>
              <a:ln w="50800" cap="flat" cmpd="sng" algn="ctr">
                <a:solidFill>
                  <a:srgbClr val="00B0F0"/>
                </a:solidFill>
                <a:prstDash val="solid"/>
                <a:round/>
                <a:headEnd type="none" w="med" len="med"/>
                <a:tailEnd type="triangle" w="med" len="med"/>
              </a:ln>
              <a:effectLst/>
            </p:spPr>
          </p:cxnSp>
          <p:cxnSp>
            <p:nvCxnSpPr>
              <p:cNvPr id="49" name="Straight Connector 48">
                <a:extLst>
                  <a:ext uri="{FF2B5EF4-FFF2-40B4-BE49-F238E27FC236}">
                    <a16:creationId xmlns:a16="http://schemas.microsoft.com/office/drawing/2014/main" id="{9A9F1D54-58DB-BBBC-348E-0351C94A48D5}"/>
                  </a:ext>
                </a:extLst>
              </p:cNvPr>
              <p:cNvCxnSpPr>
                <a:cxnSpLocks/>
              </p:cNvCxnSpPr>
              <p:nvPr/>
            </p:nvCxnSpPr>
            <p:spPr bwMode="auto">
              <a:xfrm>
                <a:off x="1492733" y="2213429"/>
                <a:ext cx="2414342" cy="759501"/>
              </a:xfrm>
              <a:prstGeom prst="line">
                <a:avLst/>
              </a:prstGeom>
              <a:solidFill>
                <a:schemeClr val="accent1"/>
              </a:solidFill>
              <a:ln w="50800" cap="flat" cmpd="sng" algn="ctr">
                <a:solidFill>
                  <a:srgbClr val="00B0F0"/>
                </a:solidFill>
                <a:prstDash val="solid"/>
                <a:round/>
                <a:headEnd type="none" w="med" len="med"/>
                <a:tailEnd type="triangle" w="med" len="med"/>
              </a:ln>
              <a:effectLst/>
            </p:spPr>
          </p:cxnSp>
        </p:grpSp>
      </p:grpSp>
      <p:sp>
        <p:nvSpPr>
          <p:cNvPr id="2" name="Title 1">
            <a:extLst>
              <a:ext uri="{FF2B5EF4-FFF2-40B4-BE49-F238E27FC236}">
                <a16:creationId xmlns:a16="http://schemas.microsoft.com/office/drawing/2014/main" id="{17004E8B-5A8B-DA25-D9BE-2E18D7033222}"/>
              </a:ext>
            </a:extLst>
          </p:cNvPr>
          <p:cNvSpPr>
            <a:spLocks noGrp="1"/>
          </p:cNvSpPr>
          <p:nvPr>
            <p:ph type="title"/>
          </p:nvPr>
        </p:nvSpPr>
        <p:spPr>
          <a:xfrm>
            <a:off x="283088" y="3215303"/>
            <a:ext cx="2583563" cy="1284643"/>
          </a:xfrm>
        </p:spPr>
        <p:txBody>
          <a:bodyPr/>
          <a:lstStyle/>
          <a:p>
            <a:r>
              <a:rPr lang="en-US" dirty="0"/>
              <a:t>Java Software and Log4j</a:t>
            </a:r>
          </a:p>
        </p:txBody>
      </p:sp>
    </p:spTree>
    <p:extLst>
      <p:ext uri="{BB962C8B-B14F-4D97-AF65-F5344CB8AC3E}">
        <p14:creationId xmlns:p14="http://schemas.microsoft.com/office/powerpoint/2010/main" val="321921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CAEDE7-E8E3-4BA9-A9BF-FB01707516C6}"/>
              </a:ext>
            </a:extLst>
          </p:cNvPr>
          <p:cNvSpPr>
            <a:spLocks noGrp="1"/>
          </p:cNvSpPr>
          <p:nvPr>
            <p:ph type="sldNum" sz="quarter" idx="10"/>
          </p:nvPr>
        </p:nvSpPr>
        <p:spPr/>
        <p:txBody>
          <a:bodyPr/>
          <a:lstStyle/>
          <a:p>
            <a:fld id="{F8E24598-D429-A34B-B4A6-5808099B37D3}" type="slidenum">
              <a:rPr lang="en-US" smtClean="0"/>
              <a:pPr/>
              <a:t>2</a:t>
            </a:fld>
            <a:endParaRPr lang="en-US" dirty="0"/>
          </a:p>
        </p:txBody>
      </p:sp>
    </p:spTree>
    <p:extLst>
      <p:ext uri="{BB962C8B-B14F-4D97-AF65-F5344CB8AC3E}">
        <p14:creationId xmlns:p14="http://schemas.microsoft.com/office/powerpoint/2010/main" val="866152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03FB-29B3-DB40-B789-69EA6C726966}"/>
              </a:ext>
            </a:extLst>
          </p:cNvPr>
          <p:cNvSpPr>
            <a:spLocks noGrp="1"/>
          </p:cNvSpPr>
          <p:nvPr>
            <p:ph type="title"/>
          </p:nvPr>
        </p:nvSpPr>
        <p:spPr/>
        <p:txBody>
          <a:bodyPr/>
          <a:lstStyle/>
          <a:p>
            <a:r>
              <a:rPr lang="en-US" dirty="0"/>
              <a:t>Software Vendor/Supply Chain Risk Management</a:t>
            </a:r>
          </a:p>
        </p:txBody>
      </p:sp>
      <p:sp>
        <p:nvSpPr>
          <p:cNvPr id="3" name="Content Placeholder 2">
            <a:extLst>
              <a:ext uri="{FF2B5EF4-FFF2-40B4-BE49-F238E27FC236}">
                <a16:creationId xmlns:a16="http://schemas.microsoft.com/office/drawing/2014/main" id="{487559FC-6666-8A47-8A55-683F64EE2CF5}"/>
              </a:ext>
            </a:extLst>
          </p:cNvPr>
          <p:cNvSpPr>
            <a:spLocks noGrp="1"/>
          </p:cNvSpPr>
          <p:nvPr>
            <p:ph idx="1"/>
          </p:nvPr>
        </p:nvSpPr>
        <p:spPr>
          <a:xfrm>
            <a:off x="457200" y="682117"/>
            <a:ext cx="8229600" cy="3760412"/>
          </a:xfrm>
        </p:spPr>
        <p:txBody>
          <a:bodyPr/>
          <a:lstStyle/>
          <a:p>
            <a:r>
              <a:rPr lang="en-US" dirty="0"/>
              <a:t>Inventory</a:t>
            </a:r>
          </a:p>
          <a:p>
            <a:r>
              <a:rPr lang="en-US" dirty="0"/>
              <a:t>Controlled use of Administrative Access</a:t>
            </a:r>
          </a:p>
          <a:p>
            <a:r>
              <a:rPr lang="en-US" dirty="0"/>
              <a:t>Secure Standard Builds</a:t>
            </a:r>
          </a:p>
          <a:p>
            <a:r>
              <a:rPr lang="en-US" dirty="0"/>
              <a:t>Vulnerability Management</a:t>
            </a:r>
          </a:p>
          <a:p>
            <a:r>
              <a:rPr lang="en-US" dirty="0"/>
              <a:t>Logging, Monitoring and Alerting</a:t>
            </a:r>
          </a:p>
          <a:p>
            <a:endParaRPr lang="en-US" dirty="0"/>
          </a:p>
          <a:p>
            <a:r>
              <a:rPr lang="en-US" dirty="0"/>
              <a:t>Vulnerable API Interfaces and  Web Services</a:t>
            </a:r>
          </a:p>
        </p:txBody>
      </p:sp>
      <p:sp>
        <p:nvSpPr>
          <p:cNvPr id="4" name="Slide Number Placeholder 3">
            <a:extLst>
              <a:ext uri="{FF2B5EF4-FFF2-40B4-BE49-F238E27FC236}">
                <a16:creationId xmlns:a16="http://schemas.microsoft.com/office/drawing/2014/main" id="{33F7418E-FEA3-0B45-8C22-0141C70C732B}"/>
              </a:ext>
            </a:extLst>
          </p:cNvPr>
          <p:cNvSpPr>
            <a:spLocks noGrp="1"/>
          </p:cNvSpPr>
          <p:nvPr>
            <p:ph type="sldNum" sz="quarter" idx="4"/>
          </p:nvPr>
        </p:nvSpPr>
        <p:spPr/>
        <p:txBody>
          <a:bodyPr/>
          <a:lstStyle/>
          <a:p>
            <a:fld id="{F8E24598-D429-A34B-B4A6-5808099B37D3}" type="slidenum">
              <a:rPr lang="en-US" smtClean="0"/>
              <a:pPr/>
              <a:t>20</a:t>
            </a:fld>
            <a:endParaRPr lang="en-US" dirty="0"/>
          </a:p>
        </p:txBody>
      </p:sp>
    </p:spTree>
    <p:extLst>
      <p:ext uri="{BB962C8B-B14F-4D97-AF65-F5344CB8AC3E}">
        <p14:creationId xmlns:p14="http://schemas.microsoft.com/office/powerpoint/2010/main" val="257617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28601" y="3889491"/>
            <a:ext cx="4175975" cy="367202"/>
          </a:xfrm>
        </p:spPr>
        <p:txBody>
          <a:bodyPr/>
          <a:lstStyle/>
          <a:p>
            <a:r>
              <a:rPr lang="en-US" dirty="0"/>
              <a:t>Ransomware is not going away…</a:t>
            </a:r>
          </a:p>
        </p:txBody>
      </p:sp>
      <p:sp>
        <p:nvSpPr>
          <p:cNvPr id="5" name="Title 4"/>
          <p:cNvSpPr>
            <a:spLocks noGrp="1"/>
          </p:cNvSpPr>
          <p:nvPr>
            <p:ph type="ctrTitle"/>
          </p:nvPr>
        </p:nvSpPr>
        <p:spPr>
          <a:xfrm>
            <a:off x="117510" y="2257939"/>
            <a:ext cx="3906078" cy="1235491"/>
          </a:xfrm>
        </p:spPr>
        <p:txBody>
          <a:bodyPr/>
          <a:lstStyle/>
          <a:p>
            <a:r>
              <a:rPr lang="en-US" sz="2800" dirty="0"/>
              <a:t>Interference With Operations &amp; Extortion</a:t>
            </a:r>
            <a:endParaRPr lang="en-US" sz="2800" i="1" dirty="0"/>
          </a:p>
        </p:txBody>
      </p:sp>
      <p:sp>
        <p:nvSpPr>
          <p:cNvPr id="4" name="Slide Number Placeholder 3"/>
          <p:cNvSpPr>
            <a:spLocks noGrp="1"/>
          </p:cNvSpPr>
          <p:nvPr>
            <p:ph type="sldNum" sz="quarter" idx="4"/>
          </p:nvPr>
        </p:nvSpPr>
        <p:spPr/>
        <p:txBody>
          <a:bodyPr/>
          <a:lstStyle/>
          <a:p>
            <a:fld id="{F8E24598-D429-A34B-B4A6-5808099B37D3}" type="slidenum">
              <a:rPr lang="en-US" smtClean="0"/>
              <a:pPr/>
              <a:t>21</a:t>
            </a:fld>
            <a:endParaRPr lang="en-US" dirty="0"/>
          </a:p>
        </p:txBody>
      </p:sp>
    </p:spTree>
    <p:extLst>
      <p:ext uri="{BB962C8B-B14F-4D97-AF65-F5344CB8AC3E}">
        <p14:creationId xmlns:p14="http://schemas.microsoft.com/office/powerpoint/2010/main" val="953982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638"/>
            <a:ext cx="8686800" cy="685800"/>
          </a:xfrm>
        </p:spPr>
        <p:txBody>
          <a:bodyPr/>
          <a:lstStyle/>
          <a:p>
            <a:r>
              <a:rPr lang="en-US" dirty="0"/>
              <a:t>Ransomware</a:t>
            </a:r>
          </a:p>
        </p:txBody>
      </p:sp>
      <p:sp>
        <p:nvSpPr>
          <p:cNvPr id="4" name="Slide Number Placeholder 3"/>
          <p:cNvSpPr>
            <a:spLocks noGrp="1"/>
          </p:cNvSpPr>
          <p:nvPr>
            <p:ph type="sldNum" sz="quarter" idx="4"/>
          </p:nvPr>
        </p:nvSpPr>
        <p:spPr/>
        <p:txBody>
          <a:bodyPr/>
          <a:lstStyle/>
          <a:p>
            <a:fld id="{F8E24598-D429-A34B-B4A6-5808099B37D3}" type="slidenum">
              <a:rPr lang="en-US" smtClean="0"/>
              <a:pPr/>
              <a:t>22</a:t>
            </a:fld>
            <a:endParaRPr lang="en-US" dirty="0"/>
          </a:p>
        </p:txBody>
      </p:sp>
      <p:grpSp>
        <p:nvGrpSpPr>
          <p:cNvPr id="8" name="Group 1">
            <a:extLst>
              <a:ext uri="{FF2B5EF4-FFF2-40B4-BE49-F238E27FC236}">
                <a16:creationId xmlns:a16="http://schemas.microsoft.com/office/drawing/2014/main" id="{A8043782-C776-6F47-8509-BDA6B5FA093E}"/>
              </a:ext>
            </a:extLst>
          </p:cNvPr>
          <p:cNvGrpSpPr>
            <a:grpSpLocks/>
          </p:cNvGrpSpPr>
          <p:nvPr/>
        </p:nvGrpSpPr>
        <p:grpSpPr bwMode="auto">
          <a:xfrm>
            <a:off x="3513667" y="68638"/>
            <a:ext cx="5240867" cy="4317095"/>
            <a:chOff x="-3060459" y="1968157"/>
            <a:chExt cx="6999891" cy="4666561"/>
          </a:xfrm>
        </p:grpSpPr>
        <p:pic>
          <p:nvPicPr>
            <p:cNvPr id="10" name="Picture 2">
              <a:extLst>
                <a:ext uri="{FF2B5EF4-FFF2-40B4-BE49-F238E27FC236}">
                  <a16:creationId xmlns:a16="http://schemas.microsoft.com/office/drawing/2014/main" id="{E4702D0D-3703-FE45-926D-EDC6998AC6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60459" y="1968157"/>
              <a:ext cx="6999891" cy="121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2F813060-CD83-4D40-B2F3-7F8045525A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60459" y="3168869"/>
              <a:ext cx="6999891" cy="346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itle 1">
            <a:extLst>
              <a:ext uri="{FF2B5EF4-FFF2-40B4-BE49-F238E27FC236}">
                <a16:creationId xmlns:a16="http://schemas.microsoft.com/office/drawing/2014/main" id="{6C580D81-0186-594B-8FC2-497F84C0D168}"/>
              </a:ext>
            </a:extLst>
          </p:cNvPr>
          <p:cNvSpPr txBox="1">
            <a:spLocks/>
          </p:cNvSpPr>
          <p:nvPr/>
        </p:nvSpPr>
        <p:spPr bwMode="auto">
          <a:xfrm>
            <a:off x="457200" y="791998"/>
            <a:ext cx="2856016" cy="6858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733" b="0">
                <a:solidFill>
                  <a:schemeClr val="accent1"/>
                </a:solidFill>
                <a:latin typeface="Georgia" panose="02040502050405020303" pitchFamily="18"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85"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54"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3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a:lstStyle>
          <a:p>
            <a:r>
              <a:rPr lang="en-US" sz="1350" kern="0" dirty="0"/>
              <a:t>Ransomware bursts on the scene more than eight years ago…</a:t>
            </a:r>
            <a:endParaRPr lang="en-US" sz="2800" kern="0" dirty="0"/>
          </a:p>
        </p:txBody>
      </p:sp>
    </p:spTree>
    <p:extLst>
      <p:ext uri="{BB962C8B-B14F-4D97-AF65-F5344CB8AC3E}">
        <p14:creationId xmlns:p14="http://schemas.microsoft.com/office/powerpoint/2010/main" val="79497123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F8E24598-D429-A34B-B4A6-5808099B37D3}" type="slidenum">
              <a:rPr lang="en-US" smtClean="0"/>
              <a:pPr/>
              <a:t>23</a:t>
            </a:fld>
            <a:endParaRPr lang="en-US" dirty="0"/>
          </a:p>
        </p:txBody>
      </p:sp>
      <p:sp>
        <p:nvSpPr>
          <p:cNvPr id="9" name="Title 4">
            <a:extLst>
              <a:ext uri="{FF2B5EF4-FFF2-40B4-BE49-F238E27FC236}">
                <a16:creationId xmlns:a16="http://schemas.microsoft.com/office/drawing/2014/main" id="{E883F468-31BD-5047-861E-4B98258F4667}"/>
              </a:ext>
            </a:extLst>
          </p:cNvPr>
          <p:cNvSpPr txBox="1">
            <a:spLocks/>
          </p:cNvSpPr>
          <p:nvPr/>
        </p:nvSpPr>
        <p:spPr bwMode="auto">
          <a:xfrm>
            <a:off x="390814" y="46466"/>
            <a:ext cx="2663190" cy="4773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819F3D"/>
                </a:solidFill>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189"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377"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566"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754"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a:lstStyle>
          <a:p>
            <a:r>
              <a:rPr lang="en-US" altLang="en-US" sz="2800" b="0" dirty="0">
                <a:solidFill>
                  <a:schemeClr val="accent1"/>
                </a:solidFill>
                <a:latin typeface="Georgia" panose="02040502050405020303" pitchFamily="18" charset="0"/>
              </a:rPr>
              <a:t>Ransomware</a:t>
            </a:r>
          </a:p>
        </p:txBody>
      </p:sp>
      <p:pic>
        <p:nvPicPr>
          <p:cNvPr id="13" name="Picture 12" descr="Text&#10;&#10;Description automatically generated">
            <a:extLst>
              <a:ext uri="{FF2B5EF4-FFF2-40B4-BE49-F238E27FC236}">
                <a16:creationId xmlns:a16="http://schemas.microsoft.com/office/drawing/2014/main" id="{520BC3D8-BE97-8F3C-80A8-F5A0D9872251}"/>
              </a:ext>
            </a:extLst>
          </p:cNvPr>
          <p:cNvPicPr>
            <a:picLocks noChangeAspect="1"/>
          </p:cNvPicPr>
          <p:nvPr/>
        </p:nvPicPr>
        <p:blipFill rotWithShape="1">
          <a:blip r:embed="rId3">
            <a:extLst>
              <a:ext uri="{28A0092B-C50C-407E-A947-70E740481C1C}">
                <a14:useLocalDpi xmlns:a14="http://schemas.microsoft.com/office/drawing/2010/main" val="0"/>
              </a:ext>
            </a:extLst>
          </a:blip>
          <a:srcRect b="32560"/>
          <a:stretch/>
        </p:blipFill>
        <p:spPr>
          <a:xfrm>
            <a:off x="911036" y="523859"/>
            <a:ext cx="7477625" cy="3998445"/>
          </a:xfrm>
          <a:prstGeom prst="rect">
            <a:avLst/>
          </a:prstGeom>
        </p:spPr>
      </p:pic>
      <p:sp>
        <p:nvSpPr>
          <p:cNvPr id="14" name="Rectangle 13">
            <a:extLst>
              <a:ext uri="{FF2B5EF4-FFF2-40B4-BE49-F238E27FC236}">
                <a16:creationId xmlns:a16="http://schemas.microsoft.com/office/drawing/2014/main" id="{4C35568A-9B3B-CEE4-130F-F13B0E78B313}"/>
              </a:ext>
            </a:extLst>
          </p:cNvPr>
          <p:cNvSpPr/>
          <p:nvPr/>
        </p:nvSpPr>
        <p:spPr bwMode="auto">
          <a:xfrm>
            <a:off x="911036" y="1470991"/>
            <a:ext cx="2070703" cy="298174"/>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cxnSp>
        <p:nvCxnSpPr>
          <p:cNvPr id="16" name="Straight Arrow Connector 15">
            <a:extLst>
              <a:ext uri="{FF2B5EF4-FFF2-40B4-BE49-F238E27FC236}">
                <a16:creationId xmlns:a16="http://schemas.microsoft.com/office/drawing/2014/main" id="{5C698119-039C-A4CF-F3B6-07B1AE6A244F}"/>
              </a:ext>
            </a:extLst>
          </p:cNvPr>
          <p:cNvCxnSpPr/>
          <p:nvPr/>
        </p:nvCxnSpPr>
        <p:spPr bwMode="auto">
          <a:xfrm flipH="1">
            <a:off x="1434174" y="815009"/>
            <a:ext cx="576469" cy="576469"/>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516098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E088-DD6E-2A49-A95C-496C5F310079}"/>
              </a:ext>
            </a:extLst>
          </p:cNvPr>
          <p:cNvSpPr>
            <a:spLocks noGrp="1"/>
          </p:cNvSpPr>
          <p:nvPr>
            <p:ph type="title"/>
          </p:nvPr>
        </p:nvSpPr>
        <p:spPr>
          <a:xfrm>
            <a:off x="5228346" y="-6003"/>
            <a:ext cx="3241964" cy="543146"/>
          </a:xfrm>
        </p:spPr>
        <p:txBody>
          <a:bodyPr anchor="t"/>
          <a:lstStyle/>
          <a:p>
            <a:r>
              <a:rPr lang="en-US" dirty="0"/>
              <a:t>Late Last Year…</a:t>
            </a:r>
          </a:p>
        </p:txBody>
      </p:sp>
      <p:sp>
        <p:nvSpPr>
          <p:cNvPr id="4" name="Slide Number Placeholder 3">
            <a:extLst>
              <a:ext uri="{FF2B5EF4-FFF2-40B4-BE49-F238E27FC236}">
                <a16:creationId xmlns:a16="http://schemas.microsoft.com/office/drawing/2014/main" id="{063FD08A-7C4D-4E47-8C94-60FF4ADEF211}"/>
              </a:ext>
            </a:extLst>
          </p:cNvPr>
          <p:cNvSpPr>
            <a:spLocks noGrp="1"/>
          </p:cNvSpPr>
          <p:nvPr>
            <p:ph type="sldNum" sz="quarter" idx="4"/>
          </p:nvPr>
        </p:nvSpPr>
        <p:spPr/>
        <p:txBody>
          <a:bodyPr/>
          <a:lstStyle/>
          <a:p>
            <a:fld id="{F8E24598-D429-A34B-B4A6-5808099B37D3}" type="slidenum">
              <a:rPr lang="en-US" smtClean="0"/>
              <a:pPr/>
              <a:t>24</a:t>
            </a:fld>
            <a:endParaRPr lang="en-US" dirty="0"/>
          </a:p>
        </p:txBody>
      </p:sp>
      <p:pic>
        <p:nvPicPr>
          <p:cNvPr id="6" name="Picture 5" descr="Text&#10;&#10;Description automatically generated">
            <a:extLst>
              <a:ext uri="{FF2B5EF4-FFF2-40B4-BE49-F238E27FC236}">
                <a16:creationId xmlns:a16="http://schemas.microsoft.com/office/drawing/2014/main" id="{13E64A0F-ECD7-BB48-8EBD-645CA2055A7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1604" y="82140"/>
            <a:ext cx="3745380" cy="1627174"/>
          </a:xfrm>
          <a:prstGeom prst="rect">
            <a:avLst/>
          </a:prstGeom>
        </p:spPr>
      </p:pic>
      <p:pic>
        <p:nvPicPr>
          <p:cNvPr id="7" name="Picture 6" descr="Text&#10;&#10;Description automatically generated">
            <a:extLst>
              <a:ext uri="{FF2B5EF4-FFF2-40B4-BE49-F238E27FC236}">
                <a16:creationId xmlns:a16="http://schemas.microsoft.com/office/drawing/2014/main" id="{3882C473-8D1A-7441-A394-0F7203496E8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61604" y="1525620"/>
            <a:ext cx="3742052" cy="101598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9CFF6E0-A9D9-7B4B-AB53-C2E7D64EA1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361" y="2618595"/>
            <a:ext cx="1956816" cy="415513"/>
          </a:xfrm>
          <a:prstGeom prst="rect">
            <a:avLst/>
          </a:prstGeom>
        </p:spPr>
      </p:pic>
      <p:sp>
        <p:nvSpPr>
          <p:cNvPr id="11" name="TextBox 10">
            <a:extLst>
              <a:ext uri="{FF2B5EF4-FFF2-40B4-BE49-F238E27FC236}">
                <a16:creationId xmlns:a16="http://schemas.microsoft.com/office/drawing/2014/main" id="{BDDD09AC-89F2-B346-B171-53CB779BF381}"/>
              </a:ext>
            </a:extLst>
          </p:cNvPr>
          <p:cNvSpPr txBox="1"/>
          <p:nvPr/>
        </p:nvSpPr>
        <p:spPr>
          <a:xfrm>
            <a:off x="361604" y="3197604"/>
            <a:ext cx="4414991" cy="196208"/>
          </a:xfrm>
          <a:prstGeom prst="rect">
            <a:avLst/>
          </a:prstGeom>
          <a:noFill/>
        </p:spPr>
        <p:txBody>
          <a:bodyPr wrap="none" rtlCol="0">
            <a:spAutoFit/>
          </a:bodyPr>
          <a:lstStyle/>
          <a:p>
            <a:r>
              <a:rPr lang="en-US" sz="675" dirty="0"/>
              <a:t>https://</a:t>
            </a:r>
            <a:r>
              <a:rPr lang="en-US" sz="675" dirty="0" err="1"/>
              <a:t>krebsonsecurity.com</a:t>
            </a:r>
            <a:r>
              <a:rPr lang="en-US" sz="675" dirty="0"/>
              <a:t>/2020/10/fbi-dhs-hhs-warn-of-imminent-credible-ransomware-threat-against-u-s-hospitals/</a:t>
            </a:r>
          </a:p>
        </p:txBody>
      </p:sp>
      <p:sp>
        <p:nvSpPr>
          <p:cNvPr id="12" name="Title 1">
            <a:extLst>
              <a:ext uri="{FF2B5EF4-FFF2-40B4-BE49-F238E27FC236}">
                <a16:creationId xmlns:a16="http://schemas.microsoft.com/office/drawing/2014/main" id="{BB5A4F4B-5133-9A45-99B2-01BD1A456288}"/>
              </a:ext>
            </a:extLst>
          </p:cNvPr>
          <p:cNvSpPr txBox="1">
            <a:spLocks/>
          </p:cNvSpPr>
          <p:nvPr/>
        </p:nvSpPr>
        <p:spPr bwMode="auto">
          <a:xfrm>
            <a:off x="5139311" y="14316"/>
            <a:ext cx="3745380" cy="51061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1" fontAlgn="base" hangingPunct="1">
              <a:spcBef>
                <a:spcPct val="0"/>
              </a:spcBef>
              <a:spcAft>
                <a:spcPct val="0"/>
              </a:spcAft>
              <a:defRPr sz="3733" b="0">
                <a:solidFill>
                  <a:schemeClr val="accent1"/>
                </a:solidFill>
                <a:latin typeface="Georgia" panose="02040502050405020303" pitchFamily="18"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85"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54"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3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a:lstStyle>
          <a:p>
            <a:endParaRPr lang="en-US" sz="2800" kern="0" dirty="0"/>
          </a:p>
        </p:txBody>
      </p:sp>
      <p:pic>
        <p:nvPicPr>
          <p:cNvPr id="3" name="Picture 2">
            <a:extLst>
              <a:ext uri="{FF2B5EF4-FFF2-40B4-BE49-F238E27FC236}">
                <a16:creationId xmlns:a16="http://schemas.microsoft.com/office/drawing/2014/main" id="{84F6F091-2CD0-178D-62A6-CD145312BE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28346" y="516824"/>
            <a:ext cx="3745379" cy="4203542"/>
          </a:xfrm>
          <a:prstGeom prst="rect">
            <a:avLst/>
          </a:prstGeom>
        </p:spPr>
      </p:pic>
    </p:spTree>
    <p:extLst>
      <p:ext uri="{BB962C8B-B14F-4D97-AF65-F5344CB8AC3E}">
        <p14:creationId xmlns:p14="http://schemas.microsoft.com/office/powerpoint/2010/main" val="8137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11" y="49881"/>
            <a:ext cx="7668248" cy="689962"/>
          </a:xfrm>
        </p:spPr>
        <p:txBody>
          <a:bodyPr/>
          <a:lstStyle/>
          <a:p>
            <a:r>
              <a:rPr lang="en-US" dirty="0"/>
              <a:t>Ransomware Attacks Continue to Evolve</a:t>
            </a:r>
          </a:p>
        </p:txBody>
      </p:sp>
      <p:sp>
        <p:nvSpPr>
          <p:cNvPr id="10" name="TextBox 9">
            <a:extLst>
              <a:ext uri="{FF2B5EF4-FFF2-40B4-BE49-F238E27FC236}">
                <a16:creationId xmlns:a16="http://schemas.microsoft.com/office/drawing/2014/main" id="{B5DCC69F-F3DF-7D45-8EEE-1D080504EC54}"/>
              </a:ext>
            </a:extLst>
          </p:cNvPr>
          <p:cNvSpPr txBox="1"/>
          <p:nvPr/>
        </p:nvSpPr>
        <p:spPr>
          <a:xfrm>
            <a:off x="654638" y="739842"/>
            <a:ext cx="6328054" cy="3693319"/>
          </a:xfrm>
          <a:prstGeom prst="rect">
            <a:avLst/>
          </a:prstGeom>
          <a:noFill/>
        </p:spPr>
        <p:txBody>
          <a:bodyPr wrap="square" rtlCol="0">
            <a:spAutoFit/>
          </a:bodyPr>
          <a:lstStyle/>
          <a:p>
            <a:pPr marL="285743" indent="-285743">
              <a:buFont typeface="Arial" panose="020B0604020202020204" pitchFamily="34" charset="0"/>
              <a:buChar char="•"/>
            </a:pPr>
            <a:r>
              <a:rPr lang="en-US" dirty="0"/>
              <a:t>Earliest versions attack consumer availability </a:t>
            </a:r>
          </a:p>
          <a:p>
            <a:pPr marL="285743" indent="-285743">
              <a:buFont typeface="Arial" panose="020B0604020202020204" pitchFamily="34" charset="0"/>
              <a:buChar char="•"/>
            </a:pPr>
            <a:r>
              <a:rPr lang="en-US" dirty="0"/>
              <a:t>2</a:t>
            </a:r>
            <a:r>
              <a:rPr lang="en-US" baseline="30000" dirty="0"/>
              <a:t>nd</a:t>
            </a:r>
            <a:r>
              <a:rPr lang="en-US" dirty="0"/>
              <a:t> generation attacked business availability &amp; confidentiality</a:t>
            </a:r>
          </a:p>
          <a:p>
            <a:pPr marL="285743" indent="-285743">
              <a:buFont typeface="Arial" panose="020B0604020202020204" pitchFamily="34" charset="0"/>
              <a:buChar char="•"/>
            </a:pPr>
            <a:r>
              <a:rPr lang="en-US" dirty="0"/>
              <a:t>Newest versions</a:t>
            </a:r>
          </a:p>
          <a:p>
            <a:pPr marL="628643" lvl="1" indent="-285743">
              <a:buFont typeface="Arial" panose="020B0604020202020204" pitchFamily="34" charset="0"/>
              <a:buChar char="•"/>
            </a:pPr>
            <a:r>
              <a:rPr lang="en-US" dirty="0"/>
              <a:t>Successful against all operating systems</a:t>
            </a:r>
          </a:p>
          <a:p>
            <a:pPr marL="628643" lvl="1" indent="-285743">
              <a:buFont typeface="Arial" panose="020B0604020202020204" pitchFamily="34" charset="0"/>
              <a:buChar char="•"/>
            </a:pPr>
            <a:r>
              <a:rPr lang="en-US" dirty="0"/>
              <a:t>Include Internet banking trojans (Zeus Sphinx Trojan) </a:t>
            </a:r>
          </a:p>
          <a:p>
            <a:pPr marL="628643" lvl="1" indent="-285743">
              <a:buFont typeface="Arial" panose="020B0604020202020204" pitchFamily="34" charset="0"/>
              <a:buChar char="•"/>
            </a:pPr>
            <a:r>
              <a:rPr lang="en-US" dirty="0"/>
              <a:t>Search for and encrypt back ups first</a:t>
            </a:r>
          </a:p>
          <a:p>
            <a:pPr marL="628643" lvl="1" indent="-285743">
              <a:buFont typeface="Wingdings" pitchFamily="2" charset="2"/>
              <a:buChar char="Ø"/>
            </a:pPr>
            <a:r>
              <a:rPr lang="en-US" b="1" dirty="0"/>
              <a:t>FINISH with threat of data disclosure (DR is not enough…)</a:t>
            </a:r>
          </a:p>
          <a:p>
            <a:pPr marL="285743" indent="-285743">
              <a:buFont typeface="Wingdings" pitchFamily="2" charset="2"/>
              <a:buChar char="Ø"/>
            </a:pPr>
            <a:endParaRPr lang="en-US" b="1" dirty="0"/>
          </a:p>
          <a:p>
            <a:pPr marL="285743" indent="-285743">
              <a:buFont typeface="Wingdings" pitchFamily="2" charset="2"/>
              <a:buChar char="Ø"/>
            </a:pPr>
            <a:r>
              <a:rPr lang="en-US" b="1" dirty="0"/>
              <a:t>If you have not tested your susceptibility to Ransomware…???</a:t>
            </a:r>
          </a:p>
          <a:p>
            <a:pPr marL="285743" indent="-285743">
              <a:buFont typeface="Wingdings" pitchFamily="2" charset="2"/>
              <a:buChar char="Ø"/>
            </a:pPr>
            <a:endParaRPr lang="en-US" b="1" dirty="0"/>
          </a:p>
          <a:p>
            <a:pPr marL="285743" indent="-285743">
              <a:buFont typeface="Wingdings" pitchFamily="2" charset="2"/>
              <a:buChar char="Ø"/>
            </a:pPr>
            <a:r>
              <a:rPr lang="en-US" b="1" dirty="0"/>
              <a:t>If you have not tested your recovery capabilities, from bare metal up…???</a:t>
            </a:r>
          </a:p>
        </p:txBody>
      </p:sp>
      <p:sp>
        <p:nvSpPr>
          <p:cNvPr id="11" name="Rectangle 10">
            <a:extLst>
              <a:ext uri="{FF2B5EF4-FFF2-40B4-BE49-F238E27FC236}">
                <a16:creationId xmlns:a16="http://schemas.microsoft.com/office/drawing/2014/main" id="{A3D852D7-7B43-1240-9ED4-3D00BA40AE7A}"/>
              </a:ext>
            </a:extLst>
          </p:cNvPr>
          <p:cNvSpPr/>
          <p:nvPr/>
        </p:nvSpPr>
        <p:spPr bwMode="auto">
          <a:xfrm>
            <a:off x="7108469" y="739841"/>
            <a:ext cx="1776222" cy="357301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89315" indent="-289315" defTabSz="514337">
              <a:defRPr/>
            </a:pPr>
            <a:endParaRPr lang="en-US" dirty="0"/>
          </a:p>
          <a:p>
            <a:pPr marL="289315" indent="-289315" defTabSz="514337">
              <a:defRPr/>
            </a:pPr>
            <a:endParaRPr lang="en-US" dirty="0"/>
          </a:p>
          <a:p>
            <a:pPr marL="289315" indent="-289315" algn="ctr" defTabSz="514337">
              <a:defRPr/>
            </a:pPr>
            <a:endParaRPr lang="en-US" sz="2400" b="1" dirty="0">
              <a:solidFill>
                <a:schemeClr val="bg1"/>
              </a:solidFill>
            </a:endParaRPr>
          </a:p>
          <a:p>
            <a:pPr marL="289315" indent="-289315" algn="ctr" defTabSz="514337">
              <a:defRPr/>
            </a:pPr>
            <a:endParaRPr lang="en-US" sz="2025" b="1" dirty="0">
              <a:solidFill>
                <a:schemeClr val="bg1"/>
              </a:solidFill>
            </a:endParaRPr>
          </a:p>
          <a:p>
            <a:pPr marL="289315" indent="-289315" algn="ctr" defTabSz="514337">
              <a:defRPr/>
            </a:pPr>
            <a:endParaRPr lang="en-US" sz="2025" b="1" dirty="0">
              <a:solidFill>
                <a:schemeClr val="bg1"/>
              </a:solidFill>
            </a:endParaRPr>
          </a:p>
          <a:p>
            <a:pPr marL="289315" indent="-289315" algn="ctr" defTabSz="514337">
              <a:defRPr/>
            </a:pPr>
            <a:r>
              <a:rPr lang="en-US" sz="2025" b="1" dirty="0">
                <a:solidFill>
                  <a:schemeClr val="bg1"/>
                </a:solidFill>
              </a:rPr>
              <a:t>Ransomware</a:t>
            </a:r>
          </a:p>
        </p:txBody>
      </p:sp>
      <p:pic>
        <p:nvPicPr>
          <p:cNvPr id="12" name="Picture 2" descr="C:\Users\danderso.000\AppData\Local\Microsoft\Windows\Temporary Internet Files\Content.IE5\UMIVL2YQ\Skull_&amp;_crossbones.svg[1].png">
            <a:extLst>
              <a:ext uri="{FF2B5EF4-FFF2-40B4-BE49-F238E27FC236}">
                <a16:creationId xmlns:a16="http://schemas.microsoft.com/office/drawing/2014/main" id="{F66F1804-79D5-C74A-B9D9-77DEA7D119A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70907" y="1029794"/>
            <a:ext cx="851345" cy="82123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a:extLst>
              <a:ext uri="{FF2B5EF4-FFF2-40B4-BE49-F238E27FC236}">
                <a16:creationId xmlns:a16="http://schemas.microsoft.com/office/drawing/2014/main" id="{DAC50146-CC3A-2D47-92DE-3D194505844B}"/>
              </a:ext>
            </a:extLst>
          </p:cNvPr>
          <p:cNvSpPr>
            <a:spLocks noGrp="1"/>
          </p:cNvSpPr>
          <p:nvPr>
            <p:ph type="sldNum" sz="quarter" idx="4"/>
          </p:nvPr>
        </p:nvSpPr>
        <p:spPr>
          <a:xfrm>
            <a:off x="8686800" y="4773168"/>
            <a:ext cx="395782" cy="342900"/>
          </a:xfrm>
        </p:spPr>
        <p:txBody>
          <a:bodyPr/>
          <a:lstStyle/>
          <a:p>
            <a:fld id="{F8E24598-D429-A34B-B4A6-5808099B37D3}" type="slidenum">
              <a:rPr lang="en-US" smtClean="0"/>
              <a:pPr/>
              <a:t>25</a:t>
            </a:fld>
            <a:endParaRPr lang="en-US" dirty="0"/>
          </a:p>
        </p:txBody>
      </p:sp>
    </p:spTree>
    <p:extLst>
      <p:ext uri="{BB962C8B-B14F-4D97-AF65-F5344CB8AC3E}">
        <p14:creationId xmlns:p14="http://schemas.microsoft.com/office/powerpoint/2010/main" val="1721426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ACF4C1-DE18-274A-8A2D-EDAFDCEA84ED}"/>
              </a:ext>
            </a:extLst>
          </p:cNvPr>
          <p:cNvSpPr>
            <a:spLocks noGrp="1"/>
          </p:cNvSpPr>
          <p:nvPr>
            <p:ph type="ctrTitle"/>
          </p:nvPr>
        </p:nvSpPr>
        <p:spPr/>
        <p:txBody>
          <a:bodyPr/>
          <a:lstStyle/>
          <a:p>
            <a:r>
              <a:rPr lang="en-US" dirty="0"/>
              <a:t>Standards Based Operations</a:t>
            </a:r>
            <a:br>
              <a:rPr lang="en-US" dirty="0"/>
            </a:br>
            <a:br>
              <a:rPr lang="en-US" dirty="0"/>
            </a:br>
            <a:r>
              <a:rPr lang="en-US" dirty="0"/>
              <a:t>“People, Rules, and Tools”</a:t>
            </a:r>
          </a:p>
        </p:txBody>
      </p:sp>
    </p:spTree>
    <p:extLst>
      <p:ext uri="{BB962C8B-B14F-4D97-AF65-F5344CB8AC3E}">
        <p14:creationId xmlns:p14="http://schemas.microsoft.com/office/powerpoint/2010/main" val="1889047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81" y="122216"/>
            <a:ext cx="8229600" cy="685800"/>
          </a:xfrm>
        </p:spPr>
        <p:txBody>
          <a:bodyPr/>
          <a:lstStyle/>
          <a:p>
            <a:r>
              <a:rPr lang="en-US" dirty="0"/>
              <a:t>Reliance - It Starts with Policies and Standards</a:t>
            </a:r>
          </a:p>
        </p:txBody>
      </p:sp>
      <p:sp>
        <p:nvSpPr>
          <p:cNvPr id="3" name="Content Placeholder 2"/>
          <p:cNvSpPr>
            <a:spLocks noGrp="1"/>
          </p:cNvSpPr>
          <p:nvPr>
            <p:ph idx="1"/>
          </p:nvPr>
        </p:nvSpPr>
        <p:spPr>
          <a:xfrm>
            <a:off x="491289" y="711314"/>
            <a:ext cx="6359454" cy="2824843"/>
          </a:xfrm>
        </p:spPr>
        <p:txBody>
          <a:bodyPr/>
          <a:lstStyle/>
          <a:p>
            <a:pPr>
              <a:buFont typeface="Wingdings" panose="05000000000000000000" pitchFamily="2" charset="2"/>
              <a:buChar char="Ø"/>
            </a:pPr>
            <a:r>
              <a:rPr lang="en-US" dirty="0"/>
              <a:t>Security is not a product</a:t>
            </a:r>
          </a:p>
          <a:p>
            <a:pPr>
              <a:buFont typeface="Wingdings" panose="05000000000000000000" pitchFamily="2" charset="2"/>
              <a:buChar char="Ø"/>
            </a:pPr>
            <a:r>
              <a:rPr lang="en-US" dirty="0"/>
              <a:t>People, Rules and Tools</a:t>
            </a:r>
          </a:p>
          <a:p>
            <a:pPr lvl="1"/>
            <a:r>
              <a:rPr lang="en-US" dirty="0"/>
              <a:t>What do we expect to occur?</a:t>
            </a:r>
          </a:p>
          <a:p>
            <a:pPr lvl="1"/>
            <a:r>
              <a:rPr lang="en-US" dirty="0"/>
              <a:t>How do we conduct business?</a:t>
            </a:r>
          </a:p>
          <a:p>
            <a:pPr lvl="1"/>
            <a:r>
              <a:rPr lang="en-US" dirty="0"/>
              <a:t>Who is responsible for what?</a:t>
            </a:r>
          </a:p>
          <a:p>
            <a:pPr>
              <a:buFont typeface="Wingdings" panose="05000000000000000000" pitchFamily="2" charset="2"/>
              <a:buChar char="Ø"/>
            </a:pPr>
            <a:r>
              <a:rPr lang="en-US" dirty="0"/>
              <a:t>Standards based operations from a governance or compliance framework:</a:t>
            </a:r>
          </a:p>
          <a:p>
            <a:pPr lvl="1"/>
            <a:r>
              <a:rPr lang="en-US" dirty="0"/>
              <a:t>HIPAA, GLBA, (State Laws?)	-----  </a:t>
            </a:r>
            <a:r>
              <a:rPr lang="en-US" sz="1600" i="1" dirty="0"/>
              <a:t>Regulatory</a:t>
            </a:r>
            <a:endParaRPr lang="en-US" i="1" dirty="0"/>
          </a:p>
          <a:p>
            <a:pPr lvl="1"/>
            <a:r>
              <a:rPr lang="en-US" dirty="0"/>
              <a:t>PCI – DSS, CMMC		-----  </a:t>
            </a:r>
            <a:r>
              <a:rPr lang="en-US" sz="1600" i="1" dirty="0"/>
              <a:t>Contractual</a:t>
            </a:r>
            <a:endParaRPr lang="en-US" i="1" dirty="0"/>
          </a:p>
          <a:p>
            <a:pPr lvl="1"/>
            <a:r>
              <a:rPr lang="en-US" dirty="0"/>
              <a:t>CIS Critical Controls, NIST	-----  </a:t>
            </a:r>
            <a:r>
              <a:rPr lang="en-US" sz="1600" i="1" dirty="0"/>
              <a:t>Operational standards</a:t>
            </a:r>
            <a:endParaRPr lang="en-US" i="1" dirty="0"/>
          </a:p>
        </p:txBody>
      </p:sp>
      <p:sp>
        <p:nvSpPr>
          <p:cNvPr id="4" name="Slide Number Placeholder 3"/>
          <p:cNvSpPr>
            <a:spLocks noGrp="1"/>
          </p:cNvSpPr>
          <p:nvPr>
            <p:ph type="sldNum" sz="quarter" idx="4"/>
          </p:nvPr>
        </p:nvSpPr>
        <p:spPr/>
        <p:txBody>
          <a:bodyPr/>
          <a:lstStyle/>
          <a:p>
            <a:fld id="{F8E24598-D429-A34B-B4A6-5808099B37D3}" type="slidenum">
              <a:rPr lang="en-US" smtClean="0"/>
              <a:pPr/>
              <a:t>27</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69407548"/>
              </p:ext>
            </p:extLst>
          </p:nvPr>
        </p:nvGraphicFramePr>
        <p:xfrm>
          <a:off x="5915272" y="1217274"/>
          <a:ext cx="2969419" cy="2907981"/>
        </p:xfrm>
        <a:graphic>
          <a:graphicData uri="http://schemas.openxmlformats.org/presentationml/2006/ole">
            <mc:AlternateContent xmlns:mc="http://schemas.openxmlformats.org/markup-compatibility/2006">
              <mc:Choice xmlns:v="urn:schemas-microsoft-com:vml" Requires="v">
                <p:oleObj name="Visio" r:id="rId3" imgW="3569208" imgH="3494837" progId="Visio.Drawing.11">
                  <p:embed/>
                </p:oleObj>
              </mc:Choice>
              <mc:Fallback>
                <p:oleObj name="Visio" r:id="rId3" imgW="3569208" imgH="3494837" progId="Visio.Drawing.11">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272" y="1217274"/>
                        <a:ext cx="2969419" cy="290798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508841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2196" t="6984" r="5825" b="5178"/>
          <a:stretch/>
        </p:blipFill>
        <p:spPr>
          <a:xfrm>
            <a:off x="223200" y="0"/>
            <a:ext cx="6991616" cy="4693810"/>
          </a:xfrm>
          <a:prstGeom prst="rect">
            <a:avLst/>
          </a:prstGeom>
        </p:spPr>
      </p:pic>
      <p:sp>
        <p:nvSpPr>
          <p:cNvPr id="8" name="Slide Number Placeholder 2"/>
          <p:cNvSpPr>
            <a:spLocks noGrp="1"/>
          </p:cNvSpPr>
          <p:nvPr>
            <p:ph type="sldNum" sz="quarter" idx="4294967295"/>
          </p:nvPr>
        </p:nvSpPr>
        <p:spPr>
          <a:xfrm>
            <a:off x="8688379" y="4869657"/>
            <a:ext cx="375377" cy="273844"/>
          </a:xfrm>
        </p:spPr>
        <p:txBody>
          <a:bodyPr/>
          <a:lstStyle/>
          <a:p>
            <a:fld id="{F8E24598-D429-A34B-B4A6-5808099B37D3}" type="slidenum">
              <a:rPr lang="en-US" smtClean="0"/>
              <a:pPr/>
              <a:t>28</a:t>
            </a:fld>
            <a:endParaRPr lang="en-US" dirty="0"/>
          </a:p>
        </p:txBody>
      </p:sp>
      <p:sp>
        <p:nvSpPr>
          <p:cNvPr id="7" name="Rectangle 6"/>
          <p:cNvSpPr/>
          <p:nvPr/>
        </p:nvSpPr>
        <p:spPr>
          <a:xfrm>
            <a:off x="2264809" y="4370251"/>
            <a:ext cx="2478051" cy="276999"/>
          </a:xfrm>
          <a:prstGeom prst="rect">
            <a:avLst/>
          </a:prstGeom>
        </p:spPr>
        <p:txBody>
          <a:bodyPr wrap="none">
            <a:spAutoFit/>
          </a:bodyPr>
          <a:lstStyle/>
          <a:p>
            <a:r>
              <a:rPr lang="en-US" sz="1200" dirty="0"/>
              <a:t>https://www.cisecurity.org/controls/</a:t>
            </a:r>
          </a:p>
        </p:txBody>
      </p:sp>
      <p:sp>
        <p:nvSpPr>
          <p:cNvPr id="25602" name="Rectangle 2"/>
          <p:cNvSpPr>
            <a:spLocks noGrp="1" noChangeArrowheads="1"/>
          </p:cNvSpPr>
          <p:nvPr>
            <p:ph type="title"/>
          </p:nvPr>
        </p:nvSpPr>
        <p:spPr>
          <a:xfrm>
            <a:off x="6321973" y="3493988"/>
            <a:ext cx="2438120" cy="1003220"/>
          </a:xfrm>
          <a:solidFill>
            <a:schemeClr val="bg1"/>
          </a:solidFill>
          <a:ln>
            <a:solidFill>
              <a:schemeClr val="bg2">
                <a:lumMod val="10000"/>
              </a:schemeClr>
            </a:solidFill>
          </a:ln>
        </p:spPr>
        <p:txBody>
          <a:bodyPr/>
          <a:lstStyle/>
          <a:p>
            <a:pPr algn="r"/>
            <a:r>
              <a:rPr lang="en-US" sz="2400" dirty="0"/>
              <a:t>Standards Based IT and Cyber Operations</a:t>
            </a:r>
          </a:p>
        </p:txBody>
      </p:sp>
    </p:spTree>
    <p:extLst>
      <p:ext uri="{BB962C8B-B14F-4D97-AF65-F5344CB8AC3E}">
        <p14:creationId xmlns:p14="http://schemas.microsoft.com/office/powerpoint/2010/main" val="708475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F8E24598-D429-A34B-B4A6-5808099B37D3}" type="slidenum">
              <a:rPr lang="en-US" smtClean="0"/>
              <a:pPr/>
              <a:t>29</a:t>
            </a:fld>
            <a:endParaRPr lang="en-US" dirty="0"/>
          </a:p>
        </p:txBody>
      </p:sp>
      <p:sp>
        <p:nvSpPr>
          <p:cNvPr id="16" name="TextBox 15">
            <a:extLst>
              <a:ext uri="{FF2B5EF4-FFF2-40B4-BE49-F238E27FC236}">
                <a16:creationId xmlns:a16="http://schemas.microsoft.com/office/drawing/2014/main" id="{F9AE0695-19AC-824A-800B-5F0C37192DA7}"/>
              </a:ext>
            </a:extLst>
          </p:cNvPr>
          <p:cNvSpPr txBox="1"/>
          <p:nvPr/>
        </p:nvSpPr>
        <p:spPr>
          <a:xfrm>
            <a:off x="276992" y="1943015"/>
            <a:ext cx="2007614" cy="2377574"/>
          </a:xfrm>
          <a:prstGeom prst="rect">
            <a:avLst/>
          </a:prstGeom>
          <a:noFill/>
          <a:ln w="38100">
            <a:solidFill>
              <a:srgbClr val="00B050"/>
            </a:solidFill>
          </a:ln>
        </p:spPr>
        <p:txBody>
          <a:bodyPr wrap="square" rtlCol="0">
            <a:spAutoFit/>
          </a:bodyPr>
          <a:lstStyle/>
          <a:p>
            <a:pPr marL="7144" indent="-7144"/>
            <a:r>
              <a:rPr lang="en-US" sz="1350" b="1" dirty="0"/>
              <a:t>CIS Benchmarks</a:t>
            </a:r>
          </a:p>
          <a:p>
            <a:pPr marL="7144" indent="-7144"/>
            <a:endParaRPr lang="en-US" sz="1350" dirty="0"/>
          </a:p>
          <a:p>
            <a:pPr marL="7144" indent="-7144"/>
            <a:r>
              <a:rPr lang="en-US" sz="1350" dirty="0"/>
              <a:t>Checklists and How-to guides for just about everything</a:t>
            </a:r>
          </a:p>
          <a:p>
            <a:pPr marL="214313" indent="-214313">
              <a:buFontTx/>
              <a:buChar char="-"/>
            </a:pPr>
            <a:r>
              <a:rPr lang="en-US" sz="1350" dirty="0"/>
              <a:t>Operating Systems</a:t>
            </a:r>
          </a:p>
          <a:p>
            <a:pPr marL="214313" indent="-214313">
              <a:buFontTx/>
              <a:buChar char="-"/>
            </a:pPr>
            <a:r>
              <a:rPr lang="en-US" sz="1350" dirty="0"/>
              <a:t>Server Software</a:t>
            </a:r>
          </a:p>
          <a:p>
            <a:pPr marL="214313" indent="-214313">
              <a:buFontTx/>
              <a:buChar char="-"/>
            </a:pPr>
            <a:r>
              <a:rPr lang="en-US" sz="1350" dirty="0"/>
              <a:t>Network Devices</a:t>
            </a:r>
          </a:p>
          <a:p>
            <a:pPr marL="214313" indent="-214313">
              <a:buFontTx/>
              <a:buChar char="-"/>
            </a:pPr>
            <a:r>
              <a:rPr lang="en-US" sz="1350" dirty="0"/>
              <a:t>Cloud Implementations</a:t>
            </a:r>
          </a:p>
          <a:p>
            <a:pPr marL="214313" indent="-214313">
              <a:buFontTx/>
              <a:buChar char="-"/>
            </a:pPr>
            <a:r>
              <a:rPr lang="en-US" sz="1350" dirty="0"/>
              <a:t>Etc.</a:t>
            </a:r>
          </a:p>
        </p:txBody>
      </p:sp>
      <p:pic>
        <p:nvPicPr>
          <p:cNvPr id="19" name="Picture 18" descr="Graphical user interface, website&#10;&#10;Description automatically generated">
            <a:extLst>
              <a:ext uri="{FF2B5EF4-FFF2-40B4-BE49-F238E27FC236}">
                <a16:creationId xmlns:a16="http://schemas.microsoft.com/office/drawing/2014/main" id="{87C21232-65F3-5245-8EBF-64843A00D8DC}"/>
              </a:ext>
            </a:extLst>
          </p:cNvPr>
          <p:cNvPicPr>
            <a:picLocks noChangeAspect="1"/>
          </p:cNvPicPr>
          <p:nvPr/>
        </p:nvPicPr>
        <p:blipFill>
          <a:blip r:embed="rId2"/>
          <a:stretch>
            <a:fillRect/>
          </a:stretch>
        </p:blipFill>
        <p:spPr>
          <a:xfrm>
            <a:off x="2302419" y="27433"/>
            <a:ext cx="6513740" cy="4409744"/>
          </a:xfrm>
          <a:prstGeom prst="rect">
            <a:avLst/>
          </a:prstGeom>
        </p:spPr>
      </p:pic>
    </p:spTree>
    <p:extLst>
      <p:ext uri="{BB962C8B-B14F-4D97-AF65-F5344CB8AC3E}">
        <p14:creationId xmlns:p14="http://schemas.microsoft.com/office/powerpoint/2010/main" val="147699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30" y="75864"/>
            <a:ext cx="6172200" cy="685800"/>
          </a:xfrm>
        </p:spPr>
        <p:txBody>
          <a:bodyPr/>
          <a:lstStyle/>
          <a:p>
            <a:r>
              <a:rPr lang="en-US" dirty="0"/>
              <a:t>Cyber Security Services at CLA</a:t>
            </a:r>
          </a:p>
        </p:txBody>
      </p:sp>
      <p:sp>
        <p:nvSpPr>
          <p:cNvPr id="3" name="Content Placeholder 2"/>
          <p:cNvSpPr>
            <a:spLocks noGrp="1"/>
          </p:cNvSpPr>
          <p:nvPr>
            <p:ph idx="1"/>
          </p:nvPr>
        </p:nvSpPr>
        <p:spPr>
          <a:xfrm>
            <a:off x="185031" y="856914"/>
            <a:ext cx="7590338" cy="3220489"/>
          </a:xfrm>
        </p:spPr>
        <p:txBody>
          <a:bodyPr/>
          <a:lstStyle/>
          <a:p>
            <a:pPr marL="80961" lvl="1" indent="0" fontAlgn="auto">
              <a:spcAft>
                <a:spcPts val="0"/>
              </a:spcAft>
              <a:buNone/>
              <a:defRPr/>
            </a:pPr>
            <a:r>
              <a:rPr lang="en-US" sz="1800" dirty="0"/>
              <a:t>Information Security offered as specialized service offering for over 25 years</a:t>
            </a:r>
          </a:p>
          <a:p>
            <a:pPr marL="233357" lvl="1" indent="-128585" fontAlgn="auto">
              <a:spcAft>
                <a:spcPts val="0"/>
              </a:spcAft>
              <a:buFont typeface="Wingdings" panose="05000000000000000000" pitchFamily="2" charset="2"/>
              <a:buChar char="Ø"/>
              <a:defRPr/>
            </a:pPr>
            <a:r>
              <a:rPr lang="en-US" sz="1800" dirty="0"/>
              <a:t>Penetration Testing and Vulnerability Assessment</a:t>
            </a:r>
          </a:p>
          <a:p>
            <a:pPr marL="403215" lvl="2" indent="-128585" fontAlgn="auto">
              <a:spcAft>
                <a:spcPts val="0"/>
              </a:spcAft>
              <a:buFont typeface="Wingdings" panose="05000000000000000000" pitchFamily="2" charset="2"/>
              <a:buChar char="Ø"/>
              <a:defRPr/>
            </a:pPr>
            <a:r>
              <a:rPr lang="en-US" sz="1350" dirty="0"/>
              <a:t>Black Box, Red Team, and Collaborative Assessments</a:t>
            </a:r>
            <a:endParaRPr lang="en-US" dirty="0"/>
          </a:p>
          <a:p>
            <a:pPr marL="233357" lvl="1" indent="-128585" fontAlgn="auto">
              <a:spcAft>
                <a:spcPts val="0"/>
              </a:spcAft>
              <a:buFont typeface="Wingdings" panose="05000000000000000000" pitchFamily="2" charset="2"/>
              <a:buChar char="Ø"/>
              <a:defRPr/>
            </a:pPr>
            <a:r>
              <a:rPr lang="en-US" sz="1800" dirty="0"/>
              <a:t>IT/Cyber security risk assessments</a:t>
            </a:r>
          </a:p>
          <a:p>
            <a:pPr marL="233357" lvl="1" indent="-128585" fontAlgn="auto">
              <a:spcAft>
                <a:spcPts val="0"/>
              </a:spcAft>
              <a:buFont typeface="Wingdings" panose="05000000000000000000" pitchFamily="2" charset="2"/>
              <a:buChar char="Ø"/>
              <a:defRPr/>
            </a:pPr>
            <a:r>
              <a:rPr lang="en-US" sz="1800" dirty="0"/>
              <a:t>IT audit and compliance (HIPAA, GLBA/FFIEC, NIST, CMMC, CIS, etc.)</a:t>
            </a:r>
          </a:p>
          <a:p>
            <a:pPr marL="233357" lvl="1" indent="-128585" fontAlgn="auto">
              <a:spcAft>
                <a:spcPts val="0"/>
              </a:spcAft>
              <a:buFont typeface="Wingdings" panose="05000000000000000000" pitchFamily="2" charset="2"/>
              <a:buChar char="Ø"/>
              <a:defRPr/>
            </a:pPr>
            <a:r>
              <a:rPr lang="en-US" sz="1800" dirty="0"/>
              <a:t>PCI-DSS Readiness and Compliance Assessments (PCI-DSS)</a:t>
            </a:r>
          </a:p>
          <a:p>
            <a:pPr marL="233357" lvl="1" indent="-128585" fontAlgn="auto">
              <a:spcAft>
                <a:spcPts val="0"/>
              </a:spcAft>
              <a:buFont typeface="Wingdings" panose="05000000000000000000" pitchFamily="2" charset="2"/>
              <a:buChar char="Ø"/>
              <a:defRPr/>
            </a:pPr>
            <a:r>
              <a:rPr lang="en-US" sz="1800" dirty="0"/>
              <a:t>Incident response and forensics</a:t>
            </a:r>
          </a:p>
          <a:p>
            <a:pPr marL="233357" lvl="1" indent="-128585" fontAlgn="auto">
              <a:spcAft>
                <a:spcPts val="0"/>
              </a:spcAft>
              <a:buFont typeface="Wingdings" panose="05000000000000000000" pitchFamily="2" charset="2"/>
              <a:buChar char="Ø"/>
              <a:defRPr/>
            </a:pPr>
            <a:r>
              <a:rPr lang="en-US" sz="1800" dirty="0"/>
              <a:t>Independent security consulting</a:t>
            </a:r>
          </a:p>
          <a:p>
            <a:pPr marL="233357" lvl="1" indent="-128585" fontAlgn="auto">
              <a:spcAft>
                <a:spcPts val="0"/>
              </a:spcAft>
              <a:buFont typeface="Wingdings" panose="05000000000000000000" pitchFamily="2" charset="2"/>
              <a:buChar char="Ø"/>
              <a:defRPr/>
            </a:pPr>
            <a:r>
              <a:rPr lang="en-US" sz="1800" dirty="0"/>
              <a:t>Remediation assistance</a:t>
            </a:r>
          </a:p>
          <a:p>
            <a:pPr marL="233357" lvl="1" indent="-128585" fontAlgn="auto">
              <a:spcAft>
                <a:spcPts val="0"/>
              </a:spcAft>
              <a:buFont typeface="Wingdings" panose="05000000000000000000" pitchFamily="2" charset="2"/>
              <a:buChar char="Ø"/>
              <a:defRPr/>
            </a:pPr>
            <a:r>
              <a:rPr lang="en-US" sz="1800" dirty="0"/>
              <a:t>Internal audit support</a:t>
            </a:r>
          </a:p>
          <a:p>
            <a:pPr marL="233357" lvl="1" indent="-128585" fontAlgn="auto">
              <a:spcAft>
                <a:spcPts val="0"/>
              </a:spcAft>
              <a:buFont typeface="Wingdings" panose="05000000000000000000" pitchFamily="2" charset="2"/>
              <a:buChar char="Ø"/>
              <a:defRPr/>
            </a:pPr>
            <a:endParaRPr lang="en-US" sz="1800" dirty="0"/>
          </a:p>
        </p:txBody>
      </p:sp>
      <p:sp>
        <p:nvSpPr>
          <p:cNvPr id="5" name="Slide Number Placeholder 4"/>
          <p:cNvSpPr>
            <a:spLocks noGrp="1"/>
          </p:cNvSpPr>
          <p:nvPr>
            <p:ph type="sldNum" sz="quarter" idx="4"/>
          </p:nvPr>
        </p:nvSpPr>
        <p:spPr/>
        <p:txBody>
          <a:bodyPr/>
          <a:lstStyle/>
          <a:p>
            <a:fld id="{F8E24598-D429-A34B-B4A6-5808099B37D3}" type="slidenum">
              <a:rPr lang="en-US" smtClean="0"/>
              <a:pPr/>
              <a:t>3</a:t>
            </a:fld>
            <a:endParaRPr lang="en-US" dirty="0"/>
          </a:p>
        </p:txBody>
      </p:sp>
      <p:pic>
        <p:nvPicPr>
          <p:cNvPr id="7" name="Picture 6">
            <a:extLst>
              <a:ext uri="{FF2B5EF4-FFF2-40B4-BE49-F238E27FC236}">
                <a16:creationId xmlns:a16="http://schemas.microsoft.com/office/drawing/2014/main" id="{F285823F-3081-BB44-9825-2653A9C2E1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39082" y="3008047"/>
            <a:ext cx="985154" cy="900714"/>
          </a:xfrm>
          <a:prstGeom prst="rect">
            <a:avLst/>
          </a:prstGeom>
        </p:spPr>
      </p:pic>
      <p:pic>
        <p:nvPicPr>
          <p:cNvPr id="8" name="Picture 7">
            <a:extLst>
              <a:ext uri="{FF2B5EF4-FFF2-40B4-BE49-F238E27FC236}">
                <a16:creationId xmlns:a16="http://schemas.microsoft.com/office/drawing/2014/main" id="{6E5AD055-4E20-E04E-A0DA-92BA8A1577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7230" y="1291508"/>
            <a:ext cx="2073171" cy="708824"/>
          </a:xfrm>
          <a:prstGeom prst="rect">
            <a:avLst/>
          </a:prstGeom>
        </p:spPr>
      </p:pic>
      <p:pic>
        <p:nvPicPr>
          <p:cNvPr id="9" name="Picture 8">
            <a:extLst>
              <a:ext uri="{FF2B5EF4-FFF2-40B4-BE49-F238E27FC236}">
                <a16:creationId xmlns:a16="http://schemas.microsoft.com/office/drawing/2014/main" id="{67B2E7A6-FE02-E444-8043-EACBADFA87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9469" y="2303423"/>
            <a:ext cx="1419501" cy="765417"/>
          </a:xfrm>
          <a:prstGeom prst="rect">
            <a:avLst/>
          </a:prstGeom>
        </p:spPr>
      </p:pic>
      <p:sp>
        <p:nvSpPr>
          <p:cNvPr id="10" name="Rectangle 9">
            <a:extLst>
              <a:ext uri="{FF2B5EF4-FFF2-40B4-BE49-F238E27FC236}">
                <a16:creationId xmlns:a16="http://schemas.microsoft.com/office/drawing/2014/main" id="{27001D68-F750-83A5-2461-AC69959EC7F2}"/>
              </a:ext>
            </a:extLst>
          </p:cNvPr>
          <p:cNvSpPr>
            <a:spLocks noChangeArrowheads="1"/>
          </p:cNvSpPr>
          <p:nvPr/>
        </p:nvSpPr>
        <p:spPr bwMode="auto">
          <a:xfrm>
            <a:off x="461150" y="4226605"/>
            <a:ext cx="7969251" cy="307777"/>
          </a:xfrm>
          <a:prstGeom prst="rect">
            <a:avLst/>
          </a:prstGeom>
          <a:noFill/>
          <a:ln w="9525" algn="ctr">
            <a:noFill/>
            <a:miter lim="800000"/>
            <a:headEnd/>
            <a:tailEnd/>
          </a:ln>
        </p:spPr>
        <p:txBody>
          <a:bodyPr anchor="ctr">
            <a:spAutoFit/>
          </a:bodyPr>
          <a:lstStyle/>
          <a:p>
            <a:r>
              <a:rPr lang="en-US" sz="1400" dirty="0">
                <a:solidFill>
                  <a:schemeClr val="bg1"/>
                </a:solidFill>
              </a:rPr>
              <a:t>*Callahan and Associates 2021 Guide to Credit Union CPA Auditors. </a:t>
            </a:r>
          </a:p>
        </p:txBody>
      </p:sp>
    </p:spTree>
    <p:extLst>
      <p:ext uri="{BB962C8B-B14F-4D97-AF65-F5344CB8AC3E}">
        <p14:creationId xmlns:p14="http://schemas.microsoft.com/office/powerpoint/2010/main" val="2769211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DF74F-8E0F-9341-9BF2-48166BF79136}"/>
              </a:ext>
            </a:extLst>
          </p:cNvPr>
          <p:cNvSpPr>
            <a:spLocks noGrp="1"/>
          </p:cNvSpPr>
          <p:nvPr>
            <p:ph idx="1"/>
          </p:nvPr>
        </p:nvSpPr>
        <p:spPr>
          <a:xfrm>
            <a:off x="1485900" y="1085852"/>
            <a:ext cx="6077218" cy="498401"/>
          </a:xfrm>
        </p:spPr>
        <p:txBody>
          <a:bodyPr/>
          <a:lstStyle/>
          <a:p>
            <a:pPr marL="457177" lvl="1" indent="0">
              <a:buNone/>
            </a:pPr>
            <a:r>
              <a:rPr lang="en-US" sz="1600" dirty="0"/>
              <a:t> </a:t>
            </a:r>
          </a:p>
        </p:txBody>
      </p:sp>
      <p:sp>
        <p:nvSpPr>
          <p:cNvPr id="4" name="Slide Number Placeholder 3">
            <a:extLst>
              <a:ext uri="{FF2B5EF4-FFF2-40B4-BE49-F238E27FC236}">
                <a16:creationId xmlns:a16="http://schemas.microsoft.com/office/drawing/2014/main" id="{7837F32E-6A11-A94F-8F91-B0676D82840B}"/>
              </a:ext>
            </a:extLst>
          </p:cNvPr>
          <p:cNvSpPr>
            <a:spLocks noGrp="1"/>
          </p:cNvSpPr>
          <p:nvPr>
            <p:ph type="sldNum" sz="quarter" idx="4"/>
          </p:nvPr>
        </p:nvSpPr>
        <p:spPr/>
        <p:txBody>
          <a:bodyPr/>
          <a:lstStyle/>
          <a:p>
            <a:fld id="{F8E24598-D429-A34B-B4A6-5808099B37D3}" type="slidenum">
              <a:rPr lang="en-US" smtClean="0"/>
              <a:pPr/>
              <a:t>30</a:t>
            </a:fld>
            <a:endParaRPr lang="en-US" dirty="0"/>
          </a:p>
        </p:txBody>
      </p:sp>
      <p:sp>
        <p:nvSpPr>
          <p:cNvPr id="8" name="Title 1">
            <a:extLst>
              <a:ext uri="{FF2B5EF4-FFF2-40B4-BE49-F238E27FC236}">
                <a16:creationId xmlns:a16="http://schemas.microsoft.com/office/drawing/2014/main" id="{75C233B8-1958-B74A-A24C-B8B5C550A62B}"/>
              </a:ext>
            </a:extLst>
          </p:cNvPr>
          <p:cNvSpPr>
            <a:spLocks noGrp="1"/>
          </p:cNvSpPr>
          <p:nvPr>
            <p:ph type="title"/>
          </p:nvPr>
        </p:nvSpPr>
        <p:spPr>
          <a:xfrm>
            <a:off x="95685" y="48201"/>
            <a:ext cx="1942733" cy="1080507"/>
          </a:xfrm>
        </p:spPr>
        <p:txBody>
          <a:bodyPr/>
          <a:lstStyle/>
          <a:p>
            <a:r>
              <a:rPr lang="en-US" dirty="0"/>
              <a:t>Secure Office 365</a:t>
            </a:r>
          </a:p>
        </p:txBody>
      </p:sp>
      <p:sp>
        <p:nvSpPr>
          <p:cNvPr id="2" name="Rectangle 1">
            <a:extLst>
              <a:ext uri="{FF2B5EF4-FFF2-40B4-BE49-F238E27FC236}">
                <a16:creationId xmlns:a16="http://schemas.microsoft.com/office/drawing/2014/main" id="{E264E290-9FBA-9D4A-A5A8-77C6D745EBA1}"/>
              </a:ext>
            </a:extLst>
          </p:cNvPr>
          <p:cNvSpPr/>
          <p:nvPr/>
        </p:nvSpPr>
        <p:spPr>
          <a:xfrm>
            <a:off x="135422" y="1025449"/>
            <a:ext cx="2729697" cy="3000821"/>
          </a:xfrm>
          <a:prstGeom prst="rect">
            <a:avLst/>
          </a:prstGeom>
        </p:spPr>
        <p:txBody>
          <a:bodyPr wrap="square">
            <a:spAutoFit/>
          </a:bodyPr>
          <a:lstStyle/>
          <a:p>
            <a:r>
              <a:rPr lang="en-US" sz="1350" dirty="0"/>
              <a:t>NOT fully secure by default</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Needs to be secured:</a:t>
            </a:r>
          </a:p>
          <a:p>
            <a:pPr marL="214313" indent="-214313">
              <a:buFont typeface="Wingdings" pitchFamily="2" charset="2"/>
              <a:buChar char="Ø"/>
            </a:pPr>
            <a:r>
              <a:rPr lang="en-US" sz="1350" dirty="0"/>
              <a:t>Enable/Turn On security features</a:t>
            </a:r>
          </a:p>
          <a:p>
            <a:pPr marL="214313" indent="-214313">
              <a:buFont typeface="Wingdings" pitchFamily="2" charset="2"/>
              <a:buChar char="Ø"/>
            </a:pPr>
            <a:r>
              <a:rPr lang="en-US" sz="1350" dirty="0"/>
              <a:t>Harden (email) security</a:t>
            </a:r>
          </a:p>
          <a:p>
            <a:pPr marL="214313" indent="-214313">
              <a:buFont typeface="Wingdings" pitchFamily="2" charset="2"/>
              <a:buChar char="Ø"/>
            </a:pPr>
            <a:r>
              <a:rPr lang="en-US" sz="1350" dirty="0"/>
              <a:t>Fine tune logging, monitoring and alerting</a:t>
            </a:r>
          </a:p>
          <a:p>
            <a:pPr marL="214313" indent="-214313">
              <a:buFont typeface="Wingdings" pitchFamily="2" charset="2"/>
              <a:buChar char="Ø"/>
            </a:pPr>
            <a:r>
              <a:rPr lang="en-US" sz="1350" dirty="0"/>
              <a:t>Enforce retention periods</a:t>
            </a:r>
          </a:p>
          <a:p>
            <a:pPr marL="214313" indent="-214313">
              <a:buFont typeface="Wingdings" pitchFamily="2" charset="2"/>
              <a:buChar char="Ø"/>
            </a:pPr>
            <a:endParaRPr lang="en-US" sz="1350" dirty="0"/>
          </a:p>
          <a:p>
            <a:pPr marL="214313" indent="-214313">
              <a:buFont typeface="Wingdings" pitchFamily="2" charset="2"/>
              <a:buChar char="Ø"/>
            </a:pPr>
            <a:endParaRPr lang="en-US" sz="1350" dirty="0"/>
          </a:p>
          <a:p>
            <a:pPr marL="214313" indent="-214313">
              <a:buFont typeface="Wingdings" pitchFamily="2" charset="2"/>
              <a:buChar char="Ø"/>
            </a:pPr>
            <a:r>
              <a:rPr lang="en-US" sz="1350" dirty="0"/>
              <a:t>Security configurations need to be periodically assessed.</a:t>
            </a:r>
          </a:p>
          <a:p>
            <a:pPr marL="214313" indent="-214313">
              <a:buFont typeface="Wingdings" pitchFamily="2" charset="2"/>
              <a:buChar char="Ø"/>
            </a:pPr>
            <a:endParaRPr lang="en-US" sz="1350" dirty="0"/>
          </a:p>
          <a:p>
            <a:pPr marL="214313" indent="-214313">
              <a:buFont typeface="Wingdings" pitchFamily="2" charset="2"/>
              <a:buChar char="Ø"/>
            </a:pPr>
            <a:r>
              <a:rPr lang="en-US" sz="1350" b="1" dirty="0"/>
              <a:t>Logging is based on license level.</a:t>
            </a:r>
          </a:p>
        </p:txBody>
      </p:sp>
      <p:pic>
        <p:nvPicPr>
          <p:cNvPr id="6" name="Picture 5" descr="Graphical user interface, text&#10;&#10;Description automatically generated">
            <a:extLst>
              <a:ext uri="{FF2B5EF4-FFF2-40B4-BE49-F238E27FC236}">
                <a16:creationId xmlns:a16="http://schemas.microsoft.com/office/drawing/2014/main" id="{CB58CB1D-2FF6-6E4F-B0BE-A74340B41522}"/>
              </a:ext>
            </a:extLst>
          </p:cNvPr>
          <p:cNvPicPr>
            <a:picLocks noChangeAspect="1"/>
          </p:cNvPicPr>
          <p:nvPr/>
        </p:nvPicPr>
        <p:blipFill>
          <a:blip r:embed="rId3"/>
          <a:stretch>
            <a:fillRect/>
          </a:stretch>
        </p:blipFill>
        <p:spPr>
          <a:xfrm>
            <a:off x="3028208" y="27432"/>
            <a:ext cx="5856483" cy="4737503"/>
          </a:xfrm>
          <a:prstGeom prst="rect">
            <a:avLst/>
          </a:prstGeom>
        </p:spPr>
      </p:pic>
      <p:cxnSp>
        <p:nvCxnSpPr>
          <p:cNvPr id="7" name="Straight Arrow Connector 6">
            <a:extLst>
              <a:ext uri="{FF2B5EF4-FFF2-40B4-BE49-F238E27FC236}">
                <a16:creationId xmlns:a16="http://schemas.microsoft.com/office/drawing/2014/main" id="{EE2F0813-1B22-FD45-8024-84C558A0FC80}"/>
              </a:ext>
            </a:extLst>
          </p:cNvPr>
          <p:cNvCxnSpPr>
            <a:cxnSpLocks/>
          </p:cNvCxnSpPr>
          <p:nvPr/>
        </p:nvCxnSpPr>
        <p:spPr bwMode="auto">
          <a:xfrm>
            <a:off x="2111340" y="2003461"/>
            <a:ext cx="2413169" cy="568289"/>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
        <p:nvSpPr>
          <p:cNvPr id="9" name="Rectangle 8">
            <a:extLst>
              <a:ext uri="{FF2B5EF4-FFF2-40B4-BE49-F238E27FC236}">
                <a16:creationId xmlns:a16="http://schemas.microsoft.com/office/drawing/2014/main" id="{1AF1A6EB-28A1-314B-AABD-D468AF226B44}"/>
              </a:ext>
            </a:extLst>
          </p:cNvPr>
          <p:cNvSpPr/>
          <p:nvPr/>
        </p:nvSpPr>
        <p:spPr bwMode="auto">
          <a:xfrm>
            <a:off x="4524509" y="2284149"/>
            <a:ext cx="3553681" cy="248078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eaLnBrk="0" fontAlgn="base" hangingPunct="0">
              <a:spcBef>
                <a:spcPct val="0"/>
              </a:spcBef>
              <a:spcAft>
                <a:spcPct val="0"/>
              </a:spcAft>
            </a:pPr>
            <a:endParaRPr lang="en-US" sz="2400" dirty="0">
              <a:latin typeface="Arial" charset="0"/>
              <a:ea typeface="ヒラギノ角ゴ Pro W3" pitchFamily="1" charset="-128"/>
            </a:endParaRPr>
          </a:p>
        </p:txBody>
      </p:sp>
    </p:spTree>
    <p:extLst>
      <p:ext uri="{BB962C8B-B14F-4D97-AF65-F5344CB8AC3E}">
        <p14:creationId xmlns:p14="http://schemas.microsoft.com/office/powerpoint/2010/main" val="3809434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60443" y="342900"/>
            <a:ext cx="7197657" cy="685800"/>
          </a:xfrm>
        </p:spPr>
        <p:txBody>
          <a:bodyPr/>
          <a:lstStyle/>
          <a:p>
            <a:r>
              <a:rPr lang="en-US" sz="3200" dirty="0"/>
              <a:t>Operational Discipline</a:t>
            </a:r>
          </a:p>
        </p:txBody>
      </p:sp>
      <p:sp>
        <p:nvSpPr>
          <p:cNvPr id="3" name="Content Placeholder 2"/>
          <p:cNvSpPr>
            <a:spLocks noGrp="1"/>
          </p:cNvSpPr>
          <p:nvPr>
            <p:ph idx="1"/>
            <p:custDataLst>
              <p:tags r:id="rId2"/>
            </p:custDataLst>
          </p:nvPr>
        </p:nvSpPr>
        <p:spPr>
          <a:xfrm>
            <a:off x="603115" y="1085850"/>
            <a:ext cx="6450829" cy="3429000"/>
          </a:xfrm>
        </p:spPr>
        <p:txBody>
          <a:bodyPr/>
          <a:lstStyle/>
          <a:p>
            <a:pPr>
              <a:spcBef>
                <a:spcPts val="1000"/>
              </a:spcBef>
            </a:pPr>
            <a:r>
              <a:rPr lang="en-US" sz="2200" dirty="0"/>
              <a:t>Disciplined change management</a:t>
            </a:r>
          </a:p>
          <a:p>
            <a:pPr>
              <a:spcBef>
                <a:spcPts val="1000"/>
              </a:spcBef>
            </a:pPr>
            <a:r>
              <a:rPr lang="en-US" sz="2200" dirty="0"/>
              <a:t>Consistent exception control </a:t>
            </a:r>
            <a:br>
              <a:rPr lang="en-US" sz="2200" dirty="0"/>
            </a:br>
            <a:r>
              <a:rPr lang="en-US" sz="2200" dirty="0"/>
              <a:t>and documentation</a:t>
            </a:r>
          </a:p>
          <a:p>
            <a:pPr lvl="1">
              <a:spcBef>
                <a:spcPts val="1000"/>
              </a:spcBef>
            </a:pPr>
            <a:r>
              <a:rPr lang="en-US" sz="2000" dirty="0"/>
              <a:t>Should include risk evaluation </a:t>
            </a:r>
            <a:br>
              <a:rPr lang="en-US" sz="2000" dirty="0"/>
            </a:br>
            <a:r>
              <a:rPr lang="en-US" sz="2000" dirty="0"/>
              <a:t>and acceptance of risk</a:t>
            </a:r>
          </a:p>
          <a:p>
            <a:pPr lvl="1">
              <a:spcBef>
                <a:spcPts val="1000"/>
              </a:spcBef>
            </a:pPr>
            <a:r>
              <a:rPr lang="en-US" sz="2000" dirty="0"/>
              <a:t>Risk mitigation strategies</a:t>
            </a:r>
          </a:p>
          <a:p>
            <a:pPr lvl="1">
              <a:spcBef>
                <a:spcPts val="1000"/>
              </a:spcBef>
            </a:pPr>
            <a:r>
              <a:rPr lang="en-US" sz="2000" dirty="0"/>
              <a:t>Expiration and re-analysis of risk acceptance</a:t>
            </a:r>
          </a:p>
        </p:txBody>
      </p:sp>
      <p:pic>
        <p:nvPicPr>
          <p:cNvPr id="6" name="Picture 2" descr="C:\Users\Rromes.000\AppData\Local\Microsoft\Windows\Temporary Internet Files\Content.IE5\QKPU2033\checklist_lg_blk[1].gif"/>
          <p:cNvPicPr>
            <a:picLocks noChangeAspect="1" noChangeArrowheads="1" noCrop="1"/>
          </p:cNvPicPr>
          <p:nvPr>
            <p:custDataLst>
              <p:tags r:id="rId3"/>
            </p:custDataLst>
          </p:nvPr>
        </p:nvPicPr>
        <p:blipFill>
          <a:blip r:embed="rId7">
            <a:extLst>
              <a:ext uri="{28A0092B-C50C-407E-A947-70E740481C1C}">
                <a14:useLocalDpi xmlns:a14="http://schemas.microsoft.com/office/drawing/2010/main"/>
              </a:ext>
            </a:extLst>
          </a:blip>
          <a:srcRect/>
          <a:stretch>
            <a:fillRect/>
          </a:stretch>
        </p:blipFill>
        <p:spPr bwMode="auto">
          <a:xfrm>
            <a:off x="5902778" y="1561665"/>
            <a:ext cx="1580130" cy="158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7D47B93D-C072-40E4-ADC7-9D2C7C294D35}"/>
              </a:ext>
            </a:extLst>
          </p:cNvPr>
          <p:cNvSpPr>
            <a:spLocks noGrp="1"/>
          </p:cNvSpPr>
          <p:nvPr>
            <p:ph type="sldNum" sz="quarter" idx="4"/>
            <p:custDataLst>
              <p:tags r:id="rId4"/>
            </p:custDataLst>
          </p:nvPr>
        </p:nvSpPr>
        <p:spPr>
          <a:xfrm>
            <a:off x="8691527" y="4800600"/>
            <a:ext cx="391821" cy="342900"/>
          </a:xfrm>
        </p:spPr>
        <p:txBody>
          <a:bodyPr/>
          <a:lstStyle/>
          <a:p>
            <a:fld id="{F8E24598-D429-A34B-B4A6-5808099B37D3}" type="slidenum">
              <a:rPr lang="en-US" smtClean="0"/>
              <a:pPr/>
              <a:t>31</a:t>
            </a:fld>
            <a:endParaRPr lang="en-US" dirty="0"/>
          </a:p>
        </p:txBody>
      </p:sp>
    </p:spTree>
    <p:extLst>
      <p:ext uri="{BB962C8B-B14F-4D97-AF65-F5344CB8AC3E}">
        <p14:creationId xmlns:p14="http://schemas.microsoft.com/office/powerpoint/2010/main" val="1837654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30687" y="-20214"/>
            <a:ext cx="4241314" cy="3911288"/>
          </a:xfrm>
        </p:spPr>
        <p:txBody>
          <a:bodyPr/>
          <a:lstStyle/>
          <a:p>
            <a:pPr marL="0" indent="0">
              <a:buNone/>
            </a:pPr>
            <a:r>
              <a:rPr lang="en-US" sz="4050" dirty="0"/>
              <a:t>Passwords</a:t>
            </a:r>
            <a:endParaRPr lang="en-US" dirty="0"/>
          </a:p>
          <a:p>
            <a:pPr>
              <a:buFont typeface="Wingdings" pitchFamily="2" charset="2"/>
              <a:buChar char="Ø"/>
            </a:pPr>
            <a:r>
              <a:rPr lang="en-US" dirty="0"/>
              <a:t>Old Rules (NIST – 2005?)</a:t>
            </a:r>
          </a:p>
          <a:p>
            <a:pPr lvl="1"/>
            <a:r>
              <a:rPr lang="en-US" dirty="0"/>
              <a:t>Length (8+ characters)</a:t>
            </a:r>
          </a:p>
          <a:p>
            <a:pPr lvl="1"/>
            <a:r>
              <a:rPr lang="en-US" dirty="0"/>
              <a:t>Complexity (Aa4@)</a:t>
            </a:r>
          </a:p>
          <a:p>
            <a:pPr lvl="1"/>
            <a:r>
              <a:rPr lang="en-US" dirty="0"/>
              <a:t>Forced expiration (every_____)</a:t>
            </a:r>
          </a:p>
          <a:p>
            <a:pPr lvl="1"/>
            <a:endParaRPr lang="en-US" dirty="0"/>
          </a:p>
          <a:p>
            <a:pPr>
              <a:buFont typeface="Wingdings" pitchFamily="2" charset="2"/>
              <a:buChar char="Ø"/>
            </a:pPr>
            <a:r>
              <a:rPr lang="en-US" dirty="0"/>
              <a:t>New Guidance (NIST – 2018?)</a:t>
            </a:r>
          </a:p>
          <a:p>
            <a:pPr lvl="1"/>
            <a:r>
              <a:rPr lang="en-US" dirty="0"/>
              <a:t>Loooooooong Passwords</a:t>
            </a:r>
          </a:p>
          <a:p>
            <a:pPr lvl="1"/>
            <a:r>
              <a:rPr lang="en-US" dirty="0"/>
              <a:t>No expiration</a:t>
            </a:r>
          </a:p>
          <a:p>
            <a:pPr lvl="1"/>
            <a:r>
              <a:rPr lang="en-US" dirty="0"/>
              <a:t>Especially important for administrative accounts (CIS 4)</a:t>
            </a:r>
          </a:p>
        </p:txBody>
      </p:sp>
      <p:sp>
        <p:nvSpPr>
          <p:cNvPr id="4" name="Slide Number Placeholder 3"/>
          <p:cNvSpPr>
            <a:spLocks noGrp="1"/>
          </p:cNvSpPr>
          <p:nvPr>
            <p:ph type="sldNum" sz="quarter" idx="4"/>
          </p:nvPr>
        </p:nvSpPr>
        <p:spPr/>
        <p:txBody>
          <a:bodyPr/>
          <a:lstStyle/>
          <a:p>
            <a:fld id="{F8E24598-D429-A34B-B4A6-5808099B37D3}" type="slidenum">
              <a:rPr lang="en-US" smtClean="0"/>
              <a:pPr/>
              <a:t>32</a:t>
            </a:fld>
            <a:endParaRPr lang="en-US" dirty="0"/>
          </a:p>
        </p:txBody>
      </p:sp>
      <p:graphicFrame>
        <p:nvGraphicFramePr>
          <p:cNvPr id="7" name="Content Placeholder 4"/>
          <p:cNvGraphicFramePr>
            <a:graphicFrameLocks/>
          </p:cNvGraphicFramePr>
          <p:nvPr/>
        </p:nvGraphicFramePr>
        <p:xfrm>
          <a:off x="5279213" y="95898"/>
          <a:ext cx="3450624" cy="3911287"/>
        </p:xfrm>
        <a:graphic>
          <a:graphicData uri="http://schemas.openxmlformats.org/drawingml/2006/table">
            <a:tbl>
              <a:tblPr firstRow="1" firstCol="1" bandRow="1">
                <a:tableStyleId>{5C22544A-7EE6-4342-B048-85BDC9FD1C3A}</a:tableStyleId>
              </a:tblPr>
              <a:tblGrid>
                <a:gridCol w="2715769">
                  <a:extLst>
                    <a:ext uri="{9D8B030D-6E8A-4147-A177-3AD203B41FA5}">
                      <a16:colId xmlns:a16="http://schemas.microsoft.com/office/drawing/2014/main" val="20000"/>
                    </a:ext>
                  </a:extLst>
                </a:gridCol>
                <a:gridCol w="734855">
                  <a:extLst>
                    <a:ext uri="{9D8B030D-6E8A-4147-A177-3AD203B41FA5}">
                      <a16:colId xmlns:a16="http://schemas.microsoft.com/office/drawing/2014/main" val="20001"/>
                    </a:ext>
                  </a:extLst>
                </a:gridCol>
              </a:tblGrid>
              <a:tr h="536237">
                <a:tc>
                  <a:txBody>
                    <a:bodyPr/>
                    <a:lstStyle/>
                    <a:p>
                      <a:pPr marL="0" marR="0" algn="just">
                        <a:lnSpc>
                          <a:spcPct val="100000"/>
                        </a:lnSpc>
                        <a:spcBef>
                          <a:spcPts val="600"/>
                        </a:spcBef>
                        <a:spcAft>
                          <a:spcPts val="600"/>
                        </a:spcAft>
                      </a:pPr>
                      <a:r>
                        <a:rPr lang="en-US" sz="1500" dirty="0">
                          <a:effectLst/>
                        </a:rPr>
                        <a:t>Password Audit</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Total</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0"/>
                  </a:ext>
                </a:extLst>
              </a:tr>
              <a:tr h="248823">
                <a:tc>
                  <a:txBody>
                    <a:bodyPr/>
                    <a:lstStyle/>
                    <a:p>
                      <a:pPr marL="0" marR="0" algn="just">
                        <a:lnSpc>
                          <a:spcPct val="100000"/>
                        </a:lnSpc>
                        <a:spcBef>
                          <a:spcPts val="600"/>
                        </a:spcBef>
                        <a:spcAft>
                          <a:spcPts val="600"/>
                        </a:spcAft>
                      </a:pPr>
                      <a:r>
                        <a:rPr lang="en-US" sz="1500" dirty="0">
                          <a:effectLst/>
                        </a:rPr>
                        <a:t>Number of passwords audited</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855</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1"/>
                  </a:ext>
                </a:extLst>
              </a:tr>
              <a:tr h="383027">
                <a:tc>
                  <a:txBody>
                    <a:bodyPr/>
                    <a:lstStyle/>
                    <a:p>
                      <a:pPr marL="0" marR="0" algn="just">
                        <a:lnSpc>
                          <a:spcPct val="100000"/>
                        </a:lnSpc>
                        <a:spcBef>
                          <a:spcPts val="600"/>
                        </a:spcBef>
                        <a:spcAft>
                          <a:spcPts val="600"/>
                        </a:spcAft>
                      </a:pPr>
                      <a:r>
                        <a:rPr lang="en-US" sz="1500" dirty="0">
                          <a:effectLst/>
                        </a:rPr>
                        <a:t>Passwords cracked</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794</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2"/>
                  </a:ext>
                </a:extLst>
              </a:tr>
              <a:tr h="457200">
                <a:tc>
                  <a:txBody>
                    <a:bodyPr/>
                    <a:lstStyle/>
                    <a:p>
                      <a:pPr marL="0" marR="0" algn="just">
                        <a:lnSpc>
                          <a:spcPct val="100000"/>
                        </a:lnSpc>
                        <a:spcBef>
                          <a:spcPts val="600"/>
                        </a:spcBef>
                        <a:spcAft>
                          <a:spcPts val="600"/>
                        </a:spcAft>
                      </a:pPr>
                      <a:r>
                        <a:rPr lang="en-US" sz="1500" dirty="0">
                          <a:effectLst/>
                        </a:rPr>
                        <a:t>Passwords that were all letters	</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63</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3"/>
                  </a:ext>
                </a:extLst>
              </a:tr>
              <a:tr h="457200">
                <a:tc>
                  <a:txBody>
                    <a:bodyPr/>
                    <a:lstStyle/>
                    <a:p>
                      <a:pPr marL="0" marR="0" algn="just">
                        <a:lnSpc>
                          <a:spcPct val="100000"/>
                        </a:lnSpc>
                        <a:spcBef>
                          <a:spcPts val="600"/>
                        </a:spcBef>
                        <a:spcAft>
                          <a:spcPts val="600"/>
                        </a:spcAft>
                      </a:pPr>
                      <a:r>
                        <a:rPr lang="en-US" sz="1500" dirty="0">
                          <a:effectLst/>
                        </a:rPr>
                        <a:t>Passwords that were all numbers	</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5</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4"/>
                  </a:ext>
                </a:extLst>
              </a:tr>
              <a:tr h="457200">
                <a:tc>
                  <a:txBody>
                    <a:bodyPr/>
                    <a:lstStyle/>
                    <a:p>
                      <a:pPr marL="0" marR="0" algn="just">
                        <a:lnSpc>
                          <a:spcPct val="100000"/>
                        </a:lnSpc>
                        <a:spcBef>
                          <a:spcPts val="600"/>
                        </a:spcBef>
                        <a:spcAft>
                          <a:spcPts val="600"/>
                        </a:spcAft>
                      </a:pPr>
                      <a:r>
                        <a:rPr lang="en-US" sz="1500" dirty="0">
                          <a:effectLst/>
                        </a:rPr>
                        <a:t>Passwords that were an English word	</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20</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5"/>
                  </a:ext>
                </a:extLst>
              </a:tr>
              <a:tr h="457200">
                <a:tc>
                  <a:txBody>
                    <a:bodyPr/>
                    <a:lstStyle/>
                    <a:p>
                      <a:pPr marL="0" marR="0" algn="just">
                        <a:lnSpc>
                          <a:spcPct val="100000"/>
                        </a:lnSpc>
                        <a:spcBef>
                          <a:spcPts val="600"/>
                        </a:spcBef>
                        <a:spcAft>
                          <a:spcPts val="600"/>
                        </a:spcAft>
                      </a:pPr>
                      <a:r>
                        <a:rPr lang="en-US" sz="1500" dirty="0">
                          <a:effectLst/>
                        </a:rPr>
                        <a:t>Passwords that were a word with numbers appended to it</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200</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6"/>
                  </a:ext>
                </a:extLst>
              </a:tr>
              <a:tr h="457200">
                <a:tc>
                  <a:txBody>
                    <a:bodyPr/>
                    <a:lstStyle/>
                    <a:p>
                      <a:pPr marL="0" marR="0" algn="just">
                        <a:lnSpc>
                          <a:spcPct val="100000"/>
                        </a:lnSpc>
                        <a:spcBef>
                          <a:spcPts val="600"/>
                        </a:spcBef>
                        <a:spcAft>
                          <a:spcPts val="600"/>
                        </a:spcAft>
                      </a:pPr>
                      <a:r>
                        <a:rPr lang="en-US" sz="1500" dirty="0">
                          <a:effectLst/>
                        </a:rPr>
                        <a:t>Passwords that were the same as the username</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6</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7"/>
                  </a:ext>
                </a:extLst>
              </a:tr>
              <a:tr h="457200">
                <a:tc>
                  <a:txBody>
                    <a:bodyPr/>
                    <a:lstStyle/>
                    <a:p>
                      <a:pPr marL="0" marR="0" algn="just">
                        <a:lnSpc>
                          <a:spcPct val="100000"/>
                        </a:lnSpc>
                        <a:spcBef>
                          <a:spcPts val="600"/>
                        </a:spcBef>
                        <a:spcAft>
                          <a:spcPts val="600"/>
                        </a:spcAft>
                      </a:pPr>
                      <a:r>
                        <a:rPr lang="en-US" sz="1500" dirty="0">
                          <a:effectLst/>
                        </a:rPr>
                        <a:t>Passwords that do not meet Windows complexity</a:t>
                      </a:r>
                      <a:endParaRPr lang="en-US" sz="1500" dirty="0">
                        <a:effectLst/>
                        <a:latin typeface="Times New Roman" charset="0"/>
                        <a:ea typeface="Times New Roman" charset="0"/>
                      </a:endParaRPr>
                    </a:p>
                  </a:txBody>
                  <a:tcPr marL="51435" marR="51435" marT="0" marB="0" anchor="ctr"/>
                </a:tc>
                <a:tc>
                  <a:txBody>
                    <a:bodyPr/>
                    <a:lstStyle/>
                    <a:p>
                      <a:pPr marL="0" marR="0" algn="ctr">
                        <a:lnSpc>
                          <a:spcPct val="100000"/>
                        </a:lnSpc>
                        <a:spcBef>
                          <a:spcPts val="600"/>
                        </a:spcBef>
                        <a:spcAft>
                          <a:spcPts val="600"/>
                        </a:spcAft>
                      </a:pPr>
                      <a:r>
                        <a:rPr lang="en-US" sz="1500" dirty="0">
                          <a:effectLst/>
                        </a:rPr>
                        <a:t>584</a:t>
                      </a:r>
                      <a:endParaRPr lang="en-US" sz="1500" dirty="0">
                        <a:effectLst/>
                        <a:latin typeface="Times New Roman" charset="0"/>
                        <a:ea typeface="Times New Roman" charset="0"/>
                      </a:endParaRPr>
                    </a:p>
                  </a:txBody>
                  <a:tcPr marL="51435" marR="51435" marT="0" marB="0" anchor="ctr"/>
                </a:tc>
                <a:extLst>
                  <a:ext uri="{0D108BD9-81ED-4DB2-BD59-A6C34878D82A}">
                    <a16:rowId xmlns:a16="http://schemas.microsoft.com/office/drawing/2014/main" val="10008"/>
                  </a:ext>
                </a:extLst>
              </a:tr>
            </a:tbl>
          </a:graphicData>
        </a:graphic>
      </p:graphicFrame>
      <p:sp>
        <p:nvSpPr>
          <p:cNvPr id="2" name="Rectangle 1"/>
          <p:cNvSpPr/>
          <p:nvPr/>
        </p:nvSpPr>
        <p:spPr bwMode="auto">
          <a:xfrm>
            <a:off x="5279213" y="2618594"/>
            <a:ext cx="3450624" cy="469557"/>
          </a:xfrm>
          <a:prstGeom prst="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charset="0"/>
              <a:ea typeface="ヒラギノ角ゴ Pro W3" pitchFamily="1" charset="-128"/>
            </a:endParaRPr>
          </a:p>
        </p:txBody>
      </p:sp>
    </p:spTree>
    <p:extLst>
      <p:ext uri="{BB962C8B-B14F-4D97-AF65-F5344CB8AC3E}">
        <p14:creationId xmlns:p14="http://schemas.microsoft.com/office/powerpoint/2010/main" val="4235304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C645-B0BD-9342-9D98-65B05AB2F26D}"/>
              </a:ext>
            </a:extLst>
          </p:cNvPr>
          <p:cNvSpPr>
            <a:spLocks noGrp="1"/>
          </p:cNvSpPr>
          <p:nvPr>
            <p:ph type="title"/>
          </p:nvPr>
        </p:nvSpPr>
        <p:spPr>
          <a:xfrm>
            <a:off x="457200" y="38494"/>
            <a:ext cx="8229600" cy="685800"/>
          </a:xfrm>
        </p:spPr>
        <p:txBody>
          <a:bodyPr/>
          <a:lstStyle/>
          <a:p>
            <a:r>
              <a:rPr lang="en-US" dirty="0"/>
              <a:t>Password Strategies:</a:t>
            </a:r>
          </a:p>
        </p:txBody>
      </p:sp>
      <p:sp>
        <p:nvSpPr>
          <p:cNvPr id="3" name="Content Placeholder 2">
            <a:extLst>
              <a:ext uri="{FF2B5EF4-FFF2-40B4-BE49-F238E27FC236}">
                <a16:creationId xmlns:a16="http://schemas.microsoft.com/office/drawing/2014/main" id="{785B83B9-C229-F544-8CCB-10412CE82747}"/>
              </a:ext>
            </a:extLst>
          </p:cNvPr>
          <p:cNvSpPr>
            <a:spLocks noGrp="1"/>
          </p:cNvSpPr>
          <p:nvPr>
            <p:ph idx="1"/>
          </p:nvPr>
        </p:nvSpPr>
        <p:spPr>
          <a:xfrm>
            <a:off x="866718" y="642041"/>
            <a:ext cx="7820081" cy="3429000"/>
          </a:xfrm>
        </p:spPr>
        <p:txBody>
          <a:bodyPr/>
          <a:lstStyle/>
          <a:p>
            <a:pPr>
              <a:buFont typeface="Wingdings" pitchFamily="2" charset="2"/>
              <a:buChar char="Ø"/>
            </a:pPr>
            <a:r>
              <a:rPr lang="en-US" dirty="0"/>
              <a:t>Multi-factor authentication on ALL external systems</a:t>
            </a:r>
          </a:p>
          <a:p>
            <a:pPr>
              <a:buFont typeface="Wingdings" pitchFamily="2" charset="2"/>
              <a:buChar char="Ø"/>
            </a:pPr>
            <a:r>
              <a:rPr lang="en-US" dirty="0"/>
              <a:t>Password management tools</a:t>
            </a:r>
          </a:p>
          <a:p>
            <a:pPr>
              <a:buFont typeface="Wingdings" pitchFamily="2" charset="2"/>
              <a:buChar char="Ø"/>
            </a:pPr>
            <a:r>
              <a:rPr lang="en-US" b="1" dirty="0"/>
              <a:t>Pass Phrases – Loooooong natural language</a:t>
            </a:r>
            <a:endParaRPr lang="en-US" dirty="0"/>
          </a:p>
          <a:p>
            <a:pPr marL="347654" indent="0">
              <a:buNone/>
            </a:pPr>
            <a:r>
              <a:rPr lang="en-US" i="1" dirty="0"/>
              <a:t>Password21           &lt;-------------  </a:t>
            </a:r>
            <a:r>
              <a:rPr lang="en-US" b="1" i="1" dirty="0">
                <a:solidFill>
                  <a:srgbClr val="FF0000"/>
                </a:solidFill>
              </a:rPr>
              <a:t>Unforgiveable!</a:t>
            </a:r>
            <a:endParaRPr lang="en-US" b="1" i="1" dirty="0"/>
          </a:p>
          <a:p>
            <a:pPr marL="347654" indent="0">
              <a:buNone/>
            </a:pPr>
            <a:r>
              <a:rPr lang="en-US" i="1" dirty="0"/>
              <a:t>Summer21          &lt;-------------  </a:t>
            </a:r>
            <a:r>
              <a:rPr lang="en-US" i="1" dirty="0">
                <a:solidFill>
                  <a:srgbClr val="FF0000"/>
                </a:solidFill>
              </a:rPr>
              <a:t>Terrible</a:t>
            </a:r>
            <a:endParaRPr lang="en-US" i="1" dirty="0"/>
          </a:p>
          <a:p>
            <a:pPr marL="347654" indent="0">
              <a:buNone/>
            </a:pPr>
            <a:r>
              <a:rPr lang="en-US" i="1" dirty="0"/>
              <a:t>N*78fm/1        &lt;-------------  </a:t>
            </a:r>
            <a:r>
              <a:rPr lang="en-US" i="1" dirty="0">
                <a:solidFill>
                  <a:srgbClr val="FF0000"/>
                </a:solidFill>
              </a:rPr>
              <a:t>Painful</a:t>
            </a:r>
          </a:p>
          <a:p>
            <a:pPr marL="347654" indent="0">
              <a:buNone/>
            </a:pPr>
            <a:r>
              <a:rPr lang="en-US" dirty="0"/>
              <a:t>Wallet Painting lamp  &lt;--  </a:t>
            </a:r>
            <a:r>
              <a:rPr lang="en-US" dirty="0">
                <a:solidFill>
                  <a:srgbClr val="00B050"/>
                </a:solidFill>
              </a:rPr>
              <a:t>GOOD</a:t>
            </a:r>
          </a:p>
          <a:p>
            <a:pPr marL="347654" indent="0">
              <a:buNone/>
            </a:pPr>
            <a:r>
              <a:rPr lang="en-US" b="1" dirty="0"/>
              <a:t>The Packers always beat the Bears! </a:t>
            </a:r>
            <a:r>
              <a:rPr lang="en-US" b="1" dirty="0">
                <a:sym typeface="Wingdings" pitchFamily="2" charset="2"/>
              </a:rPr>
              <a:t> </a:t>
            </a:r>
            <a:r>
              <a:rPr lang="en-US" b="1" dirty="0">
                <a:solidFill>
                  <a:schemeClr val="accent5">
                    <a:lumMod val="75000"/>
                  </a:schemeClr>
                </a:solidFill>
              </a:rPr>
              <a:t>BEST</a:t>
            </a:r>
          </a:p>
          <a:p>
            <a:pPr marL="396875" indent="-396875">
              <a:buFont typeface="Wingdings" pitchFamily="2" charset="2"/>
              <a:buChar char="Ø"/>
            </a:pPr>
            <a:r>
              <a:rPr lang="en-US" dirty="0"/>
              <a:t>Audit your passwords</a:t>
            </a:r>
            <a:endParaRPr lang="en-US" b="1" dirty="0">
              <a:solidFill>
                <a:schemeClr val="accent5">
                  <a:lumMod val="75000"/>
                </a:schemeClr>
              </a:solidFill>
            </a:endParaRPr>
          </a:p>
          <a:p>
            <a:pPr marL="347654" indent="0">
              <a:buNone/>
            </a:pPr>
            <a:endParaRPr lang="en-US" dirty="0">
              <a:solidFill>
                <a:srgbClr val="00B050"/>
              </a:solidFill>
            </a:endParaRPr>
          </a:p>
        </p:txBody>
      </p:sp>
      <p:sp>
        <p:nvSpPr>
          <p:cNvPr id="5" name="Slide Number Placeholder 3">
            <a:extLst>
              <a:ext uri="{FF2B5EF4-FFF2-40B4-BE49-F238E27FC236}">
                <a16:creationId xmlns:a16="http://schemas.microsoft.com/office/drawing/2014/main" id="{DA38E6AB-5CF9-FD4D-A6A2-F4C5C50D29D5}"/>
              </a:ext>
            </a:extLst>
          </p:cNvPr>
          <p:cNvSpPr>
            <a:spLocks noGrp="1"/>
          </p:cNvSpPr>
          <p:nvPr>
            <p:ph type="sldNum" sz="quarter" idx="4"/>
          </p:nvPr>
        </p:nvSpPr>
        <p:spPr>
          <a:xfrm>
            <a:off x="8686800" y="4773168"/>
            <a:ext cx="395782" cy="342900"/>
          </a:xfrm>
        </p:spPr>
        <p:txBody>
          <a:bodyPr/>
          <a:lstStyle/>
          <a:p>
            <a:fld id="{F8E24598-D429-A34B-B4A6-5808099B37D3}" type="slidenum">
              <a:rPr lang="en-US" smtClean="0"/>
              <a:pPr/>
              <a:t>33</a:t>
            </a:fld>
            <a:endParaRPr lang="en-US" dirty="0"/>
          </a:p>
        </p:txBody>
      </p:sp>
    </p:spTree>
    <p:extLst>
      <p:ext uri="{BB962C8B-B14F-4D97-AF65-F5344CB8AC3E}">
        <p14:creationId xmlns:p14="http://schemas.microsoft.com/office/powerpoint/2010/main" val="165307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C645-B0BD-9342-9D98-65B05AB2F26D}"/>
              </a:ext>
            </a:extLst>
          </p:cNvPr>
          <p:cNvSpPr>
            <a:spLocks noGrp="1"/>
          </p:cNvSpPr>
          <p:nvPr>
            <p:ph type="title"/>
          </p:nvPr>
        </p:nvSpPr>
        <p:spPr>
          <a:xfrm>
            <a:off x="457200" y="38494"/>
            <a:ext cx="8229600" cy="685800"/>
          </a:xfrm>
        </p:spPr>
        <p:txBody>
          <a:bodyPr/>
          <a:lstStyle/>
          <a:p>
            <a:r>
              <a:rPr lang="en-US" dirty="0"/>
              <a:t>Password Strategies:</a:t>
            </a:r>
          </a:p>
        </p:txBody>
      </p:sp>
      <p:sp>
        <p:nvSpPr>
          <p:cNvPr id="5" name="Slide Number Placeholder 3">
            <a:extLst>
              <a:ext uri="{FF2B5EF4-FFF2-40B4-BE49-F238E27FC236}">
                <a16:creationId xmlns:a16="http://schemas.microsoft.com/office/drawing/2014/main" id="{DA38E6AB-5CF9-FD4D-A6A2-F4C5C50D29D5}"/>
              </a:ext>
            </a:extLst>
          </p:cNvPr>
          <p:cNvSpPr>
            <a:spLocks noGrp="1"/>
          </p:cNvSpPr>
          <p:nvPr>
            <p:ph type="sldNum" sz="quarter" idx="4"/>
          </p:nvPr>
        </p:nvSpPr>
        <p:spPr>
          <a:xfrm>
            <a:off x="8686800" y="4773168"/>
            <a:ext cx="395782" cy="342900"/>
          </a:xfrm>
        </p:spPr>
        <p:txBody>
          <a:bodyPr/>
          <a:lstStyle/>
          <a:p>
            <a:fld id="{F8E24598-D429-A34B-B4A6-5808099B37D3}" type="slidenum">
              <a:rPr lang="en-US" smtClean="0"/>
              <a:pPr/>
              <a:t>34</a:t>
            </a:fld>
            <a:endParaRPr lang="en-US" dirty="0"/>
          </a:p>
        </p:txBody>
      </p:sp>
      <p:sp>
        <p:nvSpPr>
          <p:cNvPr id="7" name="Content Placeholder 2">
            <a:extLst>
              <a:ext uri="{FF2B5EF4-FFF2-40B4-BE49-F238E27FC236}">
                <a16:creationId xmlns:a16="http://schemas.microsoft.com/office/drawing/2014/main" id="{49100B4F-6321-D641-B04A-C63C064ACFFD}"/>
              </a:ext>
            </a:extLst>
          </p:cNvPr>
          <p:cNvSpPr txBox="1">
            <a:spLocks/>
          </p:cNvSpPr>
          <p:nvPr/>
        </p:nvSpPr>
        <p:spPr bwMode="auto">
          <a:xfrm>
            <a:off x="457200" y="724294"/>
            <a:ext cx="8078826" cy="41721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457189" indent="-457189" algn="l" rtl="0" eaLnBrk="1" fontAlgn="base" hangingPunct="1">
              <a:spcBef>
                <a:spcPct val="20000"/>
              </a:spcBef>
              <a:spcAft>
                <a:spcPct val="0"/>
              </a:spcAft>
              <a:buClr>
                <a:schemeClr val="accent2"/>
              </a:buClr>
              <a:buSzPct val="120000"/>
              <a:buFont typeface="Arial" panose="020B0604020202020204" pitchFamily="34" charset="0"/>
              <a:buChar char="•"/>
              <a:defRPr sz="3200">
                <a:solidFill>
                  <a:schemeClr val="tx2"/>
                </a:solidFill>
                <a:latin typeface="Calibri" pitchFamily="34" charset="0"/>
                <a:ea typeface="+mn-ea"/>
                <a:cs typeface="Calibri" pitchFamily="34" charset="0"/>
              </a:defRPr>
            </a:lvl1pPr>
            <a:lvl2pPr marL="990575" indent="-380990" algn="l" rtl="0" eaLnBrk="1" fontAlgn="base" hangingPunct="1">
              <a:spcBef>
                <a:spcPct val="20000"/>
              </a:spcBef>
              <a:spcAft>
                <a:spcPct val="0"/>
              </a:spcAft>
              <a:buClr>
                <a:schemeClr val="accent2"/>
              </a:buClr>
              <a:buFont typeface="Courier New" panose="02070309020205020404" pitchFamily="49" charset="0"/>
              <a:buChar char="o"/>
              <a:defRPr sz="2667">
                <a:solidFill>
                  <a:schemeClr val="tx2"/>
                </a:solidFill>
                <a:latin typeface="Calibri" pitchFamily="34" charset="0"/>
                <a:ea typeface="+mn-ea"/>
                <a:cs typeface="Calibri" pitchFamily="34" charset="0"/>
              </a:defRPr>
            </a:lvl2pPr>
            <a:lvl3pPr marL="1523962" indent="-304792" algn="l" rtl="0" eaLnBrk="1" fontAlgn="base" hangingPunct="1">
              <a:spcBef>
                <a:spcPct val="20000"/>
              </a:spcBef>
              <a:spcAft>
                <a:spcPct val="0"/>
              </a:spcAft>
              <a:buClr>
                <a:schemeClr val="accent2"/>
              </a:buClr>
              <a:buSzPct val="85000"/>
              <a:buFont typeface="Wingdings" panose="05000000000000000000" pitchFamily="2" charset="2"/>
              <a:buChar char="§"/>
              <a:defRPr sz="2400">
                <a:solidFill>
                  <a:schemeClr val="tx2"/>
                </a:solidFill>
                <a:latin typeface="Calibri" pitchFamily="34" charset="0"/>
                <a:ea typeface="+mn-ea"/>
                <a:cs typeface="Calibri" pitchFamily="34" charset="0"/>
              </a:defRPr>
            </a:lvl3pPr>
            <a:lvl4pPr marL="2133547" indent="-304792" algn="l" rtl="0" eaLnBrk="1" fontAlgn="base" hangingPunct="1">
              <a:spcBef>
                <a:spcPct val="20000"/>
              </a:spcBef>
              <a:spcAft>
                <a:spcPct val="0"/>
              </a:spcAft>
              <a:buClr>
                <a:schemeClr val="accent2"/>
              </a:buClr>
              <a:buFont typeface="Arial" panose="020B0604020202020204" pitchFamily="34" charset="0"/>
              <a:buChar char="•"/>
              <a:defRPr sz="2133">
                <a:solidFill>
                  <a:schemeClr val="tx2"/>
                </a:solidFill>
                <a:latin typeface="Calibri" pitchFamily="34" charset="0"/>
                <a:ea typeface="+mn-ea"/>
                <a:cs typeface="Calibri" pitchFamily="34" charset="0"/>
              </a:defRPr>
            </a:lvl4pPr>
            <a:lvl5pPr marL="2743131" indent="-304792" algn="l" rtl="0" eaLnBrk="1" fontAlgn="base" hangingPunct="1">
              <a:spcBef>
                <a:spcPct val="20000"/>
              </a:spcBef>
              <a:spcAft>
                <a:spcPct val="0"/>
              </a:spcAft>
              <a:buClr>
                <a:schemeClr val="accent2"/>
              </a:buClr>
              <a:buFont typeface="Arial" panose="020B0604020202020204" pitchFamily="34" charset="0"/>
              <a:buChar char="•"/>
              <a:defRPr sz="2133">
                <a:solidFill>
                  <a:schemeClr val="tx2"/>
                </a:solidFill>
                <a:latin typeface="Calibri" pitchFamily="34" charset="0"/>
                <a:ea typeface="+mn-ea"/>
                <a:cs typeface="Calibri" pitchFamily="34" charset="0"/>
              </a:defRPr>
            </a:lvl5pPr>
            <a:lvl6pPr marL="3352716" indent="-304792" algn="l" rtl="0" eaLnBrk="1" fontAlgn="base" hangingPunct="1">
              <a:spcBef>
                <a:spcPct val="20000"/>
              </a:spcBef>
              <a:spcAft>
                <a:spcPct val="0"/>
              </a:spcAft>
              <a:buFont typeface="Arial" charset="0"/>
              <a:buChar char="–"/>
              <a:defRPr>
                <a:solidFill>
                  <a:schemeClr val="tx1"/>
                </a:solidFill>
                <a:latin typeface="+mn-lt"/>
                <a:ea typeface="+mn-ea"/>
              </a:defRPr>
            </a:lvl6pPr>
            <a:lvl7pPr marL="3962301" indent="-304792" algn="l" rtl="0" eaLnBrk="1" fontAlgn="base" hangingPunct="1">
              <a:spcBef>
                <a:spcPct val="20000"/>
              </a:spcBef>
              <a:spcAft>
                <a:spcPct val="0"/>
              </a:spcAft>
              <a:buFont typeface="Arial" charset="0"/>
              <a:buChar char="–"/>
              <a:defRPr>
                <a:solidFill>
                  <a:schemeClr val="tx1"/>
                </a:solidFill>
                <a:latin typeface="+mn-lt"/>
                <a:ea typeface="+mn-ea"/>
              </a:defRPr>
            </a:lvl7pPr>
            <a:lvl8pPr marL="4571886" indent="-304792" algn="l" rtl="0" eaLnBrk="1" fontAlgn="base" hangingPunct="1">
              <a:spcBef>
                <a:spcPct val="20000"/>
              </a:spcBef>
              <a:spcAft>
                <a:spcPct val="0"/>
              </a:spcAft>
              <a:buFont typeface="Arial" charset="0"/>
              <a:buChar char="–"/>
              <a:defRPr>
                <a:solidFill>
                  <a:schemeClr val="tx1"/>
                </a:solidFill>
                <a:latin typeface="+mn-lt"/>
                <a:ea typeface="+mn-ea"/>
              </a:defRPr>
            </a:lvl8pPr>
            <a:lvl9pPr marL="5181470" indent="-304792" algn="l" rtl="0" eaLnBrk="1" fontAlgn="base" hangingPunct="1">
              <a:spcBef>
                <a:spcPct val="20000"/>
              </a:spcBef>
              <a:spcAft>
                <a:spcPct val="0"/>
              </a:spcAft>
              <a:buFont typeface="Arial" charset="0"/>
              <a:buChar char="–"/>
              <a:defRPr>
                <a:solidFill>
                  <a:schemeClr val="tx1"/>
                </a:solidFill>
                <a:latin typeface="+mn-lt"/>
                <a:ea typeface="+mn-ea"/>
              </a:defRPr>
            </a:lvl9pPr>
          </a:lstStyle>
          <a:p>
            <a:pPr>
              <a:buFont typeface="Wingdings" pitchFamily="2" charset="2"/>
              <a:buChar char="Ø"/>
            </a:pPr>
            <a:r>
              <a:rPr lang="en-US" sz="2400" dirty="0"/>
              <a:t>Password tools: MFA and Password Managers are needed</a:t>
            </a:r>
          </a:p>
          <a:p>
            <a:pPr marL="347654" indent="0">
              <a:buNone/>
            </a:pPr>
            <a:endParaRPr lang="en-US" sz="2400" kern="0" dirty="0">
              <a:solidFill>
                <a:srgbClr val="00B050"/>
              </a:solidFill>
            </a:endParaRPr>
          </a:p>
        </p:txBody>
      </p:sp>
      <p:pic>
        <p:nvPicPr>
          <p:cNvPr id="9" name="Picture 8" descr="Graphical user interface&#10;&#10;Description automatically generated">
            <a:extLst>
              <a:ext uri="{FF2B5EF4-FFF2-40B4-BE49-F238E27FC236}">
                <a16:creationId xmlns:a16="http://schemas.microsoft.com/office/drawing/2014/main" id="{4E5B5E03-9F9E-084E-154A-2B52ED545544}"/>
              </a:ext>
            </a:extLst>
          </p:cNvPr>
          <p:cNvPicPr>
            <a:picLocks noChangeAspect="1"/>
          </p:cNvPicPr>
          <p:nvPr/>
        </p:nvPicPr>
        <p:blipFill>
          <a:blip r:embed="rId3"/>
          <a:stretch>
            <a:fillRect/>
          </a:stretch>
        </p:blipFill>
        <p:spPr>
          <a:xfrm>
            <a:off x="306426" y="1141504"/>
            <a:ext cx="4976330" cy="3277703"/>
          </a:xfrm>
          <a:prstGeom prst="rect">
            <a:avLst/>
          </a:prstGeom>
          <a:ln>
            <a:solidFill>
              <a:schemeClr val="accent1"/>
            </a:solidFill>
          </a:ln>
        </p:spPr>
      </p:pic>
      <p:pic>
        <p:nvPicPr>
          <p:cNvPr id="8" name="Picture 7" descr="Graphical user interface, text, application, chat or text message&#10;&#10;Description automatically generated">
            <a:extLst>
              <a:ext uri="{FF2B5EF4-FFF2-40B4-BE49-F238E27FC236}">
                <a16:creationId xmlns:a16="http://schemas.microsoft.com/office/drawing/2014/main" id="{B8563B34-FF4B-6E12-5E97-2B5D4E2499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22507" y="1141504"/>
            <a:ext cx="1545356" cy="3343458"/>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F2F850D6-B6B4-8041-30D6-605870DBBA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78809" y="1146131"/>
            <a:ext cx="1545356" cy="3343458"/>
          </a:xfrm>
          <a:prstGeom prst="rect">
            <a:avLst/>
          </a:prstGeom>
        </p:spPr>
      </p:pic>
      <p:sp>
        <p:nvSpPr>
          <p:cNvPr id="3" name="Oval 2">
            <a:extLst>
              <a:ext uri="{FF2B5EF4-FFF2-40B4-BE49-F238E27FC236}">
                <a16:creationId xmlns:a16="http://schemas.microsoft.com/office/drawing/2014/main" id="{5DA23687-D294-35AF-ED57-87FF024199BC}"/>
              </a:ext>
            </a:extLst>
          </p:cNvPr>
          <p:cNvSpPr/>
          <p:nvPr/>
        </p:nvSpPr>
        <p:spPr bwMode="auto">
          <a:xfrm>
            <a:off x="4340269" y="1371600"/>
            <a:ext cx="413359" cy="394570"/>
          </a:xfrm>
          <a:prstGeom prst="ellipse">
            <a:avLst/>
          </a:prstGeom>
          <a:noFill/>
          <a:ln w="508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dirty="0">
              <a:latin typeface="Arial" charset="0"/>
              <a:ea typeface="ヒラギノ角ゴ Pro W3" pitchFamily="1" charset="-128"/>
            </a:endParaRPr>
          </a:p>
        </p:txBody>
      </p:sp>
      <p:cxnSp>
        <p:nvCxnSpPr>
          <p:cNvPr id="12" name="Straight Connector 11">
            <a:extLst>
              <a:ext uri="{FF2B5EF4-FFF2-40B4-BE49-F238E27FC236}">
                <a16:creationId xmlns:a16="http://schemas.microsoft.com/office/drawing/2014/main" id="{9EAC8F89-5E3F-970A-8AA6-93DA7A5B9525}"/>
              </a:ext>
            </a:extLst>
          </p:cNvPr>
          <p:cNvCxnSpPr>
            <a:cxnSpLocks/>
          </p:cNvCxnSpPr>
          <p:nvPr/>
        </p:nvCxnSpPr>
        <p:spPr bwMode="auto">
          <a:xfrm flipH="1">
            <a:off x="3565192" y="1766170"/>
            <a:ext cx="931421" cy="1014185"/>
          </a:xfrm>
          <a:prstGeom prst="line">
            <a:avLst/>
          </a:prstGeom>
          <a:solidFill>
            <a:schemeClr val="accent1"/>
          </a:solidFill>
          <a:ln w="50800" cap="flat" cmpd="sng" algn="ctr">
            <a:solidFill>
              <a:srgbClr val="FF0000"/>
            </a:solidFill>
            <a:prstDash val="solid"/>
            <a:round/>
            <a:headEnd type="none" w="med" len="med"/>
            <a:tailEnd type="triangle" w="med" len="med"/>
          </a:ln>
          <a:effectLst/>
        </p:spPr>
      </p:cxnSp>
      <p:cxnSp>
        <p:nvCxnSpPr>
          <p:cNvPr id="13" name="Straight Connector 12">
            <a:extLst>
              <a:ext uri="{FF2B5EF4-FFF2-40B4-BE49-F238E27FC236}">
                <a16:creationId xmlns:a16="http://schemas.microsoft.com/office/drawing/2014/main" id="{F47E05A4-986C-B8E7-EAEA-CE282C82E0CC}"/>
              </a:ext>
            </a:extLst>
          </p:cNvPr>
          <p:cNvCxnSpPr>
            <a:cxnSpLocks/>
          </p:cNvCxnSpPr>
          <p:nvPr/>
        </p:nvCxnSpPr>
        <p:spPr bwMode="auto">
          <a:xfrm flipV="1">
            <a:off x="4206179" y="2571750"/>
            <a:ext cx="1680741" cy="603175"/>
          </a:xfrm>
          <a:prstGeom prst="line">
            <a:avLst/>
          </a:prstGeom>
          <a:solidFill>
            <a:schemeClr val="accent1"/>
          </a:solidFill>
          <a:ln w="50800" cap="flat" cmpd="sng" algn="ctr">
            <a:solidFill>
              <a:srgbClr val="FF0000"/>
            </a:solidFill>
            <a:prstDash val="solid"/>
            <a:round/>
            <a:headEnd type="none" w="med" len="med"/>
            <a:tailEnd type="triangle" w="med" len="med"/>
          </a:ln>
          <a:effectLst/>
        </p:spPr>
      </p:cxnSp>
      <p:cxnSp>
        <p:nvCxnSpPr>
          <p:cNvPr id="14" name="Straight Connector 13">
            <a:extLst>
              <a:ext uri="{FF2B5EF4-FFF2-40B4-BE49-F238E27FC236}">
                <a16:creationId xmlns:a16="http://schemas.microsoft.com/office/drawing/2014/main" id="{DA1F630C-DD32-4B47-1ECB-0BE8E0DD2CCE}"/>
              </a:ext>
            </a:extLst>
          </p:cNvPr>
          <p:cNvCxnSpPr>
            <a:cxnSpLocks/>
          </p:cNvCxnSpPr>
          <p:nvPr/>
        </p:nvCxnSpPr>
        <p:spPr bwMode="auto">
          <a:xfrm flipV="1">
            <a:off x="6692030" y="1827304"/>
            <a:ext cx="728187" cy="744446"/>
          </a:xfrm>
          <a:prstGeom prst="line">
            <a:avLst/>
          </a:prstGeom>
          <a:solidFill>
            <a:schemeClr val="accent1"/>
          </a:solidFill>
          <a:ln w="50800" cap="flat" cmpd="sng" algn="ctr">
            <a:solidFill>
              <a:srgbClr val="FF0000"/>
            </a:solidFill>
            <a:prstDash val="solid"/>
            <a:round/>
            <a:headEnd type="none" w="med" len="med"/>
            <a:tailEnd type="triangle" w="med" len="med"/>
          </a:ln>
          <a:effectLst/>
        </p:spPr>
      </p:cxnSp>
    </p:spTree>
    <p:extLst>
      <p:ext uri="{BB962C8B-B14F-4D97-AF65-F5344CB8AC3E}">
        <p14:creationId xmlns:p14="http://schemas.microsoft.com/office/powerpoint/2010/main" val="30833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60442" y="-37480"/>
            <a:ext cx="7936072" cy="685800"/>
          </a:xfrm>
        </p:spPr>
        <p:txBody>
          <a:bodyPr/>
          <a:lstStyle/>
          <a:p>
            <a:r>
              <a:rPr lang="en-US" sz="3200" dirty="0"/>
              <a:t>Disaster Recovery &amp; Business Continuity</a:t>
            </a:r>
          </a:p>
        </p:txBody>
      </p:sp>
      <p:sp>
        <p:nvSpPr>
          <p:cNvPr id="3" name="Content Placeholder 2"/>
          <p:cNvSpPr>
            <a:spLocks noGrp="1"/>
          </p:cNvSpPr>
          <p:nvPr>
            <p:ph idx="1"/>
            <p:custDataLst>
              <p:tags r:id="rId2"/>
            </p:custDataLst>
          </p:nvPr>
        </p:nvSpPr>
        <p:spPr>
          <a:xfrm>
            <a:off x="460442" y="710822"/>
            <a:ext cx="8236086" cy="3657600"/>
          </a:xfrm>
        </p:spPr>
        <p:txBody>
          <a:bodyPr/>
          <a:lstStyle/>
          <a:p>
            <a:r>
              <a:rPr lang="en-US" sz="2000" dirty="0"/>
              <a:t>Inventory of assets and results of risk assessment are crucial</a:t>
            </a:r>
          </a:p>
          <a:p>
            <a:pPr lvl="1"/>
            <a:r>
              <a:rPr lang="en-US" sz="1800" dirty="0"/>
              <a:t>Hardware and software</a:t>
            </a:r>
          </a:p>
          <a:p>
            <a:pPr lvl="1"/>
            <a:r>
              <a:rPr lang="en-US" sz="1800" dirty="0"/>
              <a:t>Critical data elements (“the crown jewels”)</a:t>
            </a:r>
          </a:p>
          <a:p>
            <a:pPr lvl="2"/>
            <a:r>
              <a:rPr lang="en-US" sz="1600" dirty="0"/>
              <a:t>Data Retention policies and standards</a:t>
            </a:r>
          </a:p>
          <a:p>
            <a:pPr lvl="2"/>
            <a:r>
              <a:rPr lang="en-US" sz="1600" dirty="0"/>
              <a:t>Where is the data (if we know where it is, we know where to apply controls)</a:t>
            </a:r>
          </a:p>
          <a:p>
            <a:pPr lvl="1"/>
            <a:r>
              <a:rPr lang="en-US" sz="1800" dirty="0"/>
              <a:t>Critical business processes</a:t>
            </a:r>
          </a:p>
          <a:p>
            <a:r>
              <a:rPr lang="en-US" sz="2000" b="1" dirty="0"/>
              <a:t>Business impact analysis </a:t>
            </a:r>
            <a:r>
              <a:rPr lang="en-US" sz="2000" dirty="0"/>
              <a:t>with definition of recovery point objectives</a:t>
            </a:r>
          </a:p>
          <a:p>
            <a:pPr lvl="1"/>
            <a:r>
              <a:rPr lang="en-US" sz="1800" dirty="0"/>
              <a:t>This is another name for a specialized type of risk assessment</a:t>
            </a:r>
          </a:p>
          <a:p>
            <a:pPr lvl="1"/>
            <a:r>
              <a:rPr lang="en-US" sz="1800" dirty="0"/>
              <a:t>Defines priority for restoration</a:t>
            </a:r>
          </a:p>
          <a:p>
            <a:r>
              <a:rPr lang="en-US" sz="2000" dirty="0"/>
              <a:t>Disaster Recovery is periodically practiced</a:t>
            </a:r>
          </a:p>
          <a:p>
            <a:pPr lvl="1"/>
            <a:r>
              <a:rPr lang="en-US" sz="1800" dirty="0"/>
              <a:t>Need to make sure it works the way you expect</a:t>
            </a:r>
          </a:p>
          <a:p>
            <a:pPr lvl="1"/>
            <a:r>
              <a:rPr lang="en-US" sz="1800" dirty="0"/>
              <a:t>IT needs to PRACTICE – prove they can restore in the heat of the moment</a:t>
            </a:r>
          </a:p>
        </p:txBody>
      </p:sp>
      <p:sp>
        <p:nvSpPr>
          <p:cNvPr id="5" name="Slide Number Placeholder 4">
            <a:extLst>
              <a:ext uri="{FF2B5EF4-FFF2-40B4-BE49-F238E27FC236}">
                <a16:creationId xmlns:a16="http://schemas.microsoft.com/office/drawing/2014/main" id="{D81E02E7-5556-405F-A807-7C62C3E9E0D8}"/>
              </a:ext>
            </a:extLst>
          </p:cNvPr>
          <p:cNvSpPr>
            <a:spLocks noGrp="1"/>
          </p:cNvSpPr>
          <p:nvPr>
            <p:ph type="sldNum" sz="quarter" idx="4"/>
            <p:custDataLst>
              <p:tags r:id="rId3"/>
            </p:custDataLst>
          </p:nvPr>
        </p:nvSpPr>
        <p:spPr>
          <a:xfrm>
            <a:off x="8696528" y="4828683"/>
            <a:ext cx="391821" cy="342900"/>
          </a:xfrm>
        </p:spPr>
        <p:txBody>
          <a:bodyPr/>
          <a:lstStyle/>
          <a:p>
            <a:fld id="{F8E24598-D429-A34B-B4A6-5808099B37D3}" type="slidenum">
              <a:rPr lang="en-US" smtClean="0"/>
              <a:pPr/>
              <a:t>35</a:t>
            </a:fld>
            <a:endParaRPr lang="en-US" dirty="0"/>
          </a:p>
        </p:txBody>
      </p:sp>
    </p:spTree>
    <p:extLst>
      <p:ext uri="{BB962C8B-B14F-4D97-AF65-F5344CB8AC3E}">
        <p14:creationId xmlns:p14="http://schemas.microsoft.com/office/powerpoint/2010/main" val="1636417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8B31E2-96E7-4ED5-9C10-1703E418FD20}"/>
              </a:ext>
            </a:extLst>
          </p:cNvPr>
          <p:cNvSpPr>
            <a:spLocks noGrp="1"/>
          </p:cNvSpPr>
          <p:nvPr>
            <p:ph sz="half" idx="1"/>
          </p:nvPr>
        </p:nvSpPr>
        <p:spPr>
          <a:xfrm>
            <a:off x="457200" y="591875"/>
            <a:ext cx="4038600" cy="3741974"/>
          </a:xfrm>
        </p:spPr>
        <p:txBody>
          <a:bodyPr wrap="square" anchor="t">
            <a:noAutofit/>
          </a:bodyPr>
          <a:lstStyle/>
          <a:p>
            <a:r>
              <a:rPr lang="en-US" sz="1800" dirty="0"/>
              <a:t>Tabletop exercises- simulations where participants walk through the incident and response procedures</a:t>
            </a:r>
          </a:p>
          <a:p>
            <a:endParaRPr lang="en-US" sz="1800" dirty="0"/>
          </a:p>
          <a:p>
            <a:r>
              <a:rPr lang="en-US" sz="1800" dirty="0"/>
              <a:t>Two types of tabletop exercises</a:t>
            </a:r>
          </a:p>
          <a:p>
            <a:pPr lvl="1"/>
            <a:r>
              <a:rPr lang="en-US" sz="1800" dirty="0"/>
              <a:t>Technical</a:t>
            </a:r>
          </a:p>
          <a:p>
            <a:pPr lvl="1"/>
            <a:r>
              <a:rPr lang="en-US" sz="1800" dirty="0"/>
              <a:t>Management</a:t>
            </a:r>
          </a:p>
          <a:p>
            <a:pPr lvl="1">
              <a:buFont typeface="Wingdings" pitchFamily="2" charset="2"/>
              <a:buChar char="Ø"/>
            </a:pPr>
            <a:r>
              <a:rPr lang="en-US" sz="1800" dirty="0"/>
              <a:t>Both types should be conducted annually</a:t>
            </a:r>
          </a:p>
          <a:p>
            <a:endParaRPr lang="en-US" sz="1800" dirty="0"/>
          </a:p>
          <a:p>
            <a:r>
              <a:rPr lang="en-US" sz="1800" dirty="0"/>
              <a:t>Spear phishing tests and other social engineering tests</a:t>
            </a:r>
          </a:p>
          <a:p>
            <a:r>
              <a:rPr lang="en-US" sz="1800" dirty="0"/>
              <a:t>Red team penetration testing</a:t>
            </a:r>
          </a:p>
        </p:txBody>
      </p:sp>
      <p:sp>
        <p:nvSpPr>
          <p:cNvPr id="9" name="Content Placeholder 8">
            <a:extLst>
              <a:ext uri="{FF2B5EF4-FFF2-40B4-BE49-F238E27FC236}">
                <a16:creationId xmlns:a16="http://schemas.microsoft.com/office/drawing/2014/main" id="{39355BAE-F143-4F05-BA20-B5101C591D46}"/>
              </a:ext>
            </a:extLst>
          </p:cNvPr>
          <p:cNvSpPr>
            <a:spLocks noGrp="1"/>
          </p:cNvSpPr>
          <p:nvPr>
            <p:ph sz="half" idx="2"/>
          </p:nvPr>
        </p:nvSpPr>
        <p:spPr/>
        <p:txBody>
          <a:bodyPr/>
          <a:lstStyle/>
          <a:p>
            <a:endParaRPr lang="en-US" dirty="0"/>
          </a:p>
        </p:txBody>
      </p:sp>
      <p:sp>
        <p:nvSpPr>
          <p:cNvPr id="2" name="Title 1">
            <a:extLst>
              <a:ext uri="{FF2B5EF4-FFF2-40B4-BE49-F238E27FC236}">
                <a16:creationId xmlns:a16="http://schemas.microsoft.com/office/drawing/2014/main" id="{3DEAB8F4-0BCF-4CE1-A2EE-26B6C920CC88}"/>
              </a:ext>
            </a:extLst>
          </p:cNvPr>
          <p:cNvSpPr>
            <a:spLocks noGrp="1"/>
          </p:cNvSpPr>
          <p:nvPr>
            <p:ph type="title"/>
          </p:nvPr>
        </p:nvSpPr>
        <p:spPr>
          <a:xfrm>
            <a:off x="381000" y="0"/>
            <a:ext cx="8229600" cy="685800"/>
          </a:xfrm>
        </p:spPr>
        <p:txBody>
          <a:bodyPr wrap="square" anchor="ctr">
            <a:normAutofit/>
          </a:bodyPr>
          <a:lstStyle/>
          <a:p>
            <a:r>
              <a:rPr lang="en-US" dirty="0"/>
              <a:t>Practice the Plan</a:t>
            </a:r>
          </a:p>
        </p:txBody>
      </p:sp>
      <p:sp>
        <p:nvSpPr>
          <p:cNvPr id="4" name="Slide Number Placeholder 3">
            <a:extLst>
              <a:ext uri="{FF2B5EF4-FFF2-40B4-BE49-F238E27FC236}">
                <a16:creationId xmlns:a16="http://schemas.microsoft.com/office/drawing/2014/main" id="{01A8225C-AC09-4947-B565-F2A4A348E906}"/>
              </a:ext>
            </a:extLst>
          </p:cNvPr>
          <p:cNvSpPr>
            <a:spLocks noGrp="1"/>
          </p:cNvSpPr>
          <p:nvPr>
            <p:ph type="sldNum" sz="quarter" idx="4"/>
          </p:nvPr>
        </p:nvSpPr>
        <p:spPr>
          <a:xfrm>
            <a:off x="8686800" y="4773168"/>
            <a:ext cx="395782" cy="342900"/>
          </a:xfrm>
        </p:spPr>
        <p:txBody>
          <a:bodyPr anchor="ctr">
            <a:normAutofit/>
          </a:bodyPr>
          <a:lstStyle/>
          <a:p>
            <a:fld id="{6DAB3F6F-6A30-410C-8DAB-3E7769D71CBC}" type="slidenum">
              <a:rPr lang="en-US" smtClean="0"/>
              <a:pPr/>
              <a:t>36</a:t>
            </a:fld>
            <a:endParaRPr lang="en-US" dirty="0"/>
          </a:p>
        </p:txBody>
      </p:sp>
      <p:pic>
        <p:nvPicPr>
          <p:cNvPr id="2050" name="Picture 2" descr="02-04-09">
            <a:extLst>
              <a:ext uri="{FF2B5EF4-FFF2-40B4-BE49-F238E27FC236}">
                <a16:creationId xmlns:a16="http://schemas.microsoft.com/office/drawing/2014/main" id="{BED90563-8DAF-47ED-9BA4-7B69447AC93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
          <a:stretch/>
        </p:blipFill>
        <p:spPr bwMode="auto">
          <a:xfrm>
            <a:off x="4648200" y="502921"/>
            <a:ext cx="4038600" cy="4077254"/>
          </a:xfrm>
          <a:prstGeom prst="rect">
            <a:avLst/>
          </a:prstGeom>
          <a:solidFill>
            <a:srgbClr val="FFFFFF"/>
          </a:solidFill>
        </p:spPr>
      </p:pic>
    </p:spTree>
    <p:extLst>
      <p:ext uri="{BB962C8B-B14F-4D97-AF65-F5344CB8AC3E}">
        <p14:creationId xmlns:p14="http://schemas.microsoft.com/office/powerpoint/2010/main" val="3002357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D342-5806-B1F2-1D82-99314CB3A873}"/>
              </a:ext>
            </a:extLst>
          </p:cNvPr>
          <p:cNvSpPr>
            <a:spLocks noGrp="1"/>
          </p:cNvSpPr>
          <p:nvPr>
            <p:ph type="title"/>
          </p:nvPr>
        </p:nvSpPr>
        <p:spPr/>
        <p:txBody>
          <a:bodyPr/>
          <a:lstStyle/>
          <a:p>
            <a:r>
              <a:rPr lang="en-US" dirty="0"/>
              <a:t>Incident Response Preparedness- Cost Savings</a:t>
            </a:r>
          </a:p>
        </p:txBody>
      </p:sp>
      <p:sp>
        <p:nvSpPr>
          <p:cNvPr id="4" name="Slide Number Placeholder 3">
            <a:extLst>
              <a:ext uri="{FF2B5EF4-FFF2-40B4-BE49-F238E27FC236}">
                <a16:creationId xmlns:a16="http://schemas.microsoft.com/office/drawing/2014/main" id="{879C3D8F-DBF2-D752-F3DE-3E6888473440}"/>
              </a:ext>
            </a:extLst>
          </p:cNvPr>
          <p:cNvSpPr>
            <a:spLocks noGrp="1"/>
          </p:cNvSpPr>
          <p:nvPr>
            <p:ph type="sldNum" sz="quarter" idx="4"/>
          </p:nvPr>
        </p:nvSpPr>
        <p:spPr/>
        <p:txBody>
          <a:bodyPr/>
          <a:lstStyle/>
          <a:p>
            <a:fld id="{6DAB3F6F-6A30-410C-8DAB-3E7769D71CBC}" type="slidenum">
              <a:rPr lang="en-US" smtClean="0"/>
              <a:pPr/>
              <a:t>37</a:t>
            </a:fld>
            <a:endParaRPr lang="en-US" dirty="0"/>
          </a:p>
        </p:txBody>
      </p:sp>
      <p:pic>
        <p:nvPicPr>
          <p:cNvPr id="8" name="Picture 7">
            <a:extLst>
              <a:ext uri="{FF2B5EF4-FFF2-40B4-BE49-F238E27FC236}">
                <a16:creationId xmlns:a16="http://schemas.microsoft.com/office/drawing/2014/main" id="{5C04B8B6-C7A8-5554-BC95-408E26387597}"/>
              </a:ext>
            </a:extLst>
          </p:cNvPr>
          <p:cNvPicPr>
            <a:picLocks noChangeAspect="1"/>
          </p:cNvPicPr>
          <p:nvPr/>
        </p:nvPicPr>
        <p:blipFill>
          <a:blip r:embed="rId2"/>
          <a:stretch>
            <a:fillRect/>
          </a:stretch>
        </p:blipFill>
        <p:spPr>
          <a:xfrm>
            <a:off x="457200" y="590719"/>
            <a:ext cx="4715709" cy="4118846"/>
          </a:xfrm>
          <a:prstGeom prst="rect">
            <a:avLst/>
          </a:prstGeom>
        </p:spPr>
      </p:pic>
      <p:cxnSp>
        <p:nvCxnSpPr>
          <p:cNvPr id="10" name="Straight Arrow Connector 9">
            <a:extLst>
              <a:ext uri="{FF2B5EF4-FFF2-40B4-BE49-F238E27FC236}">
                <a16:creationId xmlns:a16="http://schemas.microsoft.com/office/drawing/2014/main" id="{31730C3F-2A3B-2D76-B4EE-AAB73C04A2E6}"/>
              </a:ext>
            </a:extLst>
          </p:cNvPr>
          <p:cNvCxnSpPr/>
          <p:nvPr/>
        </p:nvCxnSpPr>
        <p:spPr bwMode="auto">
          <a:xfrm>
            <a:off x="2047285" y="4070294"/>
            <a:ext cx="1359462"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8C2B63DE-C508-24F9-FBF5-AAA98FD944F0}"/>
              </a:ext>
            </a:extLst>
          </p:cNvPr>
          <p:cNvSpPr txBox="1"/>
          <p:nvPr/>
        </p:nvSpPr>
        <p:spPr>
          <a:xfrm>
            <a:off x="5259823" y="833480"/>
            <a:ext cx="2879836" cy="1323439"/>
          </a:xfrm>
          <a:prstGeom prst="rect">
            <a:avLst/>
          </a:prstGeom>
          <a:noFill/>
        </p:spPr>
        <p:txBody>
          <a:bodyPr wrap="square" rtlCol="0">
            <a:spAutoFit/>
          </a:bodyPr>
          <a:lstStyle/>
          <a:p>
            <a:r>
              <a:rPr lang="en-US" sz="1600" dirty="0"/>
              <a:t>The impact of 28 factors on the average cost of a data breach</a:t>
            </a:r>
          </a:p>
          <a:p>
            <a:endParaRPr lang="en-US" sz="1600" dirty="0"/>
          </a:p>
          <a:p>
            <a:r>
              <a:rPr lang="en-US" sz="1600" dirty="0"/>
              <a:t>$4.35 Million – The average cost of a data breach in the US</a:t>
            </a:r>
          </a:p>
        </p:txBody>
      </p:sp>
      <p:cxnSp>
        <p:nvCxnSpPr>
          <p:cNvPr id="14" name="Straight Arrow Connector 13">
            <a:extLst>
              <a:ext uri="{FF2B5EF4-FFF2-40B4-BE49-F238E27FC236}">
                <a16:creationId xmlns:a16="http://schemas.microsoft.com/office/drawing/2014/main" id="{A050585E-69CB-8BD4-8FE3-50C0BC614FF4}"/>
              </a:ext>
            </a:extLst>
          </p:cNvPr>
          <p:cNvCxnSpPr>
            <a:cxnSpLocks/>
          </p:cNvCxnSpPr>
          <p:nvPr/>
        </p:nvCxnSpPr>
        <p:spPr bwMode="auto">
          <a:xfrm>
            <a:off x="1982549" y="3244906"/>
            <a:ext cx="954860" cy="0"/>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pic>
        <p:nvPicPr>
          <p:cNvPr id="16" name="Picture 15" descr="A picture containing text, clipart&#10;&#10;Description automatically generated">
            <a:extLst>
              <a:ext uri="{FF2B5EF4-FFF2-40B4-BE49-F238E27FC236}">
                <a16:creationId xmlns:a16="http://schemas.microsoft.com/office/drawing/2014/main" id="{5B5F9BF8-4EFE-D572-41A9-ADEC0440B265}"/>
              </a:ext>
            </a:extLst>
          </p:cNvPr>
          <p:cNvPicPr>
            <a:picLocks noChangeAspect="1"/>
          </p:cNvPicPr>
          <p:nvPr/>
        </p:nvPicPr>
        <p:blipFill>
          <a:blip r:embed="rId3"/>
          <a:stretch>
            <a:fillRect/>
          </a:stretch>
        </p:blipFill>
        <p:spPr>
          <a:xfrm>
            <a:off x="6127217" y="2447132"/>
            <a:ext cx="1692187" cy="2075747"/>
          </a:xfrm>
          <a:prstGeom prst="rect">
            <a:avLst/>
          </a:prstGeom>
        </p:spPr>
      </p:pic>
      <p:sp>
        <p:nvSpPr>
          <p:cNvPr id="3" name="TextBox 2">
            <a:extLst>
              <a:ext uri="{FF2B5EF4-FFF2-40B4-BE49-F238E27FC236}">
                <a16:creationId xmlns:a16="http://schemas.microsoft.com/office/drawing/2014/main" id="{97D944BC-3770-B821-11A9-A5AF8984BFCF}"/>
              </a:ext>
            </a:extLst>
          </p:cNvPr>
          <p:cNvSpPr txBox="1"/>
          <p:nvPr/>
        </p:nvSpPr>
        <p:spPr>
          <a:xfrm>
            <a:off x="2646202" y="4510415"/>
            <a:ext cx="3401226" cy="261610"/>
          </a:xfrm>
          <a:prstGeom prst="rect">
            <a:avLst/>
          </a:prstGeom>
          <a:noFill/>
        </p:spPr>
        <p:txBody>
          <a:bodyPr wrap="square" rtlCol="0">
            <a:spAutoFit/>
          </a:bodyPr>
          <a:lstStyle/>
          <a:p>
            <a:r>
              <a:rPr lang="en-US" sz="1100" dirty="0"/>
              <a:t>Source: IBM Security Cost of a Data Breach Report 2022</a:t>
            </a:r>
          </a:p>
        </p:txBody>
      </p:sp>
    </p:spTree>
    <p:extLst>
      <p:ext uri="{BB962C8B-B14F-4D97-AF65-F5344CB8AC3E}">
        <p14:creationId xmlns:p14="http://schemas.microsoft.com/office/powerpoint/2010/main" val="2046320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2880" y="182881"/>
            <a:ext cx="810838" cy="920576"/>
          </a:xfrm>
          <a:prstGeom prst="rect">
            <a:avLst/>
          </a:prstGeom>
        </p:spPr>
      </p:pic>
      <p:sp>
        <p:nvSpPr>
          <p:cNvPr id="35842" name="Content Placeholder 2"/>
          <p:cNvSpPr>
            <a:spLocks noGrp="1"/>
          </p:cNvSpPr>
          <p:nvPr>
            <p:ph sz="half" idx="1"/>
          </p:nvPr>
        </p:nvSpPr>
        <p:spPr>
          <a:xfrm>
            <a:off x="2239110" y="1233371"/>
            <a:ext cx="6694433" cy="3539797"/>
          </a:xfrm>
        </p:spPr>
        <p:txBody>
          <a:bodyPr>
            <a:normAutofit fontScale="85000" lnSpcReduction="10000"/>
          </a:bodyPr>
          <a:lstStyle/>
          <a:p>
            <a:pPr marL="433388" lvl="1">
              <a:buFont typeface="Wingdings" pitchFamily="2" charset="2"/>
              <a:buChar char="Ø"/>
            </a:pPr>
            <a:r>
              <a:rPr lang="en-US" altLang="en-US" dirty="0"/>
              <a:t>Standards Based Operations and Exception Management</a:t>
            </a:r>
          </a:p>
          <a:p>
            <a:pPr marL="547688" lvl="2" indent="0">
              <a:buNone/>
            </a:pPr>
            <a:r>
              <a:rPr lang="en-US" altLang="en-US" i="1" dirty="0"/>
              <a:t>Daily Operational DNA</a:t>
            </a:r>
          </a:p>
          <a:p>
            <a:pPr marL="433388" lvl="1">
              <a:buFont typeface="Wingdings" pitchFamily="2" charset="2"/>
              <a:buChar char="Ø"/>
            </a:pPr>
            <a:r>
              <a:rPr lang="en-US" altLang="en-US" dirty="0"/>
              <a:t>Regular/periodic risk assessment:</a:t>
            </a:r>
          </a:p>
          <a:p>
            <a:pPr marL="547688" lvl="2" indent="0">
              <a:buNone/>
            </a:pPr>
            <a:r>
              <a:rPr lang="en-US" altLang="en-US" i="1" dirty="0"/>
              <a:t>Daily Business as Usual</a:t>
            </a:r>
          </a:p>
          <a:p>
            <a:pPr marL="433388" lvl="1">
              <a:buFont typeface="Wingdings" pitchFamily="2" charset="2"/>
              <a:buChar char="Ø"/>
            </a:pPr>
            <a:r>
              <a:rPr lang="en-US" altLang="en-US" dirty="0"/>
              <a:t>Monitor and fine tune:</a:t>
            </a:r>
          </a:p>
          <a:p>
            <a:pPr marL="547688" lvl="2" indent="0">
              <a:buNone/>
            </a:pPr>
            <a:r>
              <a:rPr lang="en-US" altLang="en-US" i="1" dirty="0"/>
              <a:t>Continuous improvement</a:t>
            </a:r>
          </a:p>
          <a:p>
            <a:pPr marL="433388" lvl="1">
              <a:buFont typeface="Wingdings" pitchFamily="2" charset="2"/>
              <a:buChar char="Ø"/>
            </a:pPr>
            <a:r>
              <a:rPr lang="en-US" altLang="en-US" b="1" dirty="0">
                <a:solidFill>
                  <a:srgbClr val="FF0000"/>
                </a:solidFill>
              </a:rPr>
              <a:t>Practice and Test</a:t>
            </a:r>
          </a:p>
          <a:p>
            <a:pPr marL="833428" lvl="2" indent="-285750"/>
            <a:r>
              <a:rPr lang="en-US" altLang="en-US" dirty="0"/>
              <a:t>Audit your operations controls (against a framework)</a:t>
            </a:r>
          </a:p>
          <a:p>
            <a:pPr marL="833428" lvl="2" indent="-285750"/>
            <a:r>
              <a:rPr lang="en-US" altLang="en-US" dirty="0"/>
              <a:t>Review Office 365 (O365) security (periodically)</a:t>
            </a:r>
          </a:p>
          <a:p>
            <a:pPr marL="833428" lvl="2" indent="-285750"/>
            <a:r>
              <a:rPr lang="en-US" altLang="en-US" dirty="0"/>
              <a:t>Schedule IR Tabletop and Disaster Recovery exercises</a:t>
            </a:r>
          </a:p>
          <a:p>
            <a:pPr marL="833428" lvl="2" indent="-285750"/>
            <a:r>
              <a:rPr lang="en-US" altLang="en-US" dirty="0"/>
              <a:t>Test new systems and after significant change</a:t>
            </a:r>
          </a:p>
          <a:p>
            <a:pPr marL="833428" lvl="2" indent="-285750"/>
            <a:endParaRPr lang="en-US" altLang="en-US" dirty="0"/>
          </a:p>
          <a:p>
            <a:pPr marL="433378" lvl="1">
              <a:buFont typeface="Wingdings" pitchFamily="2" charset="2"/>
              <a:buChar char="Ø"/>
            </a:pPr>
            <a:r>
              <a:rPr lang="en-US" altLang="en-US" i="1" dirty="0"/>
              <a:t>Governance - PROVE IT</a:t>
            </a:r>
          </a:p>
          <a:p>
            <a:pPr marL="833428" lvl="2" indent="-285750"/>
            <a:endParaRPr lang="en-US" altLang="en-US" dirty="0"/>
          </a:p>
        </p:txBody>
      </p:sp>
      <p:sp>
        <p:nvSpPr>
          <p:cNvPr id="6" name="Rectangle 2"/>
          <p:cNvSpPr txBox="1">
            <a:spLocks noChangeArrowheads="1"/>
          </p:cNvSpPr>
          <p:nvPr/>
        </p:nvSpPr>
        <p:spPr bwMode="auto">
          <a:xfrm>
            <a:off x="457200" y="27432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b="1">
                <a:solidFill>
                  <a:srgbClr val="819F3D"/>
                </a:solidFill>
                <a:latin typeface="Calibri" pitchFamily="34" charset="0"/>
                <a:ea typeface="+mj-ea"/>
                <a:cs typeface="Calibri"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2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4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6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8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a:lstStyle>
          <a:p>
            <a:r>
              <a:rPr lang="en-US" altLang="en-US" sz="2800" b="0" dirty="0">
                <a:solidFill>
                  <a:schemeClr val="accent1"/>
                </a:solidFill>
                <a:latin typeface="Georgia" panose="02040502050405020303" pitchFamily="18" charset="0"/>
              </a:rPr>
              <a:t>Boy Scouts Motto: Be Prepared…</a:t>
            </a:r>
          </a:p>
        </p:txBody>
      </p:sp>
      <p:sp>
        <p:nvSpPr>
          <p:cNvPr id="5" name="Rectangle 4"/>
          <p:cNvSpPr/>
          <p:nvPr/>
        </p:nvSpPr>
        <p:spPr bwMode="auto">
          <a:xfrm>
            <a:off x="306595" y="1194897"/>
            <a:ext cx="1761521" cy="328566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altLang="en-US" sz="3600" dirty="0">
                <a:solidFill>
                  <a:schemeClr val="bg1"/>
                </a:solidFill>
              </a:rPr>
              <a:t>Prepare</a:t>
            </a:r>
          </a:p>
          <a:p>
            <a:pPr algn="ctr">
              <a:buNone/>
            </a:pPr>
            <a:r>
              <a:rPr lang="en-US" altLang="en-US" sz="3600" dirty="0">
                <a:solidFill>
                  <a:schemeClr val="bg1"/>
                </a:solidFill>
              </a:rPr>
              <a:t> </a:t>
            </a:r>
            <a:br>
              <a:rPr lang="en-US" altLang="en-US" sz="3600" dirty="0">
                <a:solidFill>
                  <a:schemeClr val="bg1"/>
                </a:solidFill>
              </a:rPr>
            </a:br>
            <a:r>
              <a:rPr lang="en-US" altLang="en-US" sz="3600" dirty="0">
                <a:solidFill>
                  <a:schemeClr val="bg1"/>
                </a:solidFill>
              </a:rPr>
              <a:t>Operate </a:t>
            </a:r>
            <a:br>
              <a:rPr lang="en-US" altLang="en-US" sz="3600" dirty="0">
                <a:solidFill>
                  <a:schemeClr val="bg1"/>
                </a:solidFill>
              </a:rPr>
            </a:br>
            <a:endParaRPr lang="en-US" altLang="en-US" sz="3600" dirty="0">
              <a:solidFill>
                <a:schemeClr val="bg1"/>
              </a:solidFill>
            </a:endParaRPr>
          </a:p>
          <a:p>
            <a:pPr algn="ctr">
              <a:buNone/>
            </a:pPr>
            <a:r>
              <a:rPr lang="en-US" altLang="en-US" sz="3600" dirty="0">
                <a:solidFill>
                  <a:schemeClr val="bg1"/>
                </a:solidFill>
              </a:rPr>
              <a:t>Test</a:t>
            </a:r>
          </a:p>
        </p:txBody>
      </p:sp>
      <p:sp>
        <p:nvSpPr>
          <p:cNvPr id="8" name="Slide Number Placeholder 4">
            <a:extLst>
              <a:ext uri="{FF2B5EF4-FFF2-40B4-BE49-F238E27FC236}">
                <a16:creationId xmlns:a16="http://schemas.microsoft.com/office/drawing/2014/main" id="{490ED74F-7E9E-4146-BB59-83BC5B69DC7E}"/>
              </a:ext>
            </a:extLst>
          </p:cNvPr>
          <p:cNvSpPr txBox="1">
            <a:spLocks/>
          </p:cNvSpPr>
          <p:nvPr/>
        </p:nvSpPr>
        <p:spPr>
          <a:xfrm>
            <a:off x="8686800" y="4773168"/>
            <a:ext cx="395782" cy="342900"/>
          </a:xfrm>
          <a:prstGeom prst="rect">
            <a:avLst/>
          </a:prstGeom>
        </p:spPr>
        <p:txBody>
          <a:bodyPr anchor="ctr"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z="900"/>
              <a:pPr/>
              <a:t>38</a:t>
            </a:fld>
            <a:endParaRPr lang="en-US" sz="900" dirty="0"/>
          </a:p>
        </p:txBody>
      </p:sp>
    </p:spTree>
    <p:extLst>
      <p:ext uri="{BB962C8B-B14F-4D97-AF65-F5344CB8AC3E}">
        <p14:creationId xmlns:p14="http://schemas.microsoft.com/office/powerpoint/2010/main" val="3229921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812F07-2B3D-B7ED-EDAF-49B5FE666F1C}"/>
              </a:ext>
            </a:extLst>
          </p:cNvPr>
          <p:cNvSpPr txBox="1"/>
          <p:nvPr/>
        </p:nvSpPr>
        <p:spPr>
          <a:xfrm>
            <a:off x="1688825" y="1316907"/>
            <a:ext cx="3184492" cy="938719"/>
          </a:xfrm>
          <a:prstGeom prst="rect">
            <a:avLst/>
          </a:prstGeom>
          <a:noFill/>
        </p:spPr>
        <p:txBody>
          <a:bodyPr wrap="square" rtlCol="0">
            <a:spAutoFit/>
          </a:bodyPr>
          <a:lstStyle/>
          <a:p>
            <a:r>
              <a:rPr lang="en-US" sz="1100" dirty="0">
                <a:solidFill>
                  <a:schemeClr val="bg1"/>
                </a:solidFill>
              </a:rPr>
              <a:t>Randy Romes, CISSP, CRISC, CISA, MCP, PCI-QSA</a:t>
            </a:r>
          </a:p>
          <a:p>
            <a:r>
              <a:rPr lang="en-US" sz="1100" dirty="0">
                <a:solidFill>
                  <a:schemeClr val="bg1"/>
                </a:solidFill>
              </a:rPr>
              <a:t>Principal – Cybersecurity</a:t>
            </a:r>
          </a:p>
          <a:p>
            <a:r>
              <a:rPr lang="en-US" sz="1100" dirty="0">
                <a:solidFill>
                  <a:schemeClr val="bg1"/>
                </a:solidFill>
              </a:rPr>
              <a:t>612.397.3114</a:t>
            </a:r>
          </a:p>
          <a:p>
            <a:r>
              <a:rPr lang="en-US" sz="1100" dirty="0">
                <a:solidFill>
                  <a:schemeClr val="bg1"/>
                </a:solidFill>
                <a:hlinkClick r:id="rId2"/>
              </a:rPr>
              <a:t>Randy.Romes@claconnect.com</a:t>
            </a:r>
            <a:endParaRPr lang="en-US" sz="1100" dirty="0">
              <a:solidFill>
                <a:schemeClr val="bg1"/>
              </a:solidFill>
            </a:endParaRPr>
          </a:p>
          <a:p>
            <a:endParaRPr lang="en-US" sz="1100" dirty="0">
              <a:solidFill>
                <a:schemeClr val="bg1"/>
              </a:solidFill>
            </a:endParaRPr>
          </a:p>
        </p:txBody>
      </p:sp>
    </p:spTree>
    <p:extLst>
      <p:ext uri="{BB962C8B-B14F-4D97-AF65-F5344CB8AC3E}">
        <p14:creationId xmlns:p14="http://schemas.microsoft.com/office/powerpoint/2010/main" val="2470079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91060E-4262-C444-84BB-A68DD5A52D83}"/>
              </a:ext>
            </a:extLst>
          </p:cNvPr>
          <p:cNvSpPr>
            <a:spLocks noGrp="1"/>
          </p:cNvSpPr>
          <p:nvPr>
            <p:ph idx="1"/>
          </p:nvPr>
        </p:nvSpPr>
        <p:spPr>
          <a:xfrm>
            <a:off x="1279942" y="1510806"/>
            <a:ext cx="6531175" cy="1575810"/>
          </a:xfrm>
        </p:spPr>
        <p:txBody>
          <a:bodyPr>
            <a:normAutofit fontScale="92500" lnSpcReduction="20000"/>
          </a:bodyPr>
          <a:lstStyle/>
          <a:p>
            <a:pPr marL="230183" lvl="1" indent="-171446">
              <a:lnSpc>
                <a:spcPct val="110000"/>
              </a:lnSpc>
              <a:buFont typeface="Arial" panose="020B0604020202020204" pitchFamily="34" charset="0"/>
              <a:buChar char="•"/>
            </a:pPr>
            <a:r>
              <a:rPr lang="en-US" sz="1900" dirty="0"/>
              <a:t>“Professional Student”</a:t>
            </a:r>
          </a:p>
          <a:p>
            <a:pPr marL="230183" lvl="1" indent="-171446">
              <a:lnSpc>
                <a:spcPct val="110000"/>
              </a:lnSpc>
              <a:buFont typeface="Arial" panose="020B0604020202020204" pitchFamily="34" charset="0"/>
              <a:buChar char="•"/>
            </a:pPr>
            <a:r>
              <a:rPr lang="en-US" sz="1900" dirty="0"/>
              <a:t>Science Teacher / Self Taught Computer Guy</a:t>
            </a:r>
          </a:p>
          <a:p>
            <a:pPr marL="230183" lvl="1" indent="-171446">
              <a:lnSpc>
                <a:spcPct val="110000"/>
              </a:lnSpc>
              <a:buFont typeface="Arial" panose="020B0604020202020204" pitchFamily="34" charset="0"/>
              <a:buChar char="•"/>
            </a:pPr>
            <a:r>
              <a:rPr lang="en-US" sz="1900" dirty="0"/>
              <a:t>IT Consultant - Project Manager </a:t>
            </a:r>
            <a:r>
              <a:rPr lang="en-US" sz="1900" dirty="0">
                <a:sym typeface="Wingdings" pitchFamily="2" charset="2"/>
              </a:rPr>
              <a:t></a:t>
            </a:r>
            <a:r>
              <a:rPr lang="en-US" sz="1900" dirty="0"/>
              <a:t> IT Staff/Help Desk </a:t>
            </a:r>
            <a:r>
              <a:rPr lang="en-US" sz="1900" dirty="0">
                <a:sym typeface="Wingdings" pitchFamily="2" charset="2"/>
              </a:rPr>
              <a:t></a:t>
            </a:r>
            <a:r>
              <a:rPr lang="en-US" sz="1900" dirty="0"/>
              <a:t> Hacker</a:t>
            </a:r>
          </a:p>
          <a:p>
            <a:pPr marL="230183" lvl="1" indent="-171446">
              <a:lnSpc>
                <a:spcPct val="110000"/>
              </a:lnSpc>
              <a:buFont typeface="Arial" panose="020B0604020202020204" pitchFamily="34" charset="0"/>
              <a:buChar char="•"/>
            </a:pPr>
            <a:r>
              <a:rPr lang="en-US" sz="1900" dirty="0"/>
              <a:t>Assistant Scout Master (Boy Scouts)</a:t>
            </a:r>
          </a:p>
          <a:p>
            <a:pPr marL="230183" lvl="1" indent="-171446">
              <a:lnSpc>
                <a:spcPct val="110000"/>
              </a:lnSpc>
              <a:buFont typeface="Arial" panose="020B0604020202020204" pitchFamily="34" charset="0"/>
              <a:buChar char="•"/>
            </a:pPr>
            <a:r>
              <a:rPr lang="en-US" sz="1900" dirty="0"/>
              <a:t>Boys Scouts Motto: </a:t>
            </a:r>
            <a:r>
              <a:rPr lang="en-US" sz="1900" b="1" i="1" dirty="0"/>
              <a:t>Be Prepared </a:t>
            </a:r>
          </a:p>
        </p:txBody>
      </p:sp>
      <p:sp>
        <p:nvSpPr>
          <p:cNvPr id="3" name="Title 2">
            <a:extLst>
              <a:ext uri="{FF2B5EF4-FFF2-40B4-BE49-F238E27FC236}">
                <a16:creationId xmlns:a16="http://schemas.microsoft.com/office/drawing/2014/main" id="{24C186B1-9CF8-2E4E-9052-779C8EC40055}"/>
              </a:ext>
            </a:extLst>
          </p:cNvPr>
          <p:cNvSpPr>
            <a:spLocks noGrp="1"/>
          </p:cNvSpPr>
          <p:nvPr>
            <p:ph type="title"/>
          </p:nvPr>
        </p:nvSpPr>
        <p:spPr>
          <a:xfrm>
            <a:off x="356494" y="62462"/>
            <a:ext cx="2537033" cy="1536383"/>
          </a:xfrm>
        </p:spPr>
        <p:txBody>
          <a:bodyPr/>
          <a:lstStyle/>
          <a:p>
            <a:r>
              <a:rPr lang="en-US" dirty="0"/>
              <a:t>C:\</a:t>
            </a:r>
            <a:r>
              <a:rPr lang="en-US" dirty="0" err="1"/>
              <a:t>whoami</a:t>
            </a:r>
            <a:br>
              <a:rPr lang="en-US" dirty="0"/>
            </a:br>
            <a:r>
              <a:rPr lang="en-US" dirty="0"/>
              <a:t>&gt; m0th_man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2417" y="534168"/>
            <a:ext cx="1848701" cy="138698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3776" y="150872"/>
            <a:ext cx="1613955" cy="1613955"/>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42334" y="3183616"/>
            <a:ext cx="1614474" cy="1532146"/>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02057" y="3183616"/>
            <a:ext cx="2156268" cy="1495325"/>
          </a:xfrm>
          <a:prstGeom prst="rect">
            <a:avLst/>
          </a:prstGeom>
        </p:spPr>
      </p:pic>
      <p:pic>
        <p:nvPicPr>
          <p:cNvPr id="11" name="Picture 10" descr="A picture containing outdoor, tree, grass, person&#10;&#10;Description automatically generated">
            <a:extLst>
              <a:ext uri="{FF2B5EF4-FFF2-40B4-BE49-F238E27FC236}">
                <a16:creationId xmlns:a16="http://schemas.microsoft.com/office/drawing/2014/main" id="{007AAA70-9752-7B44-B538-410B99A0F060}"/>
              </a:ext>
            </a:extLst>
          </p:cNvPr>
          <p:cNvPicPr>
            <a:picLocks noChangeAspect="1"/>
          </p:cNvPicPr>
          <p:nvPr/>
        </p:nvPicPr>
        <p:blipFill>
          <a:blip r:embed="rId7"/>
          <a:stretch>
            <a:fillRect/>
          </a:stretch>
        </p:blipFill>
        <p:spPr>
          <a:xfrm>
            <a:off x="6540818" y="2394813"/>
            <a:ext cx="1713096" cy="2284128"/>
          </a:xfrm>
          <a:prstGeom prst="rect">
            <a:avLst/>
          </a:prstGeom>
        </p:spPr>
      </p:pic>
      <p:sp>
        <p:nvSpPr>
          <p:cNvPr id="12" name="Slide Number Placeholder 4">
            <a:extLst>
              <a:ext uri="{FF2B5EF4-FFF2-40B4-BE49-F238E27FC236}">
                <a16:creationId xmlns:a16="http://schemas.microsoft.com/office/drawing/2014/main" id="{C63E56FC-D492-204D-8A98-D26773F3D2EA}"/>
              </a:ext>
            </a:extLst>
          </p:cNvPr>
          <p:cNvSpPr>
            <a:spLocks noGrp="1"/>
          </p:cNvSpPr>
          <p:nvPr>
            <p:ph type="sldNum" sz="quarter" idx="4"/>
          </p:nvPr>
        </p:nvSpPr>
        <p:spPr>
          <a:xfrm>
            <a:off x="8686800" y="4773168"/>
            <a:ext cx="395782" cy="342900"/>
          </a:xfrm>
        </p:spPr>
        <p:txBody>
          <a:bodyPr/>
          <a:lstStyle/>
          <a:p>
            <a:fld id="{F8E24598-D429-A34B-B4A6-5808099B37D3}" type="slidenum">
              <a:rPr lang="en-US" smtClean="0"/>
              <a:pPr/>
              <a:t>4</a:t>
            </a:fld>
            <a:endParaRPr lang="en-US" dirty="0"/>
          </a:p>
        </p:txBody>
      </p:sp>
    </p:spTree>
    <p:extLst>
      <p:ext uri="{BB962C8B-B14F-4D97-AF65-F5344CB8AC3E}">
        <p14:creationId xmlns:p14="http://schemas.microsoft.com/office/powerpoint/2010/main" val="112530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ACF4C1-DE18-274A-8A2D-EDAFDCEA84ED}"/>
              </a:ext>
            </a:extLst>
          </p:cNvPr>
          <p:cNvSpPr>
            <a:spLocks noGrp="1"/>
          </p:cNvSpPr>
          <p:nvPr>
            <p:ph type="ctrTitle"/>
          </p:nvPr>
        </p:nvSpPr>
        <p:spPr>
          <a:xfrm>
            <a:off x="559928" y="1524001"/>
            <a:ext cx="4495499" cy="1504950"/>
          </a:xfrm>
        </p:spPr>
        <p:txBody>
          <a:bodyPr/>
          <a:lstStyle/>
          <a:p>
            <a:r>
              <a:rPr lang="en-US" dirty="0"/>
              <a:t>Sun Tzu: “</a:t>
            </a:r>
            <a:r>
              <a:rPr lang="en-US" i="1" dirty="0"/>
              <a:t>Know Your Enemy</a:t>
            </a:r>
            <a:r>
              <a:rPr lang="en-US" dirty="0"/>
              <a:t>”</a:t>
            </a:r>
            <a:br>
              <a:rPr lang="en-US" dirty="0"/>
            </a:br>
            <a:br>
              <a:rPr lang="en-US" dirty="0"/>
            </a:br>
            <a:r>
              <a:rPr lang="en-US" dirty="0"/>
              <a:t>The Current Threat Landscape</a:t>
            </a:r>
          </a:p>
        </p:txBody>
      </p:sp>
    </p:spTree>
    <p:extLst>
      <p:ext uri="{BB962C8B-B14F-4D97-AF65-F5344CB8AC3E}">
        <p14:creationId xmlns:p14="http://schemas.microsoft.com/office/powerpoint/2010/main" val="166596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2527" y="803059"/>
            <a:ext cx="3410877" cy="3011114"/>
          </a:xfrm>
          <a:prstGeom prst="rect">
            <a:avLst/>
          </a:prstGeom>
        </p:spPr>
      </p:pic>
      <p:sp>
        <p:nvSpPr>
          <p:cNvPr id="21506" name="Rectangle 2"/>
          <p:cNvSpPr>
            <a:spLocks noGrp="1" noChangeArrowheads="1"/>
          </p:cNvSpPr>
          <p:nvPr>
            <p:ph type="title"/>
            <p:custDataLst>
              <p:tags r:id="rId1"/>
            </p:custDataLst>
          </p:nvPr>
        </p:nvSpPr>
        <p:spPr>
          <a:xfrm>
            <a:off x="371202" y="117259"/>
            <a:ext cx="9180121" cy="685800"/>
          </a:xfrm>
        </p:spPr>
        <p:txBody>
          <a:bodyPr/>
          <a:lstStyle/>
          <a:p>
            <a:pPr eaLnBrk="1" hangingPunct="1"/>
            <a:r>
              <a:rPr lang="en-US" dirty="0"/>
              <a:t>Raise Your Hand if You Work for a Tech Company</a:t>
            </a:r>
          </a:p>
        </p:txBody>
      </p:sp>
      <p:sp>
        <p:nvSpPr>
          <p:cNvPr id="8" name="Rectangle 3"/>
          <p:cNvSpPr txBox="1">
            <a:spLocks noChangeArrowheads="1"/>
          </p:cNvSpPr>
          <p:nvPr>
            <p:custDataLst>
              <p:tags r:id="rId2"/>
            </p:custDataLst>
          </p:nvPr>
        </p:nvSpPr>
        <p:spPr bwMode="auto">
          <a:xfrm>
            <a:off x="217716" y="1208450"/>
            <a:ext cx="3458935" cy="351717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413000"/>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413000"/>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SzPct val="85000"/>
              <a:buFont typeface="Arial Narrow" pitchFamily="1" charset="0"/>
              <a:buChar char="◊"/>
              <a:defRPr sz="2000">
                <a:solidFill>
                  <a:srgbClr val="413000"/>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a:solidFill>
                  <a:srgbClr val="413000"/>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Font typeface="Arial" charset="0"/>
              <a:buChar char="–"/>
              <a:defRPr>
                <a:solidFill>
                  <a:srgbClr val="413000"/>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r>
              <a:rPr lang="en-US" sz="1800" kern="0" dirty="0"/>
              <a:t>Security Cameras</a:t>
            </a:r>
          </a:p>
          <a:p>
            <a:r>
              <a:rPr lang="en-US" sz="1800" kern="0" dirty="0"/>
              <a:t>Motion Sensors</a:t>
            </a:r>
          </a:p>
          <a:p>
            <a:r>
              <a:rPr lang="en-US" sz="1800" kern="0" dirty="0"/>
              <a:t>Logistics Tracking</a:t>
            </a:r>
          </a:p>
          <a:p>
            <a:r>
              <a:rPr lang="en-US" sz="1800" kern="0" dirty="0"/>
              <a:t>Print Vendors</a:t>
            </a:r>
          </a:p>
          <a:p>
            <a:r>
              <a:rPr lang="en-US" sz="1800" kern="0" dirty="0"/>
              <a:t>Smart TV Displays</a:t>
            </a:r>
          </a:p>
          <a:p>
            <a:r>
              <a:rPr lang="en-US" sz="1800" kern="0" dirty="0"/>
              <a:t>Temperature and Humidity</a:t>
            </a:r>
          </a:p>
          <a:p>
            <a:r>
              <a:rPr lang="en-US" sz="1800" kern="0" dirty="0"/>
              <a:t>Digital Assistance</a:t>
            </a:r>
          </a:p>
          <a:p>
            <a:r>
              <a:rPr lang="en-US" sz="1800" kern="0" dirty="0"/>
              <a:t>Cloud Applications &amp; Analytics</a:t>
            </a:r>
          </a:p>
          <a:p>
            <a:r>
              <a:rPr lang="en-US" sz="1800" kern="0" dirty="0"/>
              <a:t>Bio-Medical Care &amp; Monitoring</a:t>
            </a:r>
          </a:p>
          <a:p>
            <a:pPr>
              <a:buFont typeface="Wingdings" pitchFamily="2" charset="2"/>
              <a:buChar char="Ø"/>
            </a:pPr>
            <a:r>
              <a:rPr lang="en-US" sz="1800" b="1" kern="0" dirty="0"/>
              <a:t>“Presence”</a:t>
            </a:r>
          </a:p>
        </p:txBody>
      </p:sp>
      <p:sp>
        <p:nvSpPr>
          <p:cNvPr id="6" name="Rectangle 3">
            <a:extLst>
              <a:ext uri="{FF2B5EF4-FFF2-40B4-BE49-F238E27FC236}">
                <a16:creationId xmlns:a16="http://schemas.microsoft.com/office/drawing/2014/main" id="{C7D5FFF1-7D48-C04A-8C38-BC113C920BE8}"/>
              </a:ext>
            </a:extLst>
          </p:cNvPr>
          <p:cNvSpPr txBox="1">
            <a:spLocks noChangeArrowheads="1"/>
          </p:cNvSpPr>
          <p:nvPr>
            <p:custDataLst>
              <p:tags r:id="rId3"/>
            </p:custDataLst>
          </p:nvPr>
        </p:nvSpPr>
        <p:spPr bwMode="auto">
          <a:xfrm>
            <a:off x="5838093" y="1187972"/>
            <a:ext cx="3088193" cy="335858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413000"/>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400">
                <a:solidFill>
                  <a:srgbClr val="413000"/>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SzPct val="85000"/>
              <a:buFont typeface="Arial Narrow" pitchFamily="1" charset="0"/>
              <a:buChar char="◊"/>
              <a:defRPr sz="2000">
                <a:solidFill>
                  <a:srgbClr val="413000"/>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a:solidFill>
                  <a:srgbClr val="413000"/>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Font typeface="Arial" charset="0"/>
              <a:buChar char="–"/>
              <a:defRPr>
                <a:solidFill>
                  <a:srgbClr val="413000"/>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lgn="r">
              <a:buNone/>
            </a:pPr>
            <a:r>
              <a:rPr lang="en-US" sz="1800" kern="0" dirty="0"/>
              <a:t>Security cameras</a:t>
            </a:r>
          </a:p>
          <a:p>
            <a:pPr marL="0" indent="0" algn="r">
              <a:buNone/>
            </a:pPr>
            <a:r>
              <a:rPr lang="en-US" sz="1800" kern="0" dirty="0"/>
              <a:t>Garage door</a:t>
            </a:r>
          </a:p>
          <a:p>
            <a:pPr marL="0" indent="0" algn="r">
              <a:buNone/>
            </a:pPr>
            <a:r>
              <a:rPr lang="en-US" sz="1800" kern="0" dirty="0"/>
              <a:t>Home thermostat</a:t>
            </a:r>
          </a:p>
          <a:p>
            <a:pPr marL="0" indent="0" algn="r">
              <a:buNone/>
            </a:pPr>
            <a:r>
              <a:rPr lang="en-US" sz="1800" kern="0" dirty="0"/>
              <a:t>Cable TV remote</a:t>
            </a:r>
          </a:p>
          <a:p>
            <a:pPr marL="0" indent="0" algn="r">
              <a:buNone/>
            </a:pPr>
            <a:r>
              <a:rPr lang="en-US" sz="1800" kern="0" dirty="0"/>
              <a:t>Smart TV</a:t>
            </a:r>
          </a:p>
          <a:p>
            <a:pPr marL="0" indent="0" algn="r">
              <a:buNone/>
            </a:pPr>
            <a:r>
              <a:rPr lang="en-US" sz="1800" kern="0" dirty="0"/>
              <a:t>Sleep number bed</a:t>
            </a:r>
          </a:p>
          <a:p>
            <a:pPr marL="0" indent="0" algn="r">
              <a:buNone/>
            </a:pPr>
            <a:r>
              <a:rPr lang="en-US" sz="1800" kern="0" dirty="0"/>
              <a:t>Roomba</a:t>
            </a:r>
          </a:p>
          <a:p>
            <a:pPr marL="0" indent="0" algn="r">
              <a:buNone/>
            </a:pPr>
            <a:r>
              <a:rPr lang="en-US" sz="1800" kern="0" dirty="0"/>
              <a:t>“Hey Siri, what’s my balance?”</a:t>
            </a:r>
          </a:p>
          <a:p>
            <a:pPr marL="0" indent="0" algn="r">
              <a:buNone/>
            </a:pPr>
            <a:r>
              <a:rPr lang="en-US" sz="1800" kern="0" dirty="0"/>
              <a:t>Apple Watch or FitBit</a:t>
            </a:r>
          </a:p>
          <a:p>
            <a:pPr marL="0" indent="0" algn="r">
              <a:buNone/>
            </a:pPr>
            <a:r>
              <a:rPr lang="en-US" sz="1800" b="1" kern="0" dirty="0"/>
              <a:t>“Presence”</a:t>
            </a:r>
          </a:p>
        </p:txBody>
      </p:sp>
      <p:sp>
        <p:nvSpPr>
          <p:cNvPr id="7" name="Slide Number Placeholder 4">
            <a:extLst>
              <a:ext uri="{FF2B5EF4-FFF2-40B4-BE49-F238E27FC236}">
                <a16:creationId xmlns:a16="http://schemas.microsoft.com/office/drawing/2014/main" id="{B9512BDA-819A-E945-90FD-9B272FA1D428}"/>
              </a:ext>
            </a:extLst>
          </p:cNvPr>
          <p:cNvSpPr txBox="1">
            <a:spLocks/>
          </p:cNvSpPr>
          <p:nvPr/>
        </p:nvSpPr>
        <p:spPr>
          <a:xfrm>
            <a:off x="8686800" y="4773168"/>
            <a:ext cx="395782" cy="342900"/>
          </a:xfrm>
          <a:prstGeom prst="rect">
            <a:avLst/>
          </a:prstGeom>
        </p:spPr>
        <p:txBody>
          <a:bodyPr anchor="ctr"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z="900"/>
              <a:pPr/>
              <a:t>6</a:t>
            </a:fld>
            <a:endParaRPr lang="en-US" sz="900" dirty="0"/>
          </a:p>
        </p:txBody>
      </p:sp>
      <p:sp>
        <p:nvSpPr>
          <p:cNvPr id="3" name="TextBox 2">
            <a:extLst>
              <a:ext uri="{FF2B5EF4-FFF2-40B4-BE49-F238E27FC236}">
                <a16:creationId xmlns:a16="http://schemas.microsoft.com/office/drawing/2014/main" id="{7F906062-5989-4836-23D2-4EAB5102314E}"/>
              </a:ext>
            </a:extLst>
          </p:cNvPr>
          <p:cNvSpPr txBox="1"/>
          <p:nvPr/>
        </p:nvSpPr>
        <p:spPr>
          <a:xfrm>
            <a:off x="3861095" y="4274355"/>
            <a:ext cx="1953740" cy="369332"/>
          </a:xfrm>
          <a:prstGeom prst="rect">
            <a:avLst/>
          </a:prstGeom>
          <a:noFill/>
          <a:ln w="38100">
            <a:solidFill>
              <a:srgbClr val="FF0000"/>
            </a:solidFill>
          </a:ln>
        </p:spPr>
        <p:txBody>
          <a:bodyPr wrap="none" rtlCol="0">
            <a:spAutoFit/>
          </a:bodyPr>
          <a:lstStyle/>
          <a:p>
            <a:r>
              <a:rPr lang="en-US" b="1" i="1" dirty="0">
                <a:hlinkClick r:id="rId7"/>
              </a:rPr>
              <a:t>Are You Prepared?</a:t>
            </a:r>
            <a:endParaRPr lang="en-US" b="1" i="1" dirty="0"/>
          </a:p>
        </p:txBody>
      </p:sp>
    </p:spTree>
    <p:extLst>
      <p:ext uri="{BB962C8B-B14F-4D97-AF65-F5344CB8AC3E}">
        <p14:creationId xmlns:p14="http://schemas.microsoft.com/office/powerpoint/2010/main" val="151349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65773" y="-44094"/>
            <a:ext cx="6172200" cy="685800"/>
          </a:xfrm>
        </p:spPr>
        <p:txBody>
          <a:bodyPr/>
          <a:lstStyle/>
          <a:p>
            <a:r>
              <a:rPr lang="en-US" sz="2400" dirty="0"/>
              <a:t>Cybercrime and Black-Market Economies</a:t>
            </a:r>
          </a:p>
        </p:txBody>
      </p:sp>
      <p:sp>
        <p:nvSpPr>
          <p:cNvPr id="11267" name="Content Placeholder 2"/>
          <p:cNvSpPr>
            <a:spLocks noGrp="1"/>
          </p:cNvSpPr>
          <p:nvPr>
            <p:ph idx="1"/>
          </p:nvPr>
        </p:nvSpPr>
        <p:spPr>
          <a:xfrm>
            <a:off x="482102" y="536933"/>
            <a:ext cx="5343257" cy="3930014"/>
          </a:xfrm>
        </p:spPr>
        <p:txBody>
          <a:bodyPr/>
          <a:lstStyle/>
          <a:p>
            <a:r>
              <a:rPr lang="en-US" sz="2000" dirty="0"/>
              <a:t>Black market economy to support cyber fraud</a:t>
            </a:r>
          </a:p>
          <a:p>
            <a:pPr lvl="1"/>
            <a:r>
              <a:rPr lang="en-US" sz="1800" dirty="0"/>
              <a:t>Business models and specialization</a:t>
            </a:r>
          </a:p>
          <a:p>
            <a:pPr lvl="1"/>
            <a:r>
              <a:rPr lang="en-US" sz="1800" dirty="0"/>
              <a:t>Underground Marketplace (The Dark Web)</a:t>
            </a:r>
          </a:p>
          <a:p>
            <a:endParaRPr lang="en-US" sz="2000" dirty="0"/>
          </a:p>
          <a:p>
            <a:r>
              <a:rPr lang="en-US" sz="2000" dirty="0"/>
              <a:t>Most common cyber fraud scenarios we see affecting our clients</a:t>
            </a:r>
          </a:p>
          <a:p>
            <a:pPr lvl="1"/>
            <a:r>
              <a:rPr lang="en-US" sz="1800" dirty="0"/>
              <a:t>Theft of information</a:t>
            </a:r>
          </a:p>
          <a:p>
            <a:pPr marL="1121569" lvl="1" indent="-279797"/>
            <a:r>
              <a:rPr lang="en-US" sz="1800" dirty="0"/>
              <a:t>Credit card information</a:t>
            </a:r>
          </a:p>
          <a:p>
            <a:pPr marL="1121569" lvl="1" indent="-279797"/>
            <a:r>
              <a:rPr lang="en-US" sz="1800" dirty="0"/>
              <a:t>ePHI, PII, PFI, account profiles, etc.</a:t>
            </a:r>
          </a:p>
          <a:p>
            <a:pPr marL="1121569" lvl="1" indent="-279797"/>
            <a:r>
              <a:rPr lang="en-US" sz="1800" dirty="0">
                <a:solidFill>
                  <a:schemeClr val="tx1"/>
                </a:solidFill>
              </a:rPr>
              <a:t>Log-in Credentials</a:t>
            </a:r>
          </a:p>
          <a:p>
            <a:pPr lvl="1"/>
            <a:r>
              <a:rPr lang="en-US" sz="1800" dirty="0"/>
              <a:t>Ransomware and interference </a:t>
            </a:r>
            <a:r>
              <a:rPr lang="en-US" dirty="0"/>
              <a:t>w/ operations</a:t>
            </a:r>
          </a:p>
          <a:p>
            <a:pPr>
              <a:buFont typeface="Wingdings" pitchFamily="2" charset="2"/>
              <a:buChar char="Ø"/>
            </a:pPr>
            <a:r>
              <a:rPr lang="en-US" sz="2200" dirty="0"/>
              <a:t>To the Hackers, we all look the same…</a:t>
            </a:r>
          </a:p>
        </p:txBody>
      </p:sp>
      <p:pic>
        <p:nvPicPr>
          <p:cNvPr id="6" name="Picture 2" descr="C:\Users\RRomes\AppData\Local\Microsoft\Windows\Temporary Internet Files\Content.IE5\9SHCSNLK\6870005158_9039b4a191_z[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2813" y="154770"/>
            <a:ext cx="1639616" cy="122971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4">
            <a:extLst>
              <a:ext uri="{FF2B5EF4-FFF2-40B4-BE49-F238E27FC236}">
                <a16:creationId xmlns:a16="http://schemas.microsoft.com/office/drawing/2014/main" id="{1A1EEADB-6770-EF46-9CA5-EA5F7CAB741D}"/>
              </a:ext>
            </a:extLst>
          </p:cNvPr>
          <p:cNvSpPr txBox="1">
            <a:spLocks/>
          </p:cNvSpPr>
          <p:nvPr/>
        </p:nvSpPr>
        <p:spPr>
          <a:xfrm>
            <a:off x="8686800" y="4773168"/>
            <a:ext cx="395782" cy="342900"/>
          </a:xfrm>
          <a:prstGeom prst="rect">
            <a:avLst/>
          </a:prstGeom>
        </p:spPr>
        <p:txBody>
          <a:bodyPr anchor="ctr"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z="900"/>
              <a:pPr/>
              <a:t>7</a:t>
            </a:fld>
            <a:endParaRPr lang="en-US" sz="900" dirty="0"/>
          </a:p>
        </p:txBody>
      </p:sp>
      <p:sp>
        <p:nvSpPr>
          <p:cNvPr id="7" name="Content Placeholder 2">
            <a:extLst>
              <a:ext uri="{FF2B5EF4-FFF2-40B4-BE49-F238E27FC236}">
                <a16:creationId xmlns:a16="http://schemas.microsoft.com/office/drawing/2014/main" id="{EA7AD8BE-EDD8-0C42-8B4E-C5A1C2943F3E}"/>
              </a:ext>
            </a:extLst>
          </p:cNvPr>
          <p:cNvSpPr txBox="1">
            <a:spLocks/>
          </p:cNvSpPr>
          <p:nvPr/>
        </p:nvSpPr>
        <p:spPr bwMode="auto">
          <a:xfrm>
            <a:off x="6607936" y="1495148"/>
            <a:ext cx="2209370" cy="2971799"/>
          </a:xfrm>
          <a:prstGeom prst="rect">
            <a:avLst/>
          </a:prstGeom>
          <a:noFill/>
          <a:ln w="38100">
            <a:solidFill>
              <a:srgbClr val="FF0000"/>
            </a:solidFill>
            <a:miter lim="800000"/>
            <a:headEnd/>
            <a:tailEnd/>
          </a:ln>
        </p:spPr>
        <p:txBody>
          <a:bodyPr vert="horz" wrap="square" lIns="68580" tIns="34290" rIns="68580" bIns="34290" numCol="1" anchor="t" anchorCtr="0" compatLnSpc="1">
            <a:prstTxWarp prst="textNoShape">
              <a:avLst/>
            </a:prstTxWarp>
          </a:bodyPr>
          <a:lstStyle>
            <a:lvl1pPr marL="457189" indent="-457189" algn="l" rtl="0" eaLnBrk="1" fontAlgn="base" hangingPunct="1">
              <a:spcBef>
                <a:spcPct val="20000"/>
              </a:spcBef>
              <a:spcAft>
                <a:spcPct val="0"/>
              </a:spcAft>
              <a:buClr>
                <a:schemeClr val="accent2"/>
              </a:buClr>
              <a:buSzPct val="120000"/>
              <a:buFont typeface="Arial" panose="020B0604020202020204" pitchFamily="34" charset="0"/>
              <a:buChar char="•"/>
              <a:defRPr sz="3200">
                <a:solidFill>
                  <a:schemeClr val="tx2"/>
                </a:solidFill>
                <a:latin typeface="Calibri" pitchFamily="34" charset="0"/>
                <a:ea typeface="+mn-ea"/>
                <a:cs typeface="Calibri" pitchFamily="34" charset="0"/>
              </a:defRPr>
            </a:lvl1pPr>
            <a:lvl2pPr marL="990575" indent="-380990" algn="l" rtl="0" eaLnBrk="1" fontAlgn="base" hangingPunct="1">
              <a:spcBef>
                <a:spcPct val="20000"/>
              </a:spcBef>
              <a:spcAft>
                <a:spcPct val="0"/>
              </a:spcAft>
              <a:buClr>
                <a:schemeClr val="accent2"/>
              </a:buClr>
              <a:buFont typeface="Courier New" panose="02070309020205020404" pitchFamily="49" charset="0"/>
              <a:buChar char="o"/>
              <a:defRPr sz="2667">
                <a:solidFill>
                  <a:schemeClr val="tx2"/>
                </a:solidFill>
                <a:latin typeface="Calibri" pitchFamily="34" charset="0"/>
                <a:ea typeface="+mn-ea"/>
                <a:cs typeface="Calibri" pitchFamily="34" charset="0"/>
              </a:defRPr>
            </a:lvl2pPr>
            <a:lvl3pPr marL="1523962" indent="-304792" algn="l" rtl="0" eaLnBrk="1" fontAlgn="base" hangingPunct="1">
              <a:spcBef>
                <a:spcPct val="20000"/>
              </a:spcBef>
              <a:spcAft>
                <a:spcPct val="0"/>
              </a:spcAft>
              <a:buClr>
                <a:schemeClr val="accent2"/>
              </a:buClr>
              <a:buSzPct val="85000"/>
              <a:buFont typeface="Wingdings" panose="05000000000000000000" pitchFamily="2" charset="2"/>
              <a:buChar char="§"/>
              <a:defRPr sz="2400">
                <a:solidFill>
                  <a:schemeClr val="tx2"/>
                </a:solidFill>
                <a:latin typeface="Calibri" pitchFamily="34" charset="0"/>
                <a:ea typeface="+mn-ea"/>
                <a:cs typeface="Calibri" pitchFamily="34" charset="0"/>
              </a:defRPr>
            </a:lvl3pPr>
            <a:lvl4pPr marL="2133547" indent="-304792" algn="l" rtl="0" eaLnBrk="1" fontAlgn="base" hangingPunct="1">
              <a:spcBef>
                <a:spcPct val="20000"/>
              </a:spcBef>
              <a:spcAft>
                <a:spcPct val="0"/>
              </a:spcAft>
              <a:buClr>
                <a:schemeClr val="accent2"/>
              </a:buClr>
              <a:buFont typeface="Arial" panose="020B0604020202020204" pitchFamily="34" charset="0"/>
              <a:buChar char="•"/>
              <a:defRPr sz="2133">
                <a:solidFill>
                  <a:schemeClr val="tx2"/>
                </a:solidFill>
                <a:latin typeface="Calibri" pitchFamily="34" charset="0"/>
                <a:ea typeface="+mn-ea"/>
                <a:cs typeface="Calibri" pitchFamily="34" charset="0"/>
              </a:defRPr>
            </a:lvl4pPr>
            <a:lvl5pPr marL="2743131" indent="-304792" algn="l" rtl="0" eaLnBrk="1" fontAlgn="base" hangingPunct="1">
              <a:spcBef>
                <a:spcPct val="20000"/>
              </a:spcBef>
              <a:spcAft>
                <a:spcPct val="0"/>
              </a:spcAft>
              <a:buClr>
                <a:schemeClr val="accent2"/>
              </a:buClr>
              <a:buFont typeface="Arial" panose="020B0604020202020204" pitchFamily="34" charset="0"/>
              <a:buChar char="•"/>
              <a:defRPr sz="2133">
                <a:solidFill>
                  <a:schemeClr val="tx2"/>
                </a:solidFill>
                <a:latin typeface="Calibri" pitchFamily="34" charset="0"/>
                <a:ea typeface="+mn-ea"/>
                <a:cs typeface="Calibri" pitchFamily="34" charset="0"/>
              </a:defRPr>
            </a:lvl5pPr>
            <a:lvl6pPr marL="3352716" indent="-304792" algn="l" rtl="0" eaLnBrk="1" fontAlgn="base" hangingPunct="1">
              <a:spcBef>
                <a:spcPct val="20000"/>
              </a:spcBef>
              <a:spcAft>
                <a:spcPct val="0"/>
              </a:spcAft>
              <a:buFont typeface="Arial" charset="0"/>
              <a:buChar char="–"/>
              <a:defRPr>
                <a:solidFill>
                  <a:schemeClr val="tx1"/>
                </a:solidFill>
                <a:latin typeface="+mn-lt"/>
                <a:ea typeface="+mn-ea"/>
              </a:defRPr>
            </a:lvl6pPr>
            <a:lvl7pPr marL="3962301" indent="-304792" algn="l" rtl="0" eaLnBrk="1" fontAlgn="base" hangingPunct="1">
              <a:spcBef>
                <a:spcPct val="20000"/>
              </a:spcBef>
              <a:spcAft>
                <a:spcPct val="0"/>
              </a:spcAft>
              <a:buFont typeface="Arial" charset="0"/>
              <a:buChar char="–"/>
              <a:defRPr>
                <a:solidFill>
                  <a:schemeClr val="tx1"/>
                </a:solidFill>
                <a:latin typeface="+mn-lt"/>
                <a:ea typeface="+mn-ea"/>
              </a:defRPr>
            </a:lvl7pPr>
            <a:lvl8pPr marL="4571886" indent="-304792" algn="l" rtl="0" eaLnBrk="1" fontAlgn="base" hangingPunct="1">
              <a:spcBef>
                <a:spcPct val="20000"/>
              </a:spcBef>
              <a:spcAft>
                <a:spcPct val="0"/>
              </a:spcAft>
              <a:buFont typeface="Arial" charset="0"/>
              <a:buChar char="–"/>
              <a:defRPr>
                <a:solidFill>
                  <a:schemeClr val="tx1"/>
                </a:solidFill>
                <a:latin typeface="+mn-lt"/>
                <a:ea typeface="+mn-ea"/>
              </a:defRPr>
            </a:lvl8pPr>
            <a:lvl9pPr marL="5181470" indent="-304792"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None/>
            </a:pPr>
            <a:r>
              <a:rPr lang="en-US" sz="1350" kern="0" dirty="0">
                <a:solidFill>
                  <a:schemeClr val="tx1"/>
                </a:solidFill>
              </a:rPr>
              <a:t>They will hit you with any or all of the following:</a:t>
            </a:r>
          </a:p>
          <a:p>
            <a:pPr marL="257175" indent="-257175">
              <a:buFont typeface="+mj-lt"/>
              <a:buAutoNum type="arabicPeriod"/>
            </a:pPr>
            <a:r>
              <a:rPr lang="en-US" sz="1350" kern="0" dirty="0">
                <a:solidFill>
                  <a:schemeClr val="tx1"/>
                </a:solidFill>
              </a:rPr>
              <a:t>Email Spear Phishing Attacks</a:t>
            </a:r>
          </a:p>
          <a:p>
            <a:pPr marL="257175" indent="-257175">
              <a:buFont typeface="+mj-lt"/>
              <a:buAutoNum type="arabicPeriod"/>
            </a:pPr>
            <a:r>
              <a:rPr lang="en-US" sz="1350" kern="0" dirty="0">
                <a:solidFill>
                  <a:schemeClr val="tx1"/>
                </a:solidFill>
              </a:rPr>
              <a:t>Password Guessing and Business Email Account Takeovers</a:t>
            </a:r>
          </a:p>
          <a:p>
            <a:pPr marL="257175" indent="-257175">
              <a:buFont typeface="+mj-lt"/>
              <a:buAutoNum type="arabicPeriod"/>
            </a:pPr>
            <a:r>
              <a:rPr lang="en-US" sz="1350" kern="0" dirty="0">
                <a:solidFill>
                  <a:schemeClr val="tx1"/>
                </a:solidFill>
              </a:rPr>
              <a:t>Payment and Funds Disbursement Transfer Fraud</a:t>
            </a:r>
          </a:p>
          <a:p>
            <a:pPr marL="257175" indent="-257175">
              <a:buFont typeface="+mj-lt"/>
              <a:buAutoNum type="arabicPeriod"/>
            </a:pPr>
            <a:r>
              <a:rPr lang="en-US" sz="1350" kern="0" dirty="0">
                <a:solidFill>
                  <a:schemeClr val="tx1"/>
                </a:solidFill>
              </a:rPr>
              <a:t>Ransomware</a:t>
            </a:r>
          </a:p>
          <a:p>
            <a:pPr marL="257175" indent="-257175">
              <a:buFont typeface="+mj-lt"/>
              <a:buAutoNum type="arabicPeriod"/>
            </a:pPr>
            <a:r>
              <a:rPr lang="en-US" sz="1350" kern="0" dirty="0">
                <a:solidFill>
                  <a:schemeClr val="tx1"/>
                </a:solidFill>
              </a:rPr>
              <a:t>Extortion to avoid breach disclosure</a:t>
            </a:r>
            <a:endParaRPr lang="en-US" sz="1200" kern="0" dirty="0">
              <a:solidFill>
                <a:schemeClr val="tx1"/>
              </a:solidFill>
            </a:endParaRPr>
          </a:p>
        </p:txBody>
      </p:sp>
    </p:spTree>
    <p:extLst>
      <p:ext uri="{BB962C8B-B14F-4D97-AF65-F5344CB8AC3E}">
        <p14:creationId xmlns:p14="http://schemas.microsoft.com/office/powerpoint/2010/main" val="131563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64091C-77C3-4978-992D-B4A1D9018449}"/>
              </a:ext>
            </a:extLst>
          </p:cNvPr>
          <p:cNvSpPr>
            <a:spLocks noGrp="1"/>
          </p:cNvSpPr>
          <p:nvPr>
            <p:ph type="title"/>
          </p:nvPr>
        </p:nvSpPr>
        <p:spPr>
          <a:xfrm>
            <a:off x="457200" y="103123"/>
            <a:ext cx="8338185" cy="685800"/>
          </a:xfrm>
        </p:spPr>
        <p:txBody>
          <a:bodyPr/>
          <a:lstStyle/>
          <a:p>
            <a:r>
              <a:rPr lang="en-US" dirty="0"/>
              <a:t>Average Days to Identify and Contain a Data Breach</a:t>
            </a:r>
          </a:p>
        </p:txBody>
      </p:sp>
      <p:sp>
        <p:nvSpPr>
          <p:cNvPr id="5" name="Slide Number Placeholder 4">
            <a:extLst>
              <a:ext uri="{FF2B5EF4-FFF2-40B4-BE49-F238E27FC236}">
                <a16:creationId xmlns:a16="http://schemas.microsoft.com/office/drawing/2014/main" id="{CDCE278A-635E-4E63-9392-CF7D3BE7F410}"/>
              </a:ext>
            </a:extLst>
          </p:cNvPr>
          <p:cNvSpPr>
            <a:spLocks noGrp="1"/>
          </p:cNvSpPr>
          <p:nvPr>
            <p:ph type="sldNum" sz="quarter" idx="4"/>
          </p:nvPr>
        </p:nvSpPr>
        <p:spPr/>
        <p:txBody>
          <a:bodyPr/>
          <a:lstStyle/>
          <a:p>
            <a:fld id="{6DAB3F6F-6A30-410C-8DAB-3E7769D71CBC}" type="slidenum">
              <a:rPr lang="en-US" smtClean="0"/>
              <a:pPr/>
              <a:t>8</a:t>
            </a:fld>
            <a:endParaRPr lang="en-US" dirty="0"/>
          </a:p>
        </p:txBody>
      </p:sp>
      <p:pic>
        <p:nvPicPr>
          <p:cNvPr id="8" name="Picture 7">
            <a:extLst>
              <a:ext uri="{FF2B5EF4-FFF2-40B4-BE49-F238E27FC236}">
                <a16:creationId xmlns:a16="http://schemas.microsoft.com/office/drawing/2014/main" id="{4C174142-9FA2-4460-83AE-99F796110089}"/>
              </a:ext>
            </a:extLst>
          </p:cNvPr>
          <p:cNvPicPr>
            <a:picLocks noChangeAspect="1"/>
          </p:cNvPicPr>
          <p:nvPr/>
        </p:nvPicPr>
        <p:blipFill>
          <a:blip r:embed="rId3"/>
          <a:stretch>
            <a:fillRect/>
          </a:stretch>
        </p:blipFill>
        <p:spPr>
          <a:xfrm>
            <a:off x="0" y="714487"/>
            <a:ext cx="6271697" cy="3940381"/>
          </a:xfrm>
          <a:prstGeom prst="rect">
            <a:avLst/>
          </a:prstGeom>
        </p:spPr>
      </p:pic>
      <p:sp>
        <p:nvSpPr>
          <p:cNvPr id="9" name="TextBox 8">
            <a:extLst>
              <a:ext uri="{FF2B5EF4-FFF2-40B4-BE49-F238E27FC236}">
                <a16:creationId xmlns:a16="http://schemas.microsoft.com/office/drawing/2014/main" id="{11EADFC4-60A6-4D73-94C8-8E96517F6594}"/>
              </a:ext>
            </a:extLst>
          </p:cNvPr>
          <p:cNvSpPr txBox="1"/>
          <p:nvPr/>
        </p:nvSpPr>
        <p:spPr>
          <a:xfrm>
            <a:off x="2353894" y="4462283"/>
            <a:ext cx="3401226" cy="261610"/>
          </a:xfrm>
          <a:prstGeom prst="rect">
            <a:avLst/>
          </a:prstGeom>
          <a:noFill/>
        </p:spPr>
        <p:txBody>
          <a:bodyPr wrap="square" rtlCol="0">
            <a:spAutoFit/>
          </a:bodyPr>
          <a:lstStyle/>
          <a:p>
            <a:r>
              <a:rPr lang="en-US" sz="1100" dirty="0"/>
              <a:t>Source: IBM Security Cost of a Data Breach Report 2021</a:t>
            </a:r>
          </a:p>
        </p:txBody>
      </p:sp>
      <p:sp>
        <p:nvSpPr>
          <p:cNvPr id="2" name="Content Placeholder 1">
            <a:extLst>
              <a:ext uri="{FF2B5EF4-FFF2-40B4-BE49-F238E27FC236}">
                <a16:creationId xmlns:a16="http://schemas.microsoft.com/office/drawing/2014/main" id="{7A2023DD-3E5A-46CD-A65D-14A1D654556F}"/>
              </a:ext>
            </a:extLst>
          </p:cNvPr>
          <p:cNvSpPr>
            <a:spLocks noGrp="1"/>
          </p:cNvSpPr>
          <p:nvPr>
            <p:ph sz="half" idx="1"/>
          </p:nvPr>
        </p:nvSpPr>
        <p:spPr>
          <a:xfrm>
            <a:off x="6021660" y="2280295"/>
            <a:ext cx="3023764" cy="957491"/>
          </a:xfrm>
        </p:spPr>
        <p:txBody>
          <a:bodyPr/>
          <a:lstStyle/>
          <a:p>
            <a:r>
              <a:rPr lang="en-US" sz="1800" dirty="0">
                <a:solidFill>
                  <a:schemeClr val="tx1"/>
                </a:solidFill>
              </a:rPr>
              <a:t>Global average is 280 days</a:t>
            </a:r>
          </a:p>
          <a:p>
            <a:pPr lvl="1"/>
            <a:r>
              <a:rPr lang="en-US" sz="1400" dirty="0">
                <a:solidFill>
                  <a:schemeClr val="tx1"/>
                </a:solidFill>
              </a:rPr>
              <a:t>207 days to identify a breach</a:t>
            </a:r>
          </a:p>
          <a:p>
            <a:pPr lvl="1"/>
            <a:r>
              <a:rPr lang="en-US" sz="1400" dirty="0">
                <a:solidFill>
                  <a:schemeClr val="tx1"/>
                </a:solidFill>
              </a:rPr>
              <a:t>73 days to contain the attack</a:t>
            </a:r>
          </a:p>
          <a:p>
            <a:pPr marL="0" indent="0">
              <a:buNone/>
            </a:pPr>
            <a:endParaRPr lang="en-US" sz="1800" dirty="0">
              <a:solidFill>
                <a:schemeClr val="tx1"/>
              </a:solidFill>
            </a:endParaRPr>
          </a:p>
        </p:txBody>
      </p:sp>
      <p:sp>
        <p:nvSpPr>
          <p:cNvPr id="3" name="Rectangle 2">
            <a:extLst>
              <a:ext uri="{FF2B5EF4-FFF2-40B4-BE49-F238E27FC236}">
                <a16:creationId xmlns:a16="http://schemas.microsoft.com/office/drawing/2014/main" id="{C43A4119-C633-F6E4-72D5-8CC92B892C77}"/>
              </a:ext>
            </a:extLst>
          </p:cNvPr>
          <p:cNvSpPr/>
          <p:nvPr/>
        </p:nvSpPr>
        <p:spPr bwMode="auto">
          <a:xfrm>
            <a:off x="200180" y="729105"/>
            <a:ext cx="6104040" cy="21781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eaLnBrk="0" fontAlgn="base" hangingPunct="0">
              <a:spcBef>
                <a:spcPct val="0"/>
              </a:spcBef>
              <a:spcAft>
                <a:spcPct val="0"/>
              </a:spcAft>
            </a:pPr>
            <a:endParaRPr lang="en-US" sz="2400">
              <a:latin typeface="Arial" charset="0"/>
              <a:ea typeface="ヒラギノ角ゴ Pro W3" pitchFamily="1" charset="-128"/>
            </a:endParaRPr>
          </a:p>
        </p:txBody>
      </p:sp>
    </p:spTree>
    <p:extLst>
      <p:ext uri="{BB962C8B-B14F-4D97-AF65-F5344CB8AC3E}">
        <p14:creationId xmlns:p14="http://schemas.microsoft.com/office/powerpoint/2010/main" val="3822510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D201-5221-4014-9C86-1D858643C667}"/>
              </a:ext>
            </a:extLst>
          </p:cNvPr>
          <p:cNvSpPr>
            <a:spLocks noGrp="1"/>
          </p:cNvSpPr>
          <p:nvPr>
            <p:ph type="title"/>
          </p:nvPr>
        </p:nvSpPr>
        <p:spPr>
          <a:xfrm>
            <a:off x="457200" y="-48448"/>
            <a:ext cx="8229600" cy="685800"/>
          </a:xfrm>
        </p:spPr>
        <p:txBody>
          <a:bodyPr/>
          <a:lstStyle/>
          <a:p>
            <a:r>
              <a:rPr lang="en-US" dirty="0"/>
              <a:t>Behind the statistics </a:t>
            </a:r>
          </a:p>
        </p:txBody>
      </p:sp>
      <p:sp>
        <p:nvSpPr>
          <p:cNvPr id="3" name="Content Placeholder 2">
            <a:extLst>
              <a:ext uri="{FF2B5EF4-FFF2-40B4-BE49-F238E27FC236}">
                <a16:creationId xmlns:a16="http://schemas.microsoft.com/office/drawing/2014/main" id="{55B38EDA-6827-4FB4-B52F-1C537F9A3AAB}"/>
              </a:ext>
            </a:extLst>
          </p:cNvPr>
          <p:cNvSpPr>
            <a:spLocks noGrp="1"/>
          </p:cNvSpPr>
          <p:nvPr>
            <p:ph idx="1"/>
          </p:nvPr>
        </p:nvSpPr>
        <p:spPr>
          <a:xfrm>
            <a:off x="457200" y="486864"/>
            <a:ext cx="8229600" cy="4286305"/>
          </a:xfrm>
        </p:spPr>
        <p:txBody>
          <a:bodyPr/>
          <a:lstStyle/>
          <a:p>
            <a:r>
              <a:rPr lang="en-US" sz="1800" b="1" i="1" dirty="0"/>
              <a:t>What are they doing while they are inside???</a:t>
            </a:r>
          </a:p>
          <a:p>
            <a:pPr lvl="1"/>
            <a:r>
              <a:rPr lang="en-US" sz="1800" dirty="0"/>
              <a:t>Learn everything about your institution</a:t>
            </a:r>
          </a:p>
          <a:p>
            <a:pPr lvl="1"/>
            <a:r>
              <a:rPr lang="en-US" sz="1800" dirty="0"/>
              <a:t>Find your crown jewels and take them</a:t>
            </a:r>
          </a:p>
          <a:p>
            <a:pPr lvl="1"/>
            <a:r>
              <a:rPr lang="en-US" sz="1800" dirty="0"/>
              <a:t>Disable backups and security systems</a:t>
            </a:r>
          </a:p>
          <a:p>
            <a:pPr lvl="1"/>
            <a:r>
              <a:rPr lang="en-US" sz="1800" dirty="0"/>
              <a:t>Create numerous back doors</a:t>
            </a:r>
          </a:p>
          <a:p>
            <a:endParaRPr lang="en-US" sz="1800" dirty="0"/>
          </a:p>
          <a:p>
            <a:r>
              <a:rPr lang="en-US" sz="1800" dirty="0"/>
              <a:t>Public portrayal of ransomware creates a </a:t>
            </a:r>
            <a:r>
              <a:rPr lang="en-US" sz="1800" b="1" dirty="0"/>
              <a:t>false sense of security</a:t>
            </a:r>
          </a:p>
          <a:p>
            <a:pPr lvl="1"/>
            <a:r>
              <a:rPr lang="en-US" sz="1800" dirty="0"/>
              <a:t>Ransomware is usually coupled with other acts – Ransomware is simply the most visible part of the attack – it is usually “the last act”</a:t>
            </a:r>
          </a:p>
          <a:p>
            <a:pPr lvl="1"/>
            <a:r>
              <a:rPr lang="en-US" sz="1800" dirty="0"/>
              <a:t>Current ransomware attacks are coupled with data exfiltration</a:t>
            </a:r>
          </a:p>
          <a:p>
            <a:pPr lvl="1"/>
            <a:r>
              <a:rPr lang="en-US" sz="1800" dirty="0"/>
              <a:t>Resuming operations is just the first step</a:t>
            </a:r>
          </a:p>
          <a:p>
            <a:pPr lvl="1"/>
            <a:r>
              <a:rPr lang="en-US" sz="1800" dirty="0"/>
              <a:t>Legal and business ramifications of a data breach can persist</a:t>
            </a:r>
          </a:p>
        </p:txBody>
      </p:sp>
      <p:sp>
        <p:nvSpPr>
          <p:cNvPr id="4" name="Slide Number Placeholder 3">
            <a:extLst>
              <a:ext uri="{FF2B5EF4-FFF2-40B4-BE49-F238E27FC236}">
                <a16:creationId xmlns:a16="http://schemas.microsoft.com/office/drawing/2014/main" id="{4823D014-985A-466C-AD63-87DFCDA5BD54}"/>
              </a:ext>
            </a:extLst>
          </p:cNvPr>
          <p:cNvSpPr>
            <a:spLocks noGrp="1"/>
          </p:cNvSpPr>
          <p:nvPr>
            <p:ph type="sldNum" sz="quarter" idx="4"/>
          </p:nvPr>
        </p:nvSpPr>
        <p:spPr>
          <a:xfrm>
            <a:off x="8686800" y="4773168"/>
            <a:ext cx="395782" cy="342900"/>
          </a:xfrm>
        </p:spPr>
        <p:txBody>
          <a:bodyPr/>
          <a:lstStyle/>
          <a:p>
            <a:fld id="{6DAB3F6F-6A30-410C-8DAB-3E7769D71CBC}" type="slidenum">
              <a:rPr lang="en-US" smtClean="0"/>
              <a:pPr/>
              <a:t>9</a:t>
            </a:fld>
            <a:endParaRPr lang="en-US" dirty="0"/>
          </a:p>
        </p:txBody>
      </p:sp>
      <p:pic>
        <p:nvPicPr>
          <p:cNvPr id="6" name="Picture 10" descr="C:\Users\rromes\AppData\Local\Microsoft\Windows\Temporary Internet Files\Content.IE5\C91URO7G\MC900441314[1].png">
            <a:extLst>
              <a:ext uri="{FF2B5EF4-FFF2-40B4-BE49-F238E27FC236}">
                <a16:creationId xmlns:a16="http://schemas.microsoft.com/office/drawing/2014/main" id="{C992E22D-B8F3-5D40-86A4-8A7D2E80C87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62027" y="372052"/>
            <a:ext cx="1724773" cy="1724773"/>
          </a:xfrm>
          <a:prstGeom prst="rect">
            <a:avLst/>
          </a:prstGeom>
          <a:noFill/>
          <a:ln w="9525">
            <a:noFill/>
            <a:miter lim="800000"/>
            <a:headEnd/>
            <a:tailEnd/>
          </a:ln>
        </p:spPr>
      </p:pic>
    </p:spTree>
    <p:extLst>
      <p:ext uri="{BB962C8B-B14F-4D97-AF65-F5344CB8AC3E}">
        <p14:creationId xmlns:p14="http://schemas.microsoft.com/office/powerpoint/2010/main" val="485274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A8838444-B0E8-4B1A-B52F-7806EF4D824D}_6.png&quot;/&gt;&lt;left val=&quot;15&quot;/&gt;&lt;top val=&quot;26&quot;/&gt;&lt;width val=&quot;497&quot;/&gt;&lt;height val=&quot;63&quot;/&gt;&lt;hasText val=&quot;1&quot;/&gt;&lt;/Image&gt;&lt;/ThreeDShapeInfo&gt;"/>
  <p:tag name="PRESENTER_SHAPETEXTINFO" val="&lt;ShapeTextInfo&gt;&lt;TableIndex row=&quot;-1&quot; col=&quot;-1&quot;&gt;&lt;linesCount val=&quot;1&quot;/&gt;&lt;lineCharCount val=&quot;35&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93760E21-B43E-4203-9F84-7392D565815A}_41.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BA9DD391-D66F-468E-8E80-9AA1E52AB19B}_6.png&quot;/&gt;&lt;left val=&quot;23&quot;/&gt;&lt;top val=&quot;93&quot;/&gt;&lt;width val=&quot;193&quot;/&gt;&lt;height val=&quot;242&quot;/&gt;&lt;hasText val=&quot;1&quot;/&gt;&lt;/Image&gt;&lt;/ThreeDShapeInfo&gt;"/>
  <p:tag name="PRESENTER_SHAPETEXTINFO" val="&lt;ShapeTextInfo&gt;&lt;TableIndex row=&quot;-1&quot; col=&quot;-1&quot;&gt;&lt;linesCount val=&quot;8&quot;/&gt;&lt;lineCharCount val=&quot;14&quot;/&gt;&lt;lineCharCount val=&quot;16&quot;/&gt;&lt;lineCharCount val=&quot;10&quot;/&gt;&lt;lineCharCount val=&quot;1&quot;/&gt;&lt;lineCharCount val=&quot;15&quot;/&gt;&lt;lineCharCount val=&quot;1&quot;/&gt;&lt;lineCharCount val=&quot;10&quot;/&gt;&lt;lineCharCount val=&quot;1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BA9DD391-D66F-468E-8E80-9AA1E52AB19B}_6.png&quot;/&gt;&lt;left val=&quot;23&quot;/&gt;&lt;top val=&quot;93&quot;/&gt;&lt;width val=&quot;193&quot;/&gt;&lt;height val=&quot;242&quot;/&gt;&lt;hasText val=&quot;1&quot;/&gt;&lt;/Image&gt;&lt;/ThreeDShapeInfo&gt;"/>
  <p:tag name="PRESENTER_SHAPETEXTINFO" val="&lt;ShapeTextInfo&gt;&lt;TableIndex row=&quot;-1&quot; col=&quot;-1&quot;&gt;&lt;linesCount val=&quot;8&quot;/&gt;&lt;lineCharCount val=&quot;14&quot;/&gt;&lt;lineCharCount val=&quot;16&quot;/&gt;&lt;lineCharCount val=&quot;10&quot;/&gt;&lt;lineCharCount val=&quot;1&quot;/&gt;&lt;lineCharCount val=&quot;15&quot;/&gt;&lt;lineCharCount val=&quot;1&quot;/&gt;&lt;lineCharCount val=&quot;10&quot;/&gt;&lt;lineCharCount val=&quot;1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80DAFBC4-D473-4259-A86E-F9A3B1398665}_38.png&quot;/&gt;&lt;left val=&quot;14&quot;/&gt;&lt;top val=&quot;24&quot;/&gt;&lt;width val=&quot;498&quot;/&gt;&lt;height val=&quot;68&quot;/&gt;&lt;hasText val=&quot;1&quot;/&gt;&lt;/Image&gt;&lt;/ThreeDShapeInfo&gt;"/>
  <p:tag name="PRESENTER_SHAPETEXTINFO" val="&lt;ShapeTextInfo&gt;&lt;TableIndex row=&quot;-1&quot; col=&quot;-1&quot;&gt;&lt;linesCount val=&quot;1&quot;/&gt;&lt;lineCharCount val=&quot;2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FDCADE6E-39CF-4D9E-9A47-F8F07CC68D35}_38.png&quot;/&gt;&lt;left val=&quot;20&quot;/&gt;&lt;top val=&quot;81&quot;/&gt;&lt;width val=&quot;445&quot;/&gt;&lt;height val=&quot;274&quot;/&gt;&lt;hasText val=&quot;1&quot;/&gt;&lt;/Image&gt;&lt;/ThreeDShapeInfo&gt;"/>
  <p:tag name="PRESENTER_SHAPETEXTINFO" val="&lt;ShapeTextInfo&gt;&lt;TableIndex row=&quot;-1&quot; col=&quot;-1&quot;&gt;&lt;linesCount val=&quot;7&quot;/&gt;&lt;lineCharCount val=&quot;30&quot;/&gt;&lt;lineCharCount val=&quot;30&quot;/&gt;&lt;lineCharCount val=&quot;18&quot;/&gt;&lt;lineCharCount val=&quot;32&quot;/&gt;&lt;lineCharCount val=&quot;23&quot;/&gt;&lt;lineCharCount val=&quot;27&quot;/&gt;&lt;lineCharCount val=&quot;45&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25951D6B-EDBB-48CB-8FC6-30DE63A086D8}&quot;/&gt;&lt;isInvalidForFieldText val=&quot;0&quot;/&gt;&lt;Image&gt;&lt;filename val=&quot;C:\Users\Jan\AppData\Local\Temp\PR\data\asimages\{25951D6B-EDBB-48CB-8FC6-30DE63A086D8}.png&quot;/&gt;&lt;left val=&quot;374&quot;/&gt;&lt;top val=&quot;122&quot;/&gt;&lt;width val=&quot;125&quot;/&gt;&lt;height val=&quot;12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3A198E28-7390-4009-9B57-C0A9BFC5A8E3}_38.png&quot;/&gt;&lt;left val=&quot;504&quot;/&gt;&lt;top val=&quot;378&quot;/&gt;&lt;width val=&quot;31&quot;/&gt;&lt;height val=&quot;29&quot;/&gt;&lt;hasText val=&quot;1&quot;/&gt;&lt;/Image&gt;&lt;/ThreeDShapeInfo&gt;"/>
  <p:tag name="PRESENTER_SHAPETEXTINFO" val="&lt;ShapeTextInfo&gt;&lt;TableIndex row=&quot;-1&quot; col=&quot;-1&quot;&gt;&lt;linesCount val=&quot;1&quot;/&gt;&lt;lineCharCount val=&quot;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9AC23232-D73F-4470-903C-4105B3271C0F}_41.png&quot;/&gt;&lt;left val=&quot;14&quot;/&gt;&lt;top val=&quot;5&quot;/&gt;&lt;width val=&quot;498&quot;/&gt;&lt;height val=&quot;106&quot;/&gt;&lt;hasText val=&quot;1&quot;/&gt;&lt;/Image&gt;&lt;/ThreeDShapeInfo&gt;"/>
  <p:tag name="PRESENTER_SHAPETEXTINFO" val="&lt;ShapeTextInfo&gt;&lt;TableIndex row=&quot;-1&quot; col=&quot;-1&quot;&gt;&lt;linesCount val=&quot;2&quot;/&gt;&lt;lineCharCount val=&quot;21&quot;/&gt;&lt;lineCharCount val=&quot;1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an\AppData\Local\Temp\PR\data\asimages\{F58D744D-4749-4038-A422-8C6DD1812A49}_41.png&quot;/&gt;&lt;left val=&quot;21&quot;/&gt;&lt;top val=&quot;98&quot;/&gt;&lt;width val=&quot;483&quot;/&gt;&lt;height val=&quot;291&quot;/&gt;&lt;hasText val=&quot;1&quot;/&gt;&lt;/Image&gt;&lt;/ThreeDShapeInfo&gt;"/>
  <p:tag name="PRESENTER_SHAPETEXTINFO" val="&lt;ShapeTextInfo&gt;&lt;TableIndex row=&quot;-1&quot; col=&quot;-1&quot;&gt;&lt;linesCount val=&quot;10&quot;/&gt;&lt;lineCharCount val=&quot;52&quot;/&gt;&lt;lineCharCount val=&quot;12&quot;/&gt;&lt;lineCharCount val=&quot;22&quot;/&gt;&lt;lineCharCount val=&quot;44&quot;/&gt;&lt;lineCharCount val=&quot;28&quot;/&gt;&lt;lineCharCount val=&quot;54&quot;/&gt;&lt;lineCharCount val=&quot;17&quot;/&gt;&lt;lineCharCount val=&quot;33&quot;/&gt;&lt;lineCharCount val=&quot;44&quot;/&gt;&lt;lineCharCount val=&quot;45&quot;/&gt;&lt;/TableIndex&gt;&lt;/ShapeTextInfo&gt;"/>
</p:tagLst>
</file>

<file path=ppt/theme/theme1.xml><?xml version="1.0" encoding="utf-8"?>
<a:theme xmlns:a="http://schemas.openxmlformats.org/drawingml/2006/main" name="1-CLA-PowerPoint HD">
  <a:themeElements>
    <a:clrScheme name="CLA Color Palette">
      <a:dk1>
        <a:srgbClr val="414142"/>
      </a:dk1>
      <a:lt1>
        <a:srgbClr val="FFFFFF"/>
      </a:lt1>
      <a:dk2>
        <a:srgbClr val="414142"/>
      </a:dk2>
      <a:lt2>
        <a:srgbClr val="DAD8D7"/>
      </a:lt2>
      <a:accent1>
        <a:srgbClr val="2E334E"/>
      </a:accent1>
      <a:accent2>
        <a:srgbClr val="7DD2D3"/>
      </a:accent2>
      <a:accent3>
        <a:srgbClr val="E2E868"/>
      </a:accent3>
      <a:accent4>
        <a:srgbClr val="EE5340"/>
      </a:accent4>
      <a:accent5>
        <a:srgbClr val="FBC55A"/>
      </a:accent5>
      <a:accent6>
        <a:srgbClr val="DAD8D7"/>
      </a:accent6>
      <a:hlink>
        <a:srgbClr val="5CB8B2"/>
      </a:hlink>
      <a:folHlink>
        <a:srgbClr val="5CB8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DBD4C5"/>
        </a:lt1>
        <a:dk2>
          <a:srgbClr val="FFFFFF"/>
        </a:dk2>
        <a:lt2>
          <a:srgbClr val="323232"/>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EA3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LA-Widescreen" id="{4D1ABCCF-DFD5-4E5E-9231-B6C831BF1E19}" vid="{BD1CACB8-EEF4-4B66-A1E0-CC852773B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LA Color Palette">
    <a:dk1>
      <a:srgbClr val="414142"/>
    </a:dk1>
    <a:lt1>
      <a:srgbClr val="FFFFFF"/>
    </a:lt1>
    <a:dk2>
      <a:srgbClr val="414142"/>
    </a:dk2>
    <a:lt2>
      <a:srgbClr val="DAD8D7"/>
    </a:lt2>
    <a:accent1>
      <a:srgbClr val="2E334E"/>
    </a:accent1>
    <a:accent2>
      <a:srgbClr val="7DD2D3"/>
    </a:accent2>
    <a:accent3>
      <a:srgbClr val="E2E868"/>
    </a:accent3>
    <a:accent4>
      <a:srgbClr val="EE5340"/>
    </a:accent4>
    <a:accent5>
      <a:srgbClr val="FBC55A"/>
    </a:accent5>
    <a:accent6>
      <a:srgbClr val="DAD8D7"/>
    </a:accent6>
    <a:hlink>
      <a:srgbClr val="5CB8B2"/>
    </a:hlink>
    <a:folHlink>
      <a:srgbClr val="5CB8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234F0215D9104BB094789FFCA3949D" ma:contentTypeVersion="9" ma:contentTypeDescription="Create a new document." ma:contentTypeScope="" ma:versionID="ed66bd444616b7f1bb1ea79cee0a8807">
  <xsd:schema xmlns:xsd="http://www.w3.org/2001/XMLSchema" xmlns:xs="http://www.w3.org/2001/XMLSchema" xmlns:p="http://schemas.microsoft.com/office/2006/metadata/properties" xmlns:ns2="1c866872-bc7f-4f4f-a388-ff9389fdbb7b" targetNamespace="http://schemas.microsoft.com/office/2006/metadata/properties" ma:root="true" ma:fieldsID="287de1b0a8de1476a3329ee6be4b0730" ns2:_="">
    <xsd:import namespace="1c866872-bc7f-4f4f-a388-ff9389fdbb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66872-bc7f-4f4f-a388-ff9389fdbb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A104B3-3D1C-4F10-9723-68F746A77802}">
  <ds:schemaRefs>
    <ds:schemaRef ds:uri="http://schemas.microsoft.com/sharepoint/v3/contenttype/forms"/>
  </ds:schemaRefs>
</ds:datastoreItem>
</file>

<file path=customXml/itemProps2.xml><?xml version="1.0" encoding="utf-8"?>
<ds:datastoreItem xmlns:ds="http://schemas.openxmlformats.org/officeDocument/2006/customXml" ds:itemID="{E944BBBC-50C5-47EB-8D82-EC547626082F}">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1c866872-bc7f-4f4f-a388-ff9389fdbb7b"/>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DD970948-E753-4CFA-9BCD-11F3CA3BBC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866872-bc7f-4f4f-a388-ff9389fdbb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2252</TotalTime>
  <Words>2136</Words>
  <Application>Microsoft Macintosh PowerPoint</Application>
  <PresentationFormat>On-screen Show (16:9)</PresentationFormat>
  <Paragraphs>430</Paragraphs>
  <Slides>39</Slides>
  <Notes>29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0" baseType="lpstr">
      <vt:lpstr>Arial</vt:lpstr>
      <vt:lpstr>Arial Narrow</vt:lpstr>
      <vt:lpstr>Calibri</vt:lpstr>
      <vt:lpstr>Courier New</vt:lpstr>
      <vt:lpstr>Exo</vt:lpstr>
      <vt:lpstr>Georgia</vt:lpstr>
      <vt:lpstr>Georgia Pro</vt:lpstr>
      <vt:lpstr>Times New Roman</vt:lpstr>
      <vt:lpstr>Wingdings</vt:lpstr>
      <vt:lpstr>1-CLA-PowerPoint HD</vt:lpstr>
      <vt:lpstr>Visio</vt:lpstr>
      <vt:lpstr> Cybersecurity Threats in 2023  Case Studies in Cyber Breaches Lessons Learned the Hard Way  May 2023 </vt:lpstr>
      <vt:lpstr>PowerPoint Presentation</vt:lpstr>
      <vt:lpstr>Cyber Security Services at CLA</vt:lpstr>
      <vt:lpstr>C:\whoami &gt; m0th_man</vt:lpstr>
      <vt:lpstr>Sun Tzu: “Know Your Enemy”  The Current Threat Landscape</vt:lpstr>
      <vt:lpstr>Raise Your Hand if You Work for a Tech Company</vt:lpstr>
      <vt:lpstr>Cybercrime and Black-Market Economies</vt:lpstr>
      <vt:lpstr>Average Days to Identify and Contain a Data Breach</vt:lpstr>
      <vt:lpstr>Behind the statistics </vt:lpstr>
      <vt:lpstr>PowerPoint Presentation</vt:lpstr>
      <vt:lpstr>Email Spear Phishing  The Root Cause For More Than 85% of Breaches</vt:lpstr>
      <vt:lpstr>PowerPoint Presentation</vt:lpstr>
      <vt:lpstr>Credential Harvesting and Password Guessing: </vt:lpstr>
      <vt:lpstr>Business Email Compromise</vt:lpstr>
      <vt:lpstr>Business Email Compromise - Examples</vt:lpstr>
      <vt:lpstr>Does Your Organization Already Use a Phishing Service?</vt:lpstr>
      <vt:lpstr>The Supply Chain Exposing Us Embedded / Open-source Software</vt:lpstr>
      <vt:lpstr>Software Vendor/Supply Chain Risk Management</vt:lpstr>
      <vt:lpstr>Java Software and Log4j</vt:lpstr>
      <vt:lpstr>Software Vendor/Supply Chain Risk Management</vt:lpstr>
      <vt:lpstr>Interference With Operations &amp; Extortion</vt:lpstr>
      <vt:lpstr>Ransomware</vt:lpstr>
      <vt:lpstr>PowerPoint Presentation</vt:lpstr>
      <vt:lpstr>Late Last Year…</vt:lpstr>
      <vt:lpstr>Ransomware Attacks Continue to Evolve</vt:lpstr>
      <vt:lpstr>Standards Based Operations  “People, Rules, and Tools”</vt:lpstr>
      <vt:lpstr>Reliance - It Starts with Policies and Standards</vt:lpstr>
      <vt:lpstr>Standards Based IT and Cyber Operations</vt:lpstr>
      <vt:lpstr>PowerPoint Presentation</vt:lpstr>
      <vt:lpstr>Secure Office 365</vt:lpstr>
      <vt:lpstr>Operational Discipline</vt:lpstr>
      <vt:lpstr>PowerPoint Presentation</vt:lpstr>
      <vt:lpstr>Password Strategies:</vt:lpstr>
      <vt:lpstr>Password Strategies:</vt:lpstr>
      <vt:lpstr>Disaster Recovery &amp; Business Continuity</vt:lpstr>
      <vt:lpstr>Practice the Plan</vt:lpstr>
      <vt:lpstr>Incident Response Preparedness- Cost Savings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M&amp;D Developments: Elevate Your Business!!!</dc:title>
  <dc:creator>Rinehart, Estee</dc:creator>
  <cp:lastModifiedBy>Romes, Randall J.</cp:lastModifiedBy>
  <cp:revision>59</cp:revision>
  <dcterms:created xsi:type="dcterms:W3CDTF">2022-05-23T18:22:39Z</dcterms:created>
  <dcterms:modified xsi:type="dcterms:W3CDTF">2023-04-26T20:17:46Z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0x01010091234F0215D9104BB094789FFCA3949D</vt:lpwstr>
  </property>
</Properties>
</file>