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45"/>
    <p:restoredTop sz="96327"/>
  </p:normalViewPr>
  <p:slideViewPr>
    <p:cSldViewPr snapToGrid="0" snapToObjects="1">
      <p:cViewPr varScale="1">
        <p:scale>
          <a:sx n="97" d="100"/>
          <a:sy n="97" d="100"/>
        </p:scale>
        <p:origin x="14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83C8-C724-EB4D-B832-B5433ED87DC3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B5DF-4EA6-5643-926F-17CEF98A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7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83C8-C724-EB4D-B832-B5433ED87DC3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B5DF-4EA6-5643-926F-17CEF98A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83C8-C724-EB4D-B832-B5433ED87DC3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B5DF-4EA6-5643-926F-17CEF98A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9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83C8-C724-EB4D-B832-B5433ED87DC3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B5DF-4EA6-5643-926F-17CEF98A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2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83C8-C724-EB4D-B832-B5433ED87DC3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B5DF-4EA6-5643-926F-17CEF98A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8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83C8-C724-EB4D-B832-B5433ED87DC3}" type="datetimeFigureOut">
              <a:rPr lang="en-US" smtClean="0"/>
              <a:t>5/9/22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B5DF-4EA6-5643-926F-17CEF98A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5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83C8-C724-EB4D-B832-B5433ED87DC3}" type="datetimeFigureOut">
              <a:rPr lang="en-US" smtClean="0"/>
              <a:t>5/9/22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B5DF-4EA6-5643-926F-17CEF98A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1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83C8-C724-EB4D-B832-B5433ED87DC3}" type="datetimeFigureOut">
              <a:rPr lang="en-US" smtClean="0"/>
              <a:t>5/9/22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B5DF-4EA6-5643-926F-17CEF98A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83C8-C724-EB4D-B832-B5433ED87DC3}" type="datetimeFigureOut">
              <a:rPr lang="en-US" smtClean="0"/>
              <a:t>5/9/22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B5DF-4EA6-5643-926F-17CEF98A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3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83C8-C724-EB4D-B832-B5433ED87DC3}" type="datetimeFigureOut">
              <a:rPr lang="en-US" smtClean="0"/>
              <a:t>5/9/22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B5DF-4EA6-5643-926F-17CEF98A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3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F83C8-C724-EB4D-B832-B5433ED87DC3}" type="datetimeFigureOut">
              <a:rPr lang="en-US" smtClean="0"/>
              <a:t>5/9/22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1B5DF-4EA6-5643-926F-17CEF98A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1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F83C8-C724-EB4D-B832-B5433ED87DC3}" type="datetimeFigureOut">
              <a:rPr lang="en-US" smtClean="0"/>
              <a:t>5/9/22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1B5DF-4EA6-5643-926F-17CEF98A5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9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arey.candrian@cuanschutz.edu" TargetMode="External"/><Relationship Id="rId2" Type="http://schemas.openxmlformats.org/officeDocument/2006/relationships/hyperlink" Target="mailto:sfoust@clcliving.or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dorea@msidenver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DC95514-BF97-3215-BFDE-7C44BE3F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33" y="1053547"/>
            <a:ext cx="7476068" cy="25175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Inclusive Senior Living Communities for LGBT+ Older Adults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6F8E36-E087-FC0B-3265-49B6AF3C8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733" y="3954161"/>
            <a:ext cx="7484534" cy="1770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Stormie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Foust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Maley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MSc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Dayspring Villa Assisted Living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Candrian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University of Colorado School of Medicine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Amy Dore, DHA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Metropolitan State University of Denver</a:t>
            </a:r>
          </a:p>
        </p:txBody>
      </p:sp>
    </p:spTree>
    <p:extLst>
      <p:ext uri="{BB962C8B-B14F-4D97-AF65-F5344CB8AC3E}">
        <p14:creationId xmlns:p14="http://schemas.microsoft.com/office/powerpoint/2010/main" val="3089382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7F9F7-795A-8DC6-C0CF-5485AF99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of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76017-4CC7-D9D6-1CBE-1F31862A2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more inclusive senior living communities for LGBT+ residents through video-based education/training and learning-circle facilitation.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and engage the voices of the residents to find creative solutions to the issues impacting their lives. </a:t>
            </a:r>
          </a:p>
        </p:txBody>
      </p:sp>
    </p:spTree>
    <p:extLst>
      <p:ext uri="{BB962C8B-B14F-4D97-AF65-F5344CB8AC3E}">
        <p14:creationId xmlns:p14="http://schemas.microsoft.com/office/powerpoint/2010/main" val="157777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6EA86-DC64-BD44-ABD3-C2BDE2496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28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4B11-4D4E-B7E3-F518-19794DD2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414" y="2913453"/>
            <a:ext cx="7016334" cy="1343754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feedback</a:t>
            </a:r>
          </a:p>
        </p:txBody>
      </p:sp>
    </p:spTree>
    <p:extLst>
      <p:ext uri="{BB962C8B-B14F-4D97-AF65-F5344CB8AC3E}">
        <p14:creationId xmlns:p14="http://schemas.microsoft.com/office/powerpoint/2010/main" val="2817103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0356C4B6-AA28-EE64-697A-45882D097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941"/>
            <a:ext cx="9144000" cy="448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0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70E4452C-9999-7D48-1B4C-AF20ECC60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0672"/>
            <a:ext cx="9144000" cy="509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2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7C857-CAA5-FA47-9135-65B50AD34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things are you thinking of doing differently after seeing it…</a:t>
            </a:r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6A52234F-F399-AC0F-7B4E-367FE0EAB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662" y="1825625"/>
            <a:ext cx="6758675" cy="4351338"/>
          </a:xfrm>
        </p:spPr>
      </p:pic>
    </p:spTree>
    <p:extLst>
      <p:ext uri="{BB962C8B-B14F-4D97-AF65-F5344CB8AC3E}">
        <p14:creationId xmlns:p14="http://schemas.microsoft.com/office/powerpoint/2010/main" val="1500605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7C857-CAA5-FA47-9135-65B50AD34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Anything else you’d like to say after seeing it…</a:t>
            </a:r>
          </a:p>
        </p:txBody>
      </p:sp>
      <p:pic>
        <p:nvPicPr>
          <p:cNvPr id="7" name="Content Placeholder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8339AC3-1AB4-A4B4-4216-31EB5FEBE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33732"/>
            <a:ext cx="7886700" cy="3696668"/>
          </a:xfrm>
        </p:spPr>
      </p:pic>
    </p:spTree>
    <p:extLst>
      <p:ext uri="{BB962C8B-B14F-4D97-AF65-F5344CB8AC3E}">
        <p14:creationId xmlns:p14="http://schemas.microsoft.com/office/powerpoint/2010/main" val="4159669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63D9-5E4C-25DC-F0DE-6346B5CE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and Lessons Learned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EF556-B311-E5B8-6373-657A9D303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with stakeholders about alignment of goals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Buy-in/engagement at multiple levels of the organization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to different levels of familiarity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vs. advocacy during cultural change projects</a:t>
            </a:r>
          </a:p>
        </p:txBody>
      </p:sp>
    </p:spTree>
    <p:extLst>
      <p:ext uri="{BB962C8B-B14F-4D97-AF65-F5344CB8AC3E}">
        <p14:creationId xmlns:p14="http://schemas.microsoft.com/office/powerpoint/2010/main" val="1824913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963D9-5E4C-25DC-F0DE-6346B5CE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Concrete strategies to improve interactions with LGBT+ residents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EF556-B311-E5B8-6373-657A9D303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do you consider family?” “Do you have a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partner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 What’s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name?”</a:t>
            </a:r>
          </a:p>
          <a:p>
            <a:pPr marL="0" indent="0"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Signs and symbols matter. Non-discrimination policy.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LGBT+ friends group, for example.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17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502F4-AF34-3555-7633-EB9536F5D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44775"/>
            <a:ext cx="8245527" cy="5741232"/>
          </a:xfrm>
        </p:spPr>
        <p:txBody>
          <a:bodyPr>
            <a:normAutofit/>
          </a:bodyPr>
          <a:lstStyle/>
          <a:p>
            <a:pPr algn="ctr"/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you!!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 and contact information: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Stormie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sfoust@clcliving.org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Carey: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carey.candrian@cuanschutz.edu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Amy: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dorea@msidenver.edu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91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2D402B24-749C-EE86-3ED7-3EF5940B7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6" r="16823" b="-3"/>
          <a:stretch/>
        </p:blipFill>
        <p:spPr>
          <a:xfrm>
            <a:off x="319669" y="1014864"/>
            <a:ext cx="2548346" cy="4376533"/>
          </a:xfrm>
          <a:prstGeom prst="rect">
            <a:avLst/>
          </a:prstGeom>
        </p:spPr>
      </p:pic>
      <p:pic>
        <p:nvPicPr>
          <p:cNvPr id="3" name="Picture 2" descr="A person wearing a hat&#10;&#10;Description automatically generated with medium confidence">
            <a:extLst>
              <a:ext uri="{FF2B5EF4-FFF2-40B4-BE49-F238E27FC236}">
                <a16:creationId xmlns:a16="http://schemas.microsoft.com/office/drawing/2014/main" id="{9CB57C3D-64AF-B70A-D4F8-7F04B8637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45" r="13209" b="-3"/>
          <a:stretch/>
        </p:blipFill>
        <p:spPr>
          <a:xfrm>
            <a:off x="3258237" y="1014864"/>
            <a:ext cx="2568268" cy="4376532"/>
          </a:xfrm>
          <a:prstGeom prst="rect">
            <a:avLst/>
          </a:prstGeom>
        </p:spPr>
      </p:pic>
      <p:pic>
        <p:nvPicPr>
          <p:cNvPr id="4" name="Picture 3" descr="A person and perso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21665B59-9A38-E517-C8E0-81304BE6C0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46" r="22643" b="-3"/>
          <a:stretch/>
        </p:blipFill>
        <p:spPr>
          <a:xfrm>
            <a:off x="6216729" y="1014864"/>
            <a:ext cx="2568268" cy="440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3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64C9E-628A-88C4-C155-AB81AB833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LGBTQ Disparities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9A6E0-B1BF-7EF8-1DFC-E1280D5B5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indent="-411480">
              <a:lnSpc>
                <a:spcPct val="12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security</a:t>
            </a:r>
          </a:p>
          <a:p>
            <a:pPr marL="411480" indent="-411480">
              <a:lnSpc>
                <a:spcPct val="12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support</a:t>
            </a:r>
          </a:p>
          <a:p>
            <a:pPr marL="411480" indent="-411480">
              <a:lnSpc>
                <a:spcPct val="12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Stigma and discrimination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76E6E-AF73-9AEC-0E71-EA2B87E6DE97}"/>
              </a:ext>
            </a:extLst>
          </p:cNvPr>
          <p:cNvSpPr txBox="1"/>
          <p:nvPr/>
        </p:nvSpPr>
        <p:spPr>
          <a:xfrm>
            <a:off x="559683" y="5205312"/>
            <a:ext cx="8584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LGBT Cancer Network &amp; Healthy People 2020   </a:t>
            </a:r>
          </a:p>
        </p:txBody>
      </p:sp>
    </p:spTree>
    <p:extLst>
      <p:ext uri="{BB962C8B-B14F-4D97-AF65-F5344CB8AC3E}">
        <p14:creationId xmlns:p14="http://schemas.microsoft.com/office/powerpoint/2010/main" val="240610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F2AF94-CD59-5D3D-7811-4FF3206D6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401" y="0"/>
            <a:ext cx="4151344" cy="66156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EA1A51-D0EB-3968-9D6F-16E5E592066A}"/>
              </a:ext>
            </a:extLst>
          </p:cNvPr>
          <p:cNvSpPr txBox="1"/>
          <p:nvPr/>
        </p:nvSpPr>
        <p:spPr>
          <a:xfrm>
            <a:off x="6678118" y="3568701"/>
            <a:ext cx="19262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1973</a:t>
            </a:r>
          </a:p>
        </p:txBody>
      </p:sp>
    </p:spTree>
    <p:extLst>
      <p:ext uri="{BB962C8B-B14F-4D97-AF65-F5344CB8AC3E}">
        <p14:creationId xmlns:p14="http://schemas.microsoft.com/office/powerpoint/2010/main" val="105014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0D44B-4AE4-A978-158B-3DE116430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Discrimination in healthcare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64392-8D81-3744-7504-00250F275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11480"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48%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come out to own doctor. </a:t>
            </a:r>
          </a:p>
          <a:p>
            <a:pPr indent="-411480">
              <a:lnSpc>
                <a:spcPct val="12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56%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Report experiencing discrimination. </a:t>
            </a:r>
          </a:p>
          <a:p>
            <a:pPr indent="-411480">
              <a:lnSpc>
                <a:spcPct val="12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Jumps to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trans or gender non-conforming.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750910-4A8E-CC2F-3729-09DCF82BBDD8}"/>
              </a:ext>
            </a:extLst>
          </p:cNvPr>
          <p:cNvSpPr txBox="1"/>
          <p:nvPr/>
        </p:nvSpPr>
        <p:spPr>
          <a:xfrm>
            <a:off x="484927" y="5421474"/>
            <a:ext cx="9376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AARP, 2018 and American Heart Association, 2021</a:t>
            </a:r>
          </a:p>
        </p:txBody>
      </p:sp>
    </p:spTree>
    <p:extLst>
      <p:ext uri="{BB962C8B-B14F-4D97-AF65-F5344CB8AC3E}">
        <p14:creationId xmlns:p14="http://schemas.microsoft.com/office/powerpoint/2010/main" val="1579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E312E-00F8-5323-FA19-8198B0AAB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Habit of Silence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2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531E-73F2-0E45-4BD2-80FC9C82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Silence: effects on health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6B17E-C27F-892B-8230-6A53023DC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98425"/>
            <a:ext cx="7886700" cy="3778537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75%</a:t>
            </a:r>
          </a:p>
          <a:p>
            <a:pPr marL="0" indent="0" algn="ctr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back into closet when </a:t>
            </a:r>
          </a:p>
          <a:p>
            <a:pPr marL="0" indent="0" algn="ctr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entering long-term care. </a:t>
            </a:r>
            <a:endParaRPr lang="en-US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B0811-97C9-F3FE-3946-9D4F6B2AD617}"/>
              </a:ext>
            </a:extLst>
          </p:cNvPr>
          <p:cNvSpPr txBox="1"/>
          <p:nvPr/>
        </p:nvSpPr>
        <p:spPr>
          <a:xfrm>
            <a:off x="1101574" y="5406723"/>
            <a:ext cx="7562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Senior Citizens Law Center. (2016)</a:t>
            </a:r>
          </a:p>
        </p:txBody>
      </p:sp>
    </p:spTree>
    <p:extLst>
      <p:ext uri="{BB962C8B-B14F-4D97-AF65-F5344CB8AC3E}">
        <p14:creationId xmlns:p14="http://schemas.microsoft.com/office/powerpoint/2010/main" val="260459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531E-73F2-0E45-4BD2-80FC9C822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Silence: effects on health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6B17E-C27F-892B-8230-6A53023DC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98425"/>
            <a:ext cx="7886700" cy="3778537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-12 years</a:t>
            </a:r>
            <a:endParaRPr lang="en-US" sz="9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B0811-97C9-F3FE-3946-9D4F6B2AD617}"/>
              </a:ext>
            </a:extLst>
          </p:cNvPr>
          <p:cNvSpPr txBox="1"/>
          <p:nvPr/>
        </p:nvSpPr>
        <p:spPr>
          <a:xfrm>
            <a:off x="1899174" y="4001294"/>
            <a:ext cx="61014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Harvard Medical Magazine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4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B1F61-EDFD-2FBD-79D1-55B060B5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9528"/>
            <a:ext cx="7886700" cy="431716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what can we do?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Community-initiated solution: LGBT+ friends group</a:t>
            </a:r>
          </a:p>
        </p:txBody>
      </p:sp>
    </p:spTree>
    <p:extLst>
      <p:ext uri="{BB962C8B-B14F-4D97-AF65-F5344CB8AC3E}">
        <p14:creationId xmlns:p14="http://schemas.microsoft.com/office/powerpoint/2010/main" val="2437668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349</Words>
  <Application>Microsoft Macintosh PowerPoint</Application>
  <PresentationFormat>On-screen Show (4:3)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Creating Inclusive Senior Living Communities for LGBT+ Older Adults</vt:lpstr>
      <vt:lpstr>PowerPoint Presentation</vt:lpstr>
      <vt:lpstr>LGBTQ Disparities</vt:lpstr>
      <vt:lpstr>PowerPoint Presentation</vt:lpstr>
      <vt:lpstr>Discrimination in healthcare</vt:lpstr>
      <vt:lpstr>Habit of Silence</vt:lpstr>
      <vt:lpstr>Silence: effects on health </vt:lpstr>
      <vt:lpstr>Silence: effects on health </vt:lpstr>
      <vt:lpstr>So what can we do?  Community-initiated solution: LGBT+ friends group</vt:lpstr>
      <vt:lpstr>Goal of project</vt:lpstr>
      <vt:lpstr>PowerPoint Presentation</vt:lpstr>
      <vt:lpstr>Staff feedback</vt:lpstr>
      <vt:lpstr>PowerPoint Presentation</vt:lpstr>
      <vt:lpstr>PowerPoint Presentation</vt:lpstr>
      <vt:lpstr>What things are you thinking of doing differently after seeing it…</vt:lpstr>
      <vt:lpstr>Anything else you’d like to say after seeing it…</vt:lpstr>
      <vt:lpstr>Challenges and Lessons Learned </vt:lpstr>
      <vt:lpstr>Concrete strategies to improve interactions with LGBT+ residents</vt:lpstr>
      <vt:lpstr>Thank you!!  Questions and contact information:  Stormie: sfoust@clcliving.org Carey: carey.candrian@cuanschutz.edu Amy: dorea@msidenver.edu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Miller</dc:creator>
  <cp:lastModifiedBy>Candrian, Carey</cp:lastModifiedBy>
  <cp:revision>32</cp:revision>
  <dcterms:created xsi:type="dcterms:W3CDTF">2022-04-29T16:24:25Z</dcterms:created>
  <dcterms:modified xsi:type="dcterms:W3CDTF">2022-05-10T00:13:26Z</dcterms:modified>
</cp:coreProperties>
</file>