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2" r:id="rId4"/>
    <p:sldId id="273" r:id="rId5"/>
    <p:sldId id="270" r:id="rId6"/>
    <p:sldId id="271" r:id="rId7"/>
    <p:sldId id="279" r:id="rId8"/>
    <p:sldId id="275" r:id="rId9"/>
    <p:sldId id="264" r:id="rId10"/>
    <p:sldId id="258" r:id="rId11"/>
    <p:sldId id="274" r:id="rId12"/>
    <p:sldId id="259" r:id="rId13"/>
    <p:sldId id="260" r:id="rId14"/>
    <p:sldId id="263" r:id="rId15"/>
    <p:sldId id="268" r:id="rId16"/>
    <p:sldId id="280" r:id="rId17"/>
    <p:sldId id="26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2061" autoAdjust="0"/>
  </p:normalViewPr>
  <p:slideViewPr>
    <p:cSldViewPr snapToGrid="0">
      <p:cViewPr varScale="1">
        <p:scale>
          <a:sx n="60" d="100"/>
          <a:sy n="60" d="100"/>
        </p:scale>
        <p:origin x="9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13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159A1-1491-47D7-883A-C31E3CF2B28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6C7D2-BDB3-45B1-840D-7CBA6B870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22ED9-44A5-4322-A72C-43169A19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E427-E9CD-4435-B04F-0C9A0FB0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Audits</a:t>
            </a:r>
            <a:r>
              <a:rPr lang="en-US" dirty="0"/>
              <a:t> – they should show items audited, dates they were audited and complete; what actions if any were taken for follow-up if a deficiency was found.  This will help identify proactiveness.</a:t>
            </a:r>
          </a:p>
          <a:p>
            <a:r>
              <a:rPr lang="en-US" b="1" dirty="0"/>
              <a:t>Patterns</a:t>
            </a:r>
            <a:r>
              <a:rPr lang="en-US" dirty="0"/>
              <a:t> – can help identify and recognize strengths and weakness that come from trainings or where you continue to find items that were incomplete or missing</a:t>
            </a:r>
          </a:p>
          <a:p>
            <a:r>
              <a:rPr lang="en-US" b="1" dirty="0"/>
              <a:t>Common requested polices </a:t>
            </a:r>
            <a:r>
              <a:rPr lang="en-US" dirty="0"/>
              <a:t>– abuse and neglect; grievances, fall management etc..; CENSUS; CPR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486D-AF29-4421-A422-04BB61F7D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to Monitor:  </a:t>
            </a:r>
            <a:r>
              <a:rPr lang="en-US" dirty="0"/>
              <a:t>Clinical care (e.g., medication errors, falls), Infection control, Documentation compliance, Staff training, Resident rights concerns</a:t>
            </a:r>
          </a:p>
          <a:p>
            <a:r>
              <a:rPr lang="en-US" b="1" dirty="0"/>
              <a:t>Prepare Evidence for Surveyors;  </a:t>
            </a:r>
            <a:r>
              <a:rPr lang="en-US" dirty="0"/>
              <a:t>Maintain a </a:t>
            </a:r>
            <a:r>
              <a:rPr lang="en-US" b="1" dirty="0"/>
              <a:t>Survey Readiness Binder</a:t>
            </a:r>
            <a:r>
              <a:rPr lang="en-US" dirty="0"/>
              <a:t> or digital folder; Trend analysis reports, Corrective action plans, Meeting minutes reflecting follow-up, Training logs and re-audit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E427-E9CD-4435-B04F-0C9A0FB07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like a survey could happen tomorrow. Staff should know their roles and documentation should be ready at all times.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Surveyors often speak directly to staff—if they're confident and well-informed, it reflects well on the facility.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486D-AF29-4421-A422-04BB61F7D0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survey is designed to </a:t>
            </a:r>
            <a:r>
              <a:rPr lang="en-US" b="1" dirty="0"/>
              <a:t>assess current infection prevention and control (IPC) practices</a:t>
            </a:r>
            <a:r>
              <a:rPr lang="en-US" dirty="0"/>
              <a:t> across facilities and communities.</a:t>
            </a:r>
          </a:p>
          <a:p>
            <a:r>
              <a:rPr lang="en-US" dirty="0"/>
              <a:t>It helps CDPHE </a:t>
            </a:r>
            <a:r>
              <a:rPr lang="en-US" b="1" dirty="0"/>
              <a:t>identify gaps</a:t>
            </a:r>
            <a:r>
              <a:rPr lang="en-US" dirty="0"/>
              <a:t>, </a:t>
            </a:r>
            <a:r>
              <a:rPr lang="en-US" b="1" dirty="0"/>
              <a:t>support training needs</a:t>
            </a:r>
            <a:r>
              <a:rPr lang="en-US" dirty="0"/>
              <a:t>, and </a:t>
            </a:r>
            <a:r>
              <a:rPr lang="en-US" b="1" dirty="0"/>
              <a:t>inform policy updates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E427-E9CD-4435-B04F-0C9A0FB07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personnel file should have a location where all of these particular documents are located together that can be easily referenced by the survey team.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E427-E9CD-4435-B04F-0C9A0FB07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impressions matter.</a:t>
            </a:r>
          </a:p>
          <a:p>
            <a:r>
              <a:rPr lang="en-US" b="1" dirty="0"/>
              <a:t>Provide all requested documents promptly</a:t>
            </a:r>
            <a:r>
              <a:rPr lang="en-US" dirty="0"/>
              <a:t> – Have materials ready to avoid delays.</a:t>
            </a:r>
          </a:p>
          <a:p>
            <a:r>
              <a:rPr lang="en-US" b="1" dirty="0"/>
              <a:t>Be honest and transparent</a:t>
            </a:r>
            <a:r>
              <a:rPr lang="en-US" dirty="0"/>
              <a:t> – If you're unsure of an answer, say so and offer to find out.</a:t>
            </a:r>
          </a:p>
          <a:p>
            <a:r>
              <a:rPr lang="en-US" b="1" dirty="0"/>
              <a:t>Address minor issues immediately if possible</a:t>
            </a:r>
            <a:r>
              <a:rPr lang="en-US" dirty="0"/>
              <a:t> – Quick fixes show responsiveness and commitment to quality.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E427-E9CD-4435-B04F-0C9A0FB07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0200"/>
            <a:ext cx="11277600" cy="3662916"/>
          </a:xfrm>
        </p:spPr>
        <p:txBody>
          <a:bodyPr anchor="ctr"/>
          <a:lstStyle>
            <a:lvl1pPr algn="ctr">
              <a:defRPr sz="6000">
                <a:solidFill>
                  <a:srgbClr val="00486A"/>
                </a:solidFill>
              </a:defRPr>
            </a:lvl1pPr>
          </a:lstStyle>
          <a:p>
            <a:r>
              <a:rPr lang="en-US" dirty="0"/>
              <a:t>Thank You / Questions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0" y="58070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40AB3-5680-4982-8E3F-3D475921B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00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orney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498841"/>
            <a:ext cx="1219200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2632" y="489099"/>
            <a:ext cx="7152167" cy="701749"/>
          </a:xfrm>
        </p:spPr>
        <p:txBody>
          <a:bodyPr/>
          <a:lstStyle>
            <a:lvl1pPr>
              <a:defRPr>
                <a:solidFill>
                  <a:srgbClr val="00486A"/>
                </a:solidFill>
              </a:defRPr>
            </a:lvl1pPr>
          </a:lstStyle>
          <a:p>
            <a:r>
              <a:rPr lang="en-US" dirty="0"/>
              <a:t>Attorney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467833"/>
            <a:ext cx="3891516" cy="510362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82632" y="1063659"/>
            <a:ext cx="7152167" cy="430211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600" b="1" i="1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583112" y="2211388"/>
            <a:ext cx="7151687" cy="3360072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100" b="0">
                <a:solidFill>
                  <a:srgbClr val="00486A"/>
                </a:solidFill>
              </a:defRPr>
            </a:lvl1pPr>
            <a:lvl2pPr marL="457200" indent="0">
              <a:buNone/>
              <a:defRPr sz="1100" b="0">
                <a:solidFill>
                  <a:srgbClr val="00486A"/>
                </a:solidFill>
              </a:defRPr>
            </a:lvl2pPr>
            <a:lvl3pPr marL="914400" indent="0">
              <a:buNone/>
              <a:defRPr sz="1100" b="0">
                <a:solidFill>
                  <a:srgbClr val="00486A"/>
                </a:solidFill>
              </a:defRPr>
            </a:lvl3pPr>
            <a:lvl4pPr marL="1371600" indent="0">
              <a:buNone/>
              <a:defRPr sz="1100" b="0">
                <a:solidFill>
                  <a:srgbClr val="00486A"/>
                </a:solidFill>
              </a:defRPr>
            </a:lvl4pPr>
            <a:lvl5pPr marL="1828800" indent="0">
              <a:buNone/>
              <a:defRPr sz="1100" b="0">
                <a:solidFill>
                  <a:srgbClr val="00486A"/>
                </a:solidFill>
              </a:defRPr>
            </a:lvl5pPr>
          </a:lstStyle>
          <a:p>
            <a:pPr lvl="0"/>
            <a:r>
              <a:rPr lang="en-US" dirty="0"/>
              <a:t>Bio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2632" y="1954509"/>
            <a:ext cx="7152168" cy="0"/>
          </a:xfrm>
          <a:prstGeom prst="line">
            <a:avLst/>
          </a:prstGeom>
          <a:ln>
            <a:solidFill>
              <a:srgbClr val="004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991600" y="58070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40AB3-5680-4982-8E3F-3D475921B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83113" y="1493871"/>
            <a:ext cx="7151687" cy="375574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Phone | Email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A5290-5A03-4B8F-A58C-04BA432C4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310"/>
            <a:ext cx="12192000" cy="48768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F877EAF7-8D5E-422F-8ECF-1D898384C021}"/>
              </a:ext>
            </a:extLst>
          </p:cNvPr>
          <p:cNvSpPr txBox="1">
            <a:spLocks/>
          </p:cNvSpPr>
          <p:nvPr userDrawn="1"/>
        </p:nvSpPr>
        <p:spPr>
          <a:xfrm>
            <a:off x="2467851" y="6577411"/>
            <a:ext cx="6791183" cy="18421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280"/>
              </a:lnSpc>
            </a:pPr>
            <a:r>
              <a:rPr lang="en-US" sz="1400" b="1" spc="300" dirty="0">
                <a:solidFill>
                  <a:schemeClr val="bg1"/>
                </a:solidFill>
                <a:latin typeface="Open Sans SemiBold"/>
                <a:cs typeface="Open Sans SemiBold"/>
              </a:rPr>
              <a:t>WWW.LEGENDSENIORLIVING.COM</a:t>
            </a:r>
            <a:endParaRPr lang="en-US" sz="1400" spc="3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053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199"/>
            <a:ext cx="6220047" cy="190976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04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220047" cy="746678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004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63116"/>
            <a:ext cx="4752753" cy="909084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400" b="0" baseline="0"/>
            </a:lvl1pPr>
          </a:lstStyle>
          <a:p>
            <a:pPr lvl="0"/>
            <a:r>
              <a:rPr lang="en-US" dirty="0" smtClean="0"/>
              <a:t>Presented by:</a:t>
            </a:r>
          </a:p>
          <a:p>
            <a:pPr lvl="0"/>
            <a:r>
              <a:rPr lang="en-US" dirty="0" smtClean="0"/>
              <a:t>Attorney Name  | Title</a:t>
            </a:r>
          </a:p>
          <a:p>
            <a:pPr lvl="0"/>
            <a:r>
              <a:rPr lang="en-US" dirty="0" smtClean="0"/>
              <a:t>Phone | Email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4724400" y="58694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flipH="1">
            <a:off x="6941127" y="0"/>
            <a:ext cx="5250873" cy="6858000"/>
          </a:xfrm>
          <a:prstGeom prst="flowChartDelay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26779" r="13847" b="26501"/>
          <a:stretch/>
        </p:blipFill>
        <p:spPr>
          <a:xfrm>
            <a:off x="409699" y="1297092"/>
            <a:ext cx="2918219" cy="10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0958623" cy="691117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206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567"/>
            <a:ext cx="10958624" cy="7017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2021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562600" cy="42021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567"/>
            <a:ext cx="10958624" cy="7017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2284" cy="42021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858" y="1605515"/>
            <a:ext cx="3652284" cy="42021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074542" y="1600200"/>
            <a:ext cx="3652284" cy="42021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169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1726" y="499731"/>
            <a:ext cx="9388549" cy="51248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41081" y="5806408"/>
            <a:ext cx="8709837" cy="307975"/>
          </a:xfrm>
        </p:spPr>
        <p:txBody>
          <a:bodyPr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0" y="5807074"/>
            <a:ext cx="2743200" cy="365125"/>
          </a:xfrm>
        </p:spPr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81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11277600" cy="3662916"/>
          </a:xfrm>
        </p:spPr>
        <p:txBody>
          <a:bodyPr anchor="ctr"/>
          <a:lstStyle>
            <a:lvl1pPr algn="ctr">
              <a:defRPr sz="6000">
                <a:solidFill>
                  <a:srgbClr val="0048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0" y="58070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00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4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8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torney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2632" y="489099"/>
            <a:ext cx="7152167" cy="701749"/>
          </a:xfrm>
        </p:spPr>
        <p:txBody>
          <a:bodyPr/>
          <a:lstStyle>
            <a:lvl1pPr>
              <a:defRPr>
                <a:solidFill>
                  <a:srgbClr val="00486A"/>
                </a:solidFill>
              </a:defRPr>
            </a:lvl1pPr>
          </a:lstStyle>
          <a:p>
            <a:r>
              <a:rPr lang="en-US" dirty="0" smtClean="0"/>
              <a:t>Attorney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467833"/>
            <a:ext cx="3891516" cy="51036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82632" y="1063659"/>
            <a:ext cx="7152167" cy="430211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600" b="1" i="1" baseline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583112" y="2211388"/>
            <a:ext cx="7151687" cy="3360072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100" b="0">
                <a:solidFill>
                  <a:srgbClr val="00486A"/>
                </a:solidFill>
              </a:defRPr>
            </a:lvl1pPr>
            <a:lvl2pPr marL="457200" indent="0">
              <a:buNone/>
              <a:defRPr sz="1100" b="0">
                <a:solidFill>
                  <a:srgbClr val="00486A"/>
                </a:solidFill>
              </a:defRPr>
            </a:lvl2pPr>
            <a:lvl3pPr marL="914400" indent="0">
              <a:buNone/>
              <a:defRPr sz="1100" b="0">
                <a:solidFill>
                  <a:srgbClr val="00486A"/>
                </a:solidFill>
              </a:defRPr>
            </a:lvl3pPr>
            <a:lvl4pPr marL="1371600" indent="0">
              <a:buNone/>
              <a:defRPr sz="1100" b="0">
                <a:solidFill>
                  <a:srgbClr val="00486A"/>
                </a:solidFill>
              </a:defRPr>
            </a:lvl4pPr>
            <a:lvl5pPr marL="1828800" indent="0">
              <a:buNone/>
              <a:defRPr sz="1100" b="0">
                <a:solidFill>
                  <a:srgbClr val="00486A"/>
                </a:solidFill>
              </a:defRPr>
            </a:lvl5pPr>
          </a:lstStyle>
          <a:p>
            <a:pPr lvl="0"/>
            <a:r>
              <a:rPr lang="en-US" dirty="0" smtClean="0"/>
              <a:t>Bio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82632" y="1954509"/>
            <a:ext cx="7152168" cy="0"/>
          </a:xfrm>
          <a:prstGeom prst="line">
            <a:avLst/>
          </a:prstGeom>
          <a:ln>
            <a:solidFill>
              <a:srgbClr val="004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991600" y="58070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40AB3-5680-4982-8E3F-3D475921B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83113" y="1493871"/>
            <a:ext cx="7151687" cy="375574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Phone | Email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2632" y="1954509"/>
            <a:ext cx="7152168" cy="0"/>
          </a:xfrm>
          <a:prstGeom prst="line">
            <a:avLst/>
          </a:prstGeom>
          <a:ln>
            <a:solidFill>
              <a:srgbClr val="004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26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0200"/>
            <a:ext cx="11277600" cy="3662916"/>
          </a:xfrm>
        </p:spPr>
        <p:txBody>
          <a:bodyPr anchor="ctr"/>
          <a:lstStyle>
            <a:lvl1pPr algn="ctr">
              <a:defRPr sz="6000">
                <a:solidFill>
                  <a:srgbClr val="00486A"/>
                </a:solidFill>
              </a:defRPr>
            </a:lvl1pPr>
          </a:lstStyle>
          <a:p>
            <a:r>
              <a:rPr lang="en-US" dirty="0" smtClean="0"/>
              <a:t>Thank You / Questions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1600" y="580707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40AB3-5680-4982-8E3F-3D475921B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00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_D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9" y="1600200"/>
            <a:ext cx="10918882" cy="4121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54" y="439422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3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0" y="427847"/>
            <a:ext cx="11053006" cy="70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22" y="1612232"/>
            <a:ext cx="11278578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8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ctice_A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11290771" cy="406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0" y="427848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_Admiss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4152"/>
            <a:ext cx="11327350" cy="4352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55" y="437225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2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tin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4372"/>
            <a:ext cx="11327350" cy="4212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3" y="450996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2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ola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48" y="1454856"/>
            <a:ext cx="11370025" cy="4224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48" y="437929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0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olade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10735986" cy="3798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90" y="448355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8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" y="1206815"/>
            <a:ext cx="11516342" cy="4444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04" y="427768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5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I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0" y="1518207"/>
            <a:ext cx="11485859" cy="4230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95" y="437617"/>
            <a:ext cx="1105300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2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8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6176" y="446567"/>
            <a:ext cx="9909545" cy="701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07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004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8236A4-970B-48FA-B484-3828F68534D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5807075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004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5807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rgbClr val="0048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DC4E3-DBEB-4867-B217-BC33259A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8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42C"/>
        </a:buClr>
        <a:buFont typeface="Arial" panose="020B0604020202020204" pitchFamily="34" charset="0"/>
        <a:buChar char="•"/>
        <a:defRPr sz="2400" b="1" kern="1200">
          <a:solidFill>
            <a:srgbClr val="0048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42C"/>
        </a:buClr>
        <a:buFont typeface="Arial" panose="020B0604020202020204" pitchFamily="34" charset="0"/>
        <a:buChar char="–"/>
        <a:defRPr sz="2000" kern="1200">
          <a:solidFill>
            <a:srgbClr val="0048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42C"/>
        </a:buClr>
        <a:buFont typeface="Arial" panose="020B0604020202020204" pitchFamily="34" charset="0"/>
        <a:buChar char="–"/>
        <a:defRPr sz="2000" kern="1200">
          <a:solidFill>
            <a:srgbClr val="0048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orient="horz" pos="3888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Surviving Surveys: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Ensure You Are Prepared Operationally and Legally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/>
              <a:t>Ericka </a:t>
            </a:r>
            <a:r>
              <a:rPr lang="en-US" dirty="0" err="1"/>
              <a:t>DeVos</a:t>
            </a:r>
            <a:r>
              <a:rPr lang="en-US" dirty="0"/>
              <a:t>, Regional Director of Operations– Colorado, Legend Senior Living</a:t>
            </a:r>
          </a:p>
          <a:p>
            <a:r>
              <a:rPr lang="en-US" dirty="0"/>
              <a:t>Peggy Kozal, Partner, Dickinson Wright, </a:t>
            </a:r>
            <a:r>
              <a:rPr lang="en-US" dirty="0" smtClean="0"/>
              <a:t>PLLC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15573" r="37063"/>
          <a:stretch/>
        </p:blipFill>
        <p:spPr/>
      </p:pic>
    </p:spTree>
    <p:extLst>
      <p:ext uri="{BB962C8B-B14F-4D97-AF65-F5344CB8AC3E}">
        <p14:creationId xmlns:p14="http://schemas.microsoft.com/office/powerpoint/2010/main" val="382627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BEBA6-B200-4212-98FE-3CE61D12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1" b="47005"/>
          <a:stretch/>
        </p:blipFill>
        <p:spPr>
          <a:xfrm>
            <a:off x="0" y="597628"/>
            <a:ext cx="6886575" cy="788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A5290-5A03-4B8F-A58C-04BA432C4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310"/>
            <a:ext cx="12192000" cy="48768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877EAF7-8D5E-422F-8ECF-1D898384C021}"/>
              </a:ext>
            </a:extLst>
          </p:cNvPr>
          <p:cNvSpPr txBox="1">
            <a:spLocks/>
          </p:cNvSpPr>
          <p:nvPr/>
        </p:nvSpPr>
        <p:spPr>
          <a:xfrm>
            <a:off x="2467851" y="6577411"/>
            <a:ext cx="6791183" cy="18421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280"/>
              </a:lnSpc>
            </a:pPr>
            <a:r>
              <a:rPr lang="en-US" sz="1400" b="1" spc="300" dirty="0">
                <a:solidFill>
                  <a:schemeClr val="bg1"/>
                </a:solidFill>
                <a:latin typeface="Open Sans SemiBold"/>
                <a:cs typeface="Open Sans SemiBold"/>
              </a:rPr>
              <a:t>WWW.LEGENDSENIORLIVING.COM</a:t>
            </a:r>
            <a:endParaRPr lang="en-US" sz="1400" spc="3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C861-D378-40FE-80AD-BD186BFF1DB1}"/>
              </a:ext>
            </a:extLst>
          </p:cNvPr>
          <p:cNvSpPr txBox="1"/>
          <p:nvPr/>
        </p:nvSpPr>
        <p:spPr>
          <a:xfrm>
            <a:off x="539744" y="721796"/>
            <a:ext cx="946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Post Survey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6DF8-0A87-44CF-8EF3-9884C27B24D4}"/>
              </a:ext>
            </a:extLst>
          </p:cNvPr>
          <p:cNvSpPr txBox="1"/>
          <p:nvPr/>
        </p:nvSpPr>
        <p:spPr>
          <a:xfrm>
            <a:off x="450157" y="1751457"/>
            <a:ext cx="10499230" cy="36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Previous Survey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 Cause Analysis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Corrective Action Plan (Plan of Correction)</a:t>
            </a:r>
            <a:endParaRPr lang="en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Day Tips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 Points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Greet surveyors professionally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requested documents promptly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honest—don’t guess if unsure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 minor issues on the spot if possible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33" y="1690950"/>
            <a:ext cx="5864321" cy="39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Reviewing the Statement of Deficiencies– What did you document?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33833" cy="42068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Were deficiencies cited warranted?</a:t>
            </a:r>
          </a:p>
          <a:p>
            <a:pPr lvl="1"/>
            <a:r>
              <a:rPr lang="en-US" dirty="0" smtClean="0"/>
              <a:t>Check for inaccuracies or misquotes</a:t>
            </a:r>
          </a:p>
          <a:p>
            <a:pPr lvl="1"/>
            <a:r>
              <a:rPr lang="en-US" dirty="0" smtClean="0"/>
              <a:t>What’s in the record?</a:t>
            </a:r>
          </a:p>
          <a:p>
            <a:pPr lvl="1"/>
            <a:r>
              <a:rPr lang="en-US" dirty="0" smtClean="0"/>
              <a:t>Did employees document their conversation with the surveyor? Were there other witnesses to the discussion?</a:t>
            </a:r>
          </a:p>
          <a:p>
            <a:r>
              <a:rPr lang="en-US" dirty="0" smtClean="0"/>
              <a:t>Assess whether the deficiencies were isolated or systemic problems</a:t>
            </a:r>
          </a:p>
          <a:p>
            <a:r>
              <a:rPr lang="en-US" dirty="0" smtClean="0"/>
              <a:t>Standard of review for IDR</a:t>
            </a:r>
          </a:p>
          <a:p>
            <a:r>
              <a:rPr lang="en-US" dirty="0" smtClean="0"/>
              <a:t>When to appeal?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12" y="1752006"/>
            <a:ext cx="5854889" cy="3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1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corrective actions will be done for the residents affected by the deficient practice;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the Community will identify other residents who could potentially be affected by the deficient practice;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will the Community ensure that efficient practices does not recur and how systemic issues will be avoided;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will monitor, when, and how to ensure compliance is maintained and to ensure measures are integrated into the system;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negligent hiring, supervision, and retention.</a:t>
            </a:r>
          </a:p>
        </p:txBody>
      </p:sp>
    </p:spTree>
    <p:extLst>
      <p:ext uri="{BB962C8B-B14F-4D97-AF65-F5344CB8AC3E}">
        <p14:creationId xmlns:p14="http://schemas.microsoft.com/office/powerpoint/2010/main" val="234579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Appeal process ALJ proceedings (CRS §§ 24-4-104 &amp;105)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CRS § 24-4-104(2): Limitations on licenses are valid “only if reasonably necessary to effectuate the purposes, scope, or stated terms of the statute pursuant to which the license is issued or required.”</a:t>
            </a:r>
          </a:p>
          <a:p>
            <a:r>
              <a:rPr lang="en-US" dirty="0" smtClean="0"/>
              <a:t>CRS § 24-4-104(3)(a): Modification of a license is lawful if DVA opportunity and “have given the licensee a reasonable opportunity to comply with all lawful requirements”</a:t>
            </a:r>
          </a:p>
          <a:p>
            <a:pPr lvl="1"/>
            <a:r>
              <a:rPr lang="en-US" dirty="0" smtClean="0"/>
              <a:t>Did you have the opportunity to comply between surveys?</a:t>
            </a:r>
          </a:p>
          <a:p>
            <a:r>
              <a:rPr lang="en-US" dirty="0" smtClean="0"/>
              <a:t>The Department cannot modify a license until after holding a hearing (agency level pursuant to CRS § 24-4-105) – suggests that the “conditional license” does not occur until appeals are determined.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 restrictions or conditions v. Suspend, revoke or refusal to renew C.R.S. § 25-27-106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21" y="1551215"/>
            <a:ext cx="11004550" cy="4121554"/>
          </a:xfrm>
        </p:spPr>
      </p:pic>
    </p:spTree>
    <p:extLst>
      <p:ext uri="{BB962C8B-B14F-4D97-AF65-F5344CB8AC3E}">
        <p14:creationId xmlns:p14="http://schemas.microsoft.com/office/powerpoint/2010/main" val="384419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Consultants and Temporary Management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Wisely</a:t>
            </a:r>
          </a:p>
          <a:p>
            <a:r>
              <a:rPr lang="en-US" dirty="0" smtClean="0"/>
              <a:t>Work Collaboratively</a:t>
            </a:r>
          </a:p>
          <a:p>
            <a:r>
              <a:rPr lang="en-US" dirty="0" smtClean="0"/>
              <a:t>Be Able to Pivot to a New Consultant</a:t>
            </a:r>
          </a:p>
          <a:p>
            <a:r>
              <a:rPr lang="en-US" dirty="0" smtClean="0"/>
              <a:t>Solution-Oriented</a:t>
            </a:r>
          </a:p>
          <a:p>
            <a:r>
              <a:rPr lang="en-US" dirty="0" smtClean="0"/>
              <a:t>Clear and Precise Tasks – Have a Plan and Follow It</a:t>
            </a:r>
          </a:p>
          <a:p>
            <a:r>
              <a:rPr lang="en-US" dirty="0" smtClean="0"/>
              <a:t>Not a Surveyor</a:t>
            </a:r>
          </a:p>
          <a:p>
            <a:r>
              <a:rPr lang="en-US" dirty="0" smtClean="0"/>
              <a:t>Difference between Consultant and TMC</a:t>
            </a:r>
          </a:p>
          <a:p>
            <a:r>
              <a:rPr lang="en-US" dirty="0" smtClean="0"/>
              <a:t>Know How Communication Will Work with the Team – Cannot Be Just Verbal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8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court judicial review of agency action (CRS § 24-4-106)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298442" cy="42068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Deadline:  Within 35 days after agency action becomes effective.</a:t>
            </a:r>
          </a:p>
          <a:p>
            <a:r>
              <a:rPr lang="en-US" dirty="0" smtClean="0"/>
              <a:t>Can request a stay. Generally limited by the record below.</a:t>
            </a:r>
          </a:p>
          <a:p>
            <a:r>
              <a:rPr lang="en-US" dirty="0" smtClean="0"/>
              <a:t>Standard of Review: Court has to find the agency action was:</a:t>
            </a:r>
          </a:p>
          <a:p>
            <a:pPr lvl="1"/>
            <a:r>
              <a:rPr lang="en-US" dirty="0" smtClean="0"/>
              <a:t>Arbitrary or capricious</a:t>
            </a:r>
          </a:p>
          <a:p>
            <a:pPr lvl="1"/>
            <a:r>
              <a:rPr lang="en-US" dirty="0" smtClean="0"/>
              <a:t>Denial of statutory right</a:t>
            </a:r>
          </a:p>
          <a:p>
            <a:pPr lvl="1"/>
            <a:r>
              <a:rPr lang="en-US" dirty="0" smtClean="0"/>
              <a:t>Contrary to constitutional right, power, privilege or immunity**</a:t>
            </a:r>
          </a:p>
          <a:p>
            <a:pPr lvl="1"/>
            <a:r>
              <a:rPr lang="en-US" dirty="0" smtClean="0"/>
              <a:t>In excess of statutory jurisdiction, authority, purposes or limitations**</a:t>
            </a:r>
          </a:p>
          <a:p>
            <a:pPr lvl="1"/>
            <a:r>
              <a:rPr lang="en-US" dirty="0" smtClean="0"/>
              <a:t>An abuse or clearly unwarranted exercise of discretion**</a:t>
            </a:r>
          </a:p>
          <a:p>
            <a:pPr lvl="1"/>
            <a:r>
              <a:rPr lang="en-US" dirty="0" smtClean="0"/>
              <a:t>Based upon findings of fact that are clearly erroneous on the whole record</a:t>
            </a:r>
          </a:p>
          <a:p>
            <a:pPr lvl="1"/>
            <a:r>
              <a:rPr lang="en-US" dirty="0" smtClean="0"/>
              <a:t>Unsupported by substantial evidence when record is considered as a whole OR </a:t>
            </a:r>
          </a:p>
          <a:p>
            <a:pPr lvl="1"/>
            <a:r>
              <a:rPr lang="en-US" dirty="0" smtClean="0"/>
              <a:t>Otherwise contrary to law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81"/>
          <a:stretch/>
        </p:blipFill>
        <p:spPr>
          <a:xfrm>
            <a:off x="7034005" y="1756012"/>
            <a:ext cx="4589337" cy="39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/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0AB3-5680-4982-8E3F-3D475921B21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6" b="44214"/>
          <a:stretch/>
        </p:blipFill>
        <p:spPr/>
      </p:pic>
    </p:spTree>
    <p:extLst>
      <p:ext uri="{BB962C8B-B14F-4D97-AF65-F5344CB8AC3E}">
        <p14:creationId xmlns:p14="http://schemas.microsoft.com/office/powerpoint/2010/main" val="94936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BEBA6-B200-4212-98FE-3CE61D12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1" b="47005"/>
          <a:stretch/>
        </p:blipFill>
        <p:spPr>
          <a:xfrm>
            <a:off x="0" y="597628"/>
            <a:ext cx="6886575" cy="788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A5290-5A03-4B8F-A58C-04BA432C4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310"/>
            <a:ext cx="12192000" cy="48768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877EAF7-8D5E-422F-8ECF-1D898384C021}"/>
              </a:ext>
            </a:extLst>
          </p:cNvPr>
          <p:cNvSpPr txBox="1">
            <a:spLocks/>
          </p:cNvSpPr>
          <p:nvPr/>
        </p:nvSpPr>
        <p:spPr>
          <a:xfrm>
            <a:off x="2467851" y="6577411"/>
            <a:ext cx="6791183" cy="18421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280"/>
              </a:lnSpc>
            </a:pPr>
            <a:r>
              <a:rPr lang="en-US" sz="1400" b="1" spc="300" dirty="0">
                <a:solidFill>
                  <a:schemeClr val="bg1"/>
                </a:solidFill>
                <a:latin typeface="Open Sans SemiBold"/>
                <a:cs typeface="Open Sans SemiBold"/>
              </a:rPr>
              <a:t>WWW.LEGENDSENIORLIVING.COM</a:t>
            </a:r>
            <a:endParaRPr lang="en-US" sz="1400" spc="3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C861-D378-40FE-80AD-BD186BFF1DB1}"/>
              </a:ext>
            </a:extLst>
          </p:cNvPr>
          <p:cNvSpPr txBox="1"/>
          <p:nvPr/>
        </p:nvSpPr>
        <p:spPr>
          <a:xfrm>
            <a:off x="639416" y="716456"/>
            <a:ext cx="946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Survey Preparation 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6DF8-0A87-44CF-8EF3-9884C27B24D4}"/>
              </a:ext>
            </a:extLst>
          </p:cNvPr>
          <p:cNvSpPr txBox="1"/>
          <p:nvPr/>
        </p:nvSpPr>
        <p:spPr>
          <a:xfrm>
            <a:off x="563219" y="1575087"/>
            <a:ext cx="5482739" cy="546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Readiness Book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documentation at community level to celebrate to work your community has accomplished but to have in the event the surveyors have questions.</a:t>
            </a:r>
            <a:endParaRPr lang="en-US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Audits (required by the Department and your company)</a:t>
            </a: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Policies and Procedures/Information</a:t>
            </a: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Census</a:t>
            </a: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requested polices</a:t>
            </a: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CPR List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/>
              <a:t>The purpose of this book is to provide a comprehensive, easy-to-navigate reference that ensures we are always prepared for surveys, audits, and inspections — with accurate, up-to-date information and documentation at our fingertips.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dirty="0"/>
          </a:p>
          <a:p>
            <a:pPr marL="2114550" lvl="4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4" y="1860863"/>
            <a:ext cx="5854889" cy="3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BEBA6-B200-4212-98FE-3CE61D12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1" b="47005"/>
          <a:stretch/>
        </p:blipFill>
        <p:spPr>
          <a:xfrm>
            <a:off x="0" y="597628"/>
            <a:ext cx="6886575" cy="788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A5290-5A03-4B8F-A58C-04BA432C4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310"/>
            <a:ext cx="12192000" cy="48768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877EAF7-8D5E-422F-8ECF-1D898384C021}"/>
              </a:ext>
            </a:extLst>
          </p:cNvPr>
          <p:cNvSpPr txBox="1">
            <a:spLocks/>
          </p:cNvSpPr>
          <p:nvPr/>
        </p:nvSpPr>
        <p:spPr>
          <a:xfrm>
            <a:off x="2467851" y="6577411"/>
            <a:ext cx="6791183" cy="18421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280"/>
              </a:lnSpc>
            </a:pPr>
            <a:r>
              <a:rPr lang="en-US" sz="1400" b="1" spc="300" dirty="0">
                <a:solidFill>
                  <a:schemeClr val="bg1"/>
                </a:solidFill>
                <a:latin typeface="Open Sans SemiBold"/>
                <a:cs typeface="Open Sans SemiBold"/>
              </a:rPr>
              <a:t>WWW.LEGENDSENIORLIVING.COM</a:t>
            </a:r>
            <a:endParaRPr lang="en-US" sz="1400" spc="3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C861-D378-40FE-80AD-BD186BFF1DB1}"/>
              </a:ext>
            </a:extLst>
          </p:cNvPr>
          <p:cNvSpPr txBox="1"/>
          <p:nvPr/>
        </p:nvSpPr>
        <p:spPr>
          <a:xfrm>
            <a:off x="539744" y="721796"/>
            <a:ext cx="946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Identify Patterns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6DF8-0A87-44CF-8EF3-9884C27B24D4}"/>
              </a:ext>
            </a:extLst>
          </p:cNvPr>
          <p:cNvSpPr txBox="1"/>
          <p:nvPr/>
        </p:nvSpPr>
        <p:spPr>
          <a:xfrm>
            <a:off x="846385" y="1731590"/>
            <a:ext cx="10499230" cy="339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600" dirty="0"/>
          </a:p>
          <a:p>
            <a:r>
              <a:rPr lang="en-US" b="1" dirty="0"/>
              <a:t>Identifying &amp; Documenting Patterns</a:t>
            </a:r>
            <a:r>
              <a:rPr lang="en-US" sz="1600" dirty="0"/>
              <a:t>/</a:t>
            </a:r>
            <a:r>
              <a:rPr lang="en-US" b="1" dirty="0"/>
              <a:t>Pattern Identification</a:t>
            </a:r>
            <a:endParaRPr lang="en-US" dirty="0"/>
          </a:p>
          <a:p>
            <a:r>
              <a:rPr lang="en-US" dirty="0"/>
              <a:t>Focus on tracking recurring issues or concerns.</a:t>
            </a:r>
          </a:p>
          <a:p>
            <a:r>
              <a:rPr lang="en-US" dirty="0"/>
              <a:t>Examples:</a:t>
            </a:r>
          </a:p>
          <a:p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Behavioral trends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Maintenance issues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Resident/family feedback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Staff training need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BEBA6-B200-4212-98FE-3CE61D12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1" b="47005"/>
          <a:stretch/>
        </p:blipFill>
        <p:spPr>
          <a:xfrm>
            <a:off x="0" y="597628"/>
            <a:ext cx="6886575" cy="788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A5290-5A03-4B8F-A58C-04BA432C4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310"/>
            <a:ext cx="12192000" cy="48768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877EAF7-8D5E-422F-8ECF-1D898384C021}"/>
              </a:ext>
            </a:extLst>
          </p:cNvPr>
          <p:cNvSpPr txBox="1">
            <a:spLocks/>
          </p:cNvSpPr>
          <p:nvPr/>
        </p:nvSpPr>
        <p:spPr>
          <a:xfrm>
            <a:off x="2467851" y="6577411"/>
            <a:ext cx="6791183" cy="18421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280"/>
              </a:lnSpc>
            </a:pPr>
            <a:r>
              <a:rPr lang="en-US" sz="1400" b="1" spc="300" dirty="0">
                <a:solidFill>
                  <a:schemeClr val="bg1"/>
                </a:solidFill>
                <a:latin typeface="Open Sans SemiBold"/>
                <a:cs typeface="Open Sans SemiBold"/>
              </a:rPr>
              <a:t>WWW.LEGENDSENIORLIVING.COM</a:t>
            </a:r>
            <a:endParaRPr lang="en-US" sz="1400" spc="3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C861-D378-40FE-80AD-BD186BFF1DB1}"/>
              </a:ext>
            </a:extLst>
          </p:cNvPr>
          <p:cNvSpPr txBox="1"/>
          <p:nvPr/>
        </p:nvSpPr>
        <p:spPr>
          <a:xfrm>
            <a:off x="539744" y="721796"/>
            <a:ext cx="946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Hot Topic Checks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6DF8-0A87-44CF-8EF3-9884C27B24D4}"/>
              </a:ext>
            </a:extLst>
          </p:cNvPr>
          <p:cNvSpPr txBox="1"/>
          <p:nvPr/>
        </p:nvSpPr>
        <p:spPr>
          <a:xfrm>
            <a:off x="539744" y="1669856"/>
            <a:ext cx="10499230" cy="591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Pre-survey Checklist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Review policies &amp; procedures annually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Conduct mock surveys and internal audits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Keep records updated and accessible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Assign roles for survey response</a:t>
            </a:r>
          </a:p>
          <a:p>
            <a:pPr lvl="1"/>
            <a:endParaRPr lang="en-US" dirty="0"/>
          </a:p>
          <a:p>
            <a:r>
              <a:rPr lang="en-US" b="1" dirty="0"/>
              <a:t>Staff Training &amp; Readiness</a:t>
            </a: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Maintain staff credentials and CPR/First Aid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Annual training on abuse, neglect, infection control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Ensure staff can speak confidently with surveyors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b="1" dirty="0"/>
              <a:t>Resident Care &amp; Rights</a:t>
            </a:r>
            <a:r>
              <a:rPr lang="en-US" dirty="0"/>
              <a:t> </a:t>
            </a:r>
            <a:r>
              <a:rPr lang="en-US" b="1" dirty="0"/>
              <a:t>Bullet Points</a:t>
            </a: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Care plans updated regularly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Prompt response to complaints</a:t>
            </a:r>
          </a:p>
          <a:p>
            <a:r>
              <a:rPr lang="en-US" b="1" dirty="0"/>
              <a:t>Medication Management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r="36530"/>
          <a:stretch/>
        </p:blipFill>
        <p:spPr>
          <a:xfrm>
            <a:off x="6509982" y="1810728"/>
            <a:ext cx="5331726" cy="38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BEBA6-B200-4212-98FE-3CE61D12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1" b="47005"/>
          <a:stretch/>
        </p:blipFill>
        <p:spPr>
          <a:xfrm>
            <a:off x="0" y="597628"/>
            <a:ext cx="6886575" cy="788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A5290-5A03-4B8F-A58C-04BA432C4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310"/>
            <a:ext cx="12192000" cy="48768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877EAF7-8D5E-422F-8ECF-1D898384C021}"/>
              </a:ext>
            </a:extLst>
          </p:cNvPr>
          <p:cNvSpPr txBox="1">
            <a:spLocks/>
          </p:cNvSpPr>
          <p:nvPr/>
        </p:nvSpPr>
        <p:spPr>
          <a:xfrm>
            <a:off x="2467851" y="6577411"/>
            <a:ext cx="6791183" cy="18421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280"/>
              </a:lnSpc>
            </a:pPr>
            <a:r>
              <a:rPr lang="en-US" sz="1400" b="1" spc="300" dirty="0">
                <a:solidFill>
                  <a:schemeClr val="bg1"/>
                </a:solidFill>
                <a:latin typeface="Open Sans SemiBold"/>
                <a:cs typeface="Open Sans SemiBold"/>
              </a:rPr>
              <a:t>WWW.LEGENDSENIORLIVING.COM</a:t>
            </a:r>
            <a:endParaRPr lang="en-US" sz="1400" spc="3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C861-D378-40FE-80AD-BD186BFF1DB1}"/>
              </a:ext>
            </a:extLst>
          </p:cNvPr>
          <p:cNvSpPr txBox="1"/>
          <p:nvPr/>
        </p:nvSpPr>
        <p:spPr>
          <a:xfrm>
            <a:off x="507846" y="732429"/>
            <a:ext cx="946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Identifying Patterns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6DF8-0A87-44CF-8EF3-9884C27B24D4}"/>
              </a:ext>
            </a:extLst>
          </p:cNvPr>
          <p:cNvSpPr txBox="1"/>
          <p:nvPr/>
        </p:nvSpPr>
        <p:spPr>
          <a:xfrm>
            <a:off x="640657" y="1611538"/>
            <a:ext cx="10499230" cy="451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Infection Control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 hygiene practices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PPE availability and usage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cleaning protocols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Isolation precautions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 training competencies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Outbreak response procedure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File</a:t>
            </a:r>
            <a:endParaRPr lang="en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file for each associate/including Agency if applicable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BEBA6-B200-4212-98FE-3CE61D12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1" b="47005"/>
          <a:stretch/>
        </p:blipFill>
        <p:spPr>
          <a:xfrm>
            <a:off x="0" y="597628"/>
            <a:ext cx="6886575" cy="788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A5290-5A03-4B8F-A58C-04BA432C4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310"/>
            <a:ext cx="12192000" cy="48768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877EAF7-8D5E-422F-8ECF-1D898384C021}"/>
              </a:ext>
            </a:extLst>
          </p:cNvPr>
          <p:cNvSpPr txBox="1">
            <a:spLocks/>
          </p:cNvSpPr>
          <p:nvPr/>
        </p:nvSpPr>
        <p:spPr>
          <a:xfrm>
            <a:off x="2467851" y="6577411"/>
            <a:ext cx="6791183" cy="18421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280"/>
              </a:lnSpc>
            </a:pPr>
            <a:r>
              <a:rPr lang="en-US" sz="1400" b="1" spc="300" dirty="0">
                <a:solidFill>
                  <a:schemeClr val="bg1"/>
                </a:solidFill>
                <a:latin typeface="Open Sans SemiBold"/>
                <a:cs typeface="Open Sans SemiBold"/>
              </a:rPr>
              <a:t>WWW.LEGENDSENIORLIVING.COM</a:t>
            </a:r>
            <a:endParaRPr lang="en-US" sz="1400" spc="300" dirty="0">
              <a:solidFill>
                <a:schemeClr val="bg1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C861-D378-40FE-80AD-BD186BFF1DB1}"/>
              </a:ext>
            </a:extLst>
          </p:cNvPr>
          <p:cNvSpPr txBox="1"/>
          <p:nvPr/>
        </p:nvSpPr>
        <p:spPr>
          <a:xfrm>
            <a:off x="507846" y="732429"/>
            <a:ext cx="946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Identifying Patterns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6DF8-0A87-44CF-8EF3-9884C27B24D4}"/>
              </a:ext>
            </a:extLst>
          </p:cNvPr>
          <p:cNvSpPr txBox="1"/>
          <p:nvPr/>
        </p:nvSpPr>
        <p:spPr>
          <a:xfrm>
            <a:off x="640657" y="1611538"/>
            <a:ext cx="10499230" cy="466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File (should include)</a:t>
            </a:r>
            <a:endParaRPr lang="en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</a:t>
            </a:r>
            <a:r>
              <a:rPr lang="en-US" dirty="0"/>
              <a:t>description of the employee or volunteer duties;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/>
              <a:t>Date of hire or acceptance of volunteer service and date duties commenced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/>
              <a:t>Orientation and training, including first aid and CPR certification, if applicable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/>
              <a:t>Verification from the Department of Regulatory Agencies, or other state agency, of an active license or certification, if applicable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/>
              <a:t>Results of background checks and follow up, as applicable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/>
              <a:t>Tuberculin test results, if applicable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/>
              <a:t>Documentation of initial dementia training and continuing education for direct-care staff members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43349" cy="42068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Review prior surveys – lessons learned and how to avoid repeat deficiencies</a:t>
            </a:r>
          </a:p>
          <a:p>
            <a:r>
              <a:rPr lang="en-US" dirty="0"/>
              <a:t>How to handle “I don’t know”, “I can’t remember”, and “I was never trained on that”</a:t>
            </a:r>
          </a:p>
          <a:p>
            <a:r>
              <a:rPr lang="en-US" dirty="0"/>
              <a:t>Trained and competent staff and leadership – answer (and ask) Qs, provide documentation, assist with facilitating interviews</a:t>
            </a:r>
          </a:p>
          <a:p>
            <a:r>
              <a:rPr lang="en-US" dirty="0"/>
              <a:t>Take action immediately when issues arise during the survey</a:t>
            </a:r>
          </a:p>
          <a:p>
            <a:r>
              <a:rPr lang="en-US" dirty="0"/>
              <a:t>Licensed employees can ask for someone to attend with them</a:t>
            </a:r>
          </a:p>
          <a:p>
            <a:r>
              <a:rPr lang="en-US" dirty="0"/>
              <a:t>Ensure staff knows their roles, policies, procedures—esp. related to med management and emergency protocols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6" y="1656319"/>
            <a:ext cx="5070143" cy="35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to Complete Orientation or to Document it in “Personnel Files”</a:t>
            </a:r>
          </a:p>
          <a:p>
            <a:r>
              <a:rPr lang="en-US" dirty="0"/>
              <a:t>Dementia Training Requirements</a:t>
            </a:r>
          </a:p>
          <a:p>
            <a:r>
              <a:rPr lang="en-US" dirty="0"/>
              <a:t>Training Relevant to Staff Member – Prior to working independently</a:t>
            </a:r>
          </a:p>
          <a:p>
            <a:r>
              <a:rPr lang="en-US" dirty="0"/>
              <a:t>What does the Contract state? </a:t>
            </a:r>
          </a:p>
          <a:p>
            <a:pPr lvl="1"/>
            <a:r>
              <a:rPr lang="en-US" dirty="0"/>
              <a:t>Negotiate it.</a:t>
            </a:r>
          </a:p>
          <a:p>
            <a:pPr lvl="1"/>
            <a:r>
              <a:rPr lang="en-US" dirty="0"/>
              <a:t>Indemnification? </a:t>
            </a:r>
          </a:p>
          <a:p>
            <a:pPr lvl="1"/>
            <a:r>
              <a:rPr lang="en-US" dirty="0"/>
              <a:t>Agency Responsibilities? </a:t>
            </a:r>
          </a:p>
        </p:txBody>
      </p:sp>
    </p:spTree>
    <p:extLst>
      <p:ext uri="{BB962C8B-B14F-4D97-AF65-F5344CB8AC3E}">
        <p14:creationId xmlns:p14="http://schemas.microsoft.com/office/powerpoint/2010/main" val="11827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5152" cy="42068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families know how to make formal complaints to the Community?</a:t>
            </a:r>
          </a:p>
          <a:p>
            <a:pPr lvl="1"/>
            <a:r>
              <a:rPr lang="en-US" dirty="0"/>
              <a:t>Is there a HC provider in the family?</a:t>
            </a:r>
          </a:p>
          <a:p>
            <a:r>
              <a:rPr lang="en-US" dirty="0"/>
              <a:t>Foster a culture of open communication and resolve complaints quickly and respectfully</a:t>
            </a:r>
          </a:p>
          <a:p>
            <a:r>
              <a:rPr lang="en-US" dirty="0"/>
              <a:t>Compliance hotline or other mechanism</a:t>
            </a:r>
          </a:p>
          <a:p>
            <a:r>
              <a:rPr lang="en-US" dirty="0"/>
              <a:t>Fear retaliation?</a:t>
            </a:r>
          </a:p>
          <a:p>
            <a:r>
              <a:rPr lang="en-US" dirty="0"/>
              <a:t>Anticipate complaints and know how to deescalate</a:t>
            </a:r>
          </a:p>
          <a:p>
            <a:r>
              <a:rPr lang="en-US" dirty="0"/>
              <a:t>Know the signs of litigiousness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5" y="1912550"/>
            <a:ext cx="4910890" cy="32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ckinson Wright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ckinson Wright PowerPoint Template" id="{5DA9B819-8271-4993-B05B-2EB436732109}" vid="{A2337FD4-9F2D-4625-A0BC-9DDEEF4161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47EC50114624A9799974B2072D88F" ma:contentTypeVersion="10" ma:contentTypeDescription="Create a new document." ma:contentTypeScope="" ma:versionID="e1ee7b79c6b65ce24fcee89c6c47784a">
  <xsd:schema xmlns:xsd="http://www.w3.org/2001/XMLSchema" xmlns:xs="http://www.w3.org/2001/XMLSchema" xmlns:p="http://schemas.microsoft.com/office/2006/metadata/properties" xmlns:ns2="884ae28d-aac6-440a-89b0-1cedf66fb95d" xmlns:ns3="fd74609e-09d2-4da3-a040-7e20f9afbf37" targetNamespace="http://schemas.microsoft.com/office/2006/metadata/properties" ma:root="true" ma:fieldsID="cde62fbae41b06401e5020e4f3842d59" ns2:_="" ns3:_="">
    <xsd:import namespace="884ae28d-aac6-440a-89b0-1cedf66fb95d"/>
    <xsd:import namespace="fd74609e-09d2-4da3-a040-7e20f9afb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ae28d-aac6-440a-89b0-1cedf66fb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4609e-09d2-4da3-a040-7e20f9afb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190593-70EB-49F6-AF7B-B7F4ED30C6CB}"/>
</file>

<file path=customXml/itemProps2.xml><?xml version="1.0" encoding="utf-8"?>
<ds:datastoreItem xmlns:ds="http://schemas.openxmlformats.org/officeDocument/2006/customXml" ds:itemID="{6C3D2F83-D87F-446B-AF45-B92661903B5A}"/>
</file>

<file path=customXml/itemProps3.xml><?xml version="1.0" encoding="utf-8"?>
<ds:datastoreItem xmlns:ds="http://schemas.openxmlformats.org/officeDocument/2006/customXml" ds:itemID="{D26C5971-42D1-4466-86B9-FA411D6B67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4982</TotalTime>
  <Words>1337</Words>
  <Application>Microsoft Office PowerPoint</Application>
  <PresentationFormat>Widescreen</PresentationFormat>
  <Paragraphs>173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Open Sans</vt:lpstr>
      <vt:lpstr>Open Sans ExtraBold</vt:lpstr>
      <vt:lpstr>Open Sans SemiBold</vt:lpstr>
      <vt:lpstr>Times New Roman</vt:lpstr>
      <vt:lpstr>Office Theme</vt:lpstr>
      <vt:lpstr>Dickinson Wright PowerPoint Template</vt:lpstr>
      <vt:lpstr>Surviving Surveys: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Staff</vt:lpstr>
      <vt:lpstr>Agencies</vt:lpstr>
      <vt:lpstr>Complaints</vt:lpstr>
      <vt:lpstr>PowerPoint Presentation</vt:lpstr>
      <vt:lpstr>Reviewing the Statement of Deficiencies– What did you document?</vt:lpstr>
      <vt:lpstr>Plan of Correction</vt:lpstr>
      <vt:lpstr>Appeal process ALJ proceedings (CRS §§ 24-4-104 &amp;105)</vt:lpstr>
      <vt:lpstr>Intermediate restrictions or conditions v. Suspend, revoke or refusal to renew C.R.S. § 25-27-106</vt:lpstr>
      <vt:lpstr>Consultants and Temporary Management Companies</vt:lpstr>
      <vt:lpstr>District court judicial review of agency action (CRS § 24-4-106)</vt:lpstr>
      <vt:lpstr>Thank You / Questions</vt:lpstr>
    </vt:vector>
  </TitlesOfParts>
  <Company>Dickinson-Wright PLLC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Surveys:  Ensure You Are Prepared Operationally and Legally</dc:title>
  <dc:creator>Peggy Kozal</dc:creator>
  <cp:lastModifiedBy>Peggy Kozal</cp:lastModifiedBy>
  <cp:revision>32</cp:revision>
  <dcterms:created xsi:type="dcterms:W3CDTF">2025-04-11T16:07:37Z</dcterms:created>
  <dcterms:modified xsi:type="dcterms:W3CDTF">2025-05-13T01:30:53Z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0x01010016447EC50114624A9799974B2072D88F</vt:lpwstr>
  </property>
</Properties>
</file>