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Arial" panose="020B0604020202020204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ircular Std 1" panose="020B0604020101010102" pitchFamily="34" charset="77"/>
      <p:regular r:id="rId35"/>
    </p:embeddedFont>
    <p:embeddedFont>
      <p:font typeface="Circular Std 1 Bold" panose="020B0604020101010102" pitchFamily="34" charset="77"/>
      <p:regular r:id="rId36"/>
    </p:embeddedFont>
    <p:embeddedFont>
      <p:font typeface="Circular Std 1 Bold Italics" panose="020B0604020101010102" pitchFamily="34" charset="77"/>
      <p:regular r:id="rId37"/>
    </p:embeddedFont>
    <p:embeddedFont>
      <p:font typeface="Circular Std 1 Heavy" panose="020B0604020101010102" pitchFamily="34" charset="77"/>
      <p:regular r:id="rId38"/>
    </p:embeddedFont>
    <p:embeddedFont>
      <p:font typeface="Circular Std 1 Light" panose="020B0604020101010102" pitchFamily="34" charset="77"/>
      <p:regular r:id="rId39"/>
    </p:embeddedFont>
    <p:embeddedFont>
      <p:font typeface="Circular Std 1 Medium" panose="020B0604020101010102" pitchFamily="34" charset="77"/>
      <p:regular r:id="rId40"/>
    </p:embeddedFont>
    <p:embeddedFont>
      <p:font typeface="Circular Std 2 Bold" panose="020B0604020101010102" pitchFamily="34" charset="77"/>
      <p:regular r:id="rId41"/>
    </p:embeddedFont>
    <p:embeddedFont>
      <p:font typeface="Circular Std 2 Medium" panose="020B0604020101010102" pitchFamily="34" charset="77"/>
      <p:regular r:id="rId42"/>
    </p:embeddedFont>
    <p:embeddedFont>
      <p:font typeface="Montserrat Light" pitchFamily="2" charset="77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28" autoAdjust="0"/>
  </p:normalViewPr>
  <p:slideViewPr>
    <p:cSldViewPr>
      <p:cViewPr varScale="1">
        <p:scale>
          <a:sx n="76" d="100"/>
          <a:sy n="76" d="100"/>
        </p:scale>
        <p:origin x="4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03.05.2024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6019801" cy="8229600"/>
            <a:chOff x="0" y="0"/>
            <a:chExt cx="8026402" cy="10972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5623" r="5610"/>
            <a:stretch>
              <a:fillRect/>
            </a:stretch>
          </p:blipFill>
          <p:spPr>
            <a:xfrm>
              <a:off x="0" y="0"/>
              <a:ext cx="8026402" cy="109728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8185744" y="1028700"/>
            <a:ext cx="2614354" cy="1067578"/>
          </a:xfrm>
          <a:custGeom>
            <a:avLst/>
            <a:gdLst/>
            <a:ahLst/>
            <a:cxnLst/>
            <a:rect l="l" t="t" r="r" b="b"/>
            <a:pathLst>
              <a:path w="2614354" h="1067578">
                <a:moveTo>
                  <a:pt x="0" y="0"/>
                </a:moveTo>
                <a:lnTo>
                  <a:pt x="2614353" y="0"/>
                </a:lnTo>
                <a:lnTo>
                  <a:pt x="2614353" y="1067578"/>
                </a:lnTo>
                <a:lnTo>
                  <a:pt x="0" y="1067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949870" y="8241786"/>
            <a:ext cx="8535761" cy="696451"/>
            <a:chOff x="0" y="0"/>
            <a:chExt cx="2248102" cy="1834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48102" cy="183428"/>
            </a:xfrm>
            <a:custGeom>
              <a:avLst/>
              <a:gdLst/>
              <a:ahLst/>
              <a:cxnLst/>
              <a:rect l="l" t="t" r="r" b="b"/>
              <a:pathLst>
                <a:path w="2248102" h="183428">
                  <a:moveTo>
                    <a:pt x="0" y="0"/>
                  </a:moveTo>
                  <a:lnTo>
                    <a:pt x="2248102" y="0"/>
                  </a:lnTo>
                  <a:lnTo>
                    <a:pt x="2248102" y="183428"/>
                  </a:lnTo>
                  <a:lnTo>
                    <a:pt x="0" y="183428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2248102" cy="259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3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184934" y="949592"/>
            <a:ext cx="1892572" cy="1282944"/>
          </a:xfrm>
          <a:custGeom>
            <a:avLst/>
            <a:gdLst/>
            <a:ahLst/>
            <a:cxnLst/>
            <a:rect l="l" t="t" r="r" b="b"/>
            <a:pathLst>
              <a:path w="1892572" h="1282944">
                <a:moveTo>
                  <a:pt x="0" y="0"/>
                </a:moveTo>
                <a:lnTo>
                  <a:pt x="1892572" y="0"/>
                </a:lnTo>
                <a:lnTo>
                  <a:pt x="1892572" y="1282944"/>
                </a:lnTo>
                <a:lnTo>
                  <a:pt x="0" y="1282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446" b="-19071"/>
            </a:stretch>
          </a:blipFill>
        </p:spPr>
      </p:sp>
      <p:sp>
        <p:nvSpPr>
          <p:cNvPr id="10" name="AutoShape 10"/>
          <p:cNvSpPr/>
          <p:nvPr/>
        </p:nvSpPr>
        <p:spPr>
          <a:xfrm flipV="1">
            <a:off x="10994434" y="1107446"/>
            <a:ext cx="0" cy="988832"/>
          </a:xfrm>
          <a:prstGeom prst="line">
            <a:avLst/>
          </a:prstGeom>
          <a:ln w="38100" cap="flat">
            <a:solidFill>
              <a:srgbClr val="74921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7949870" y="3064807"/>
            <a:ext cx="8535761" cy="4981575"/>
            <a:chOff x="0" y="0"/>
            <a:chExt cx="2248102" cy="13120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8102" cy="1312020"/>
            </a:xfrm>
            <a:custGeom>
              <a:avLst/>
              <a:gdLst/>
              <a:ahLst/>
              <a:cxnLst/>
              <a:rect l="l" t="t" r="r" b="b"/>
              <a:pathLst>
                <a:path w="2248102" h="1312020">
                  <a:moveTo>
                    <a:pt x="0" y="0"/>
                  </a:moveTo>
                  <a:lnTo>
                    <a:pt x="2248102" y="0"/>
                  </a:lnTo>
                  <a:lnTo>
                    <a:pt x="2248102" y="1312020"/>
                  </a:lnTo>
                  <a:lnTo>
                    <a:pt x="0" y="1312020"/>
                  </a:lnTo>
                  <a:close/>
                </a:path>
              </a:pathLst>
            </a:custGeom>
            <a:solidFill>
              <a:srgbClr val="40404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52400"/>
              <a:ext cx="2248102" cy="1464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73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92920" y="5469869"/>
            <a:ext cx="5614307" cy="982201"/>
            <a:chOff x="0" y="0"/>
            <a:chExt cx="1478665" cy="2586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78665" cy="258687"/>
            </a:xfrm>
            <a:custGeom>
              <a:avLst/>
              <a:gdLst/>
              <a:ahLst/>
              <a:cxnLst/>
              <a:rect l="l" t="t" r="r" b="b"/>
              <a:pathLst>
                <a:path w="1478665" h="258687">
                  <a:moveTo>
                    <a:pt x="0" y="0"/>
                  </a:moveTo>
                  <a:lnTo>
                    <a:pt x="1478665" y="0"/>
                  </a:lnTo>
                  <a:lnTo>
                    <a:pt x="1478665" y="258687"/>
                  </a:lnTo>
                  <a:lnTo>
                    <a:pt x="0" y="258687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478665" cy="334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3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551398" y="6518746"/>
            <a:ext cx="6555830" cy="1025748"/>
            <a:chOff x="0" y="0"/>
            <a:chExt cx="1726638" cy="27015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26638" cy="270156"/>
            </a:xfrm>
            <a:custGeom>
              <a:avLst/>
              <a:gdLst/>
              <a:ahLst/>
              <a:cxnLst/>
              <a:rect l="l" t="t" r="r" b="b"/>
              <a:pathLst>
                <a:path w="1726638" h="270156">
                  <a:moveTo>
                    <a:pt x="0" y="0"/>
                  </a:moveTo>
                  <a:lnTo>
                    <a:pt x="1726638" y="0"/>
                  </a:lnTo>
                  <a:lnTo>
                    <a:pt x="1726638" y="270156"/>
                  </a:lnTo>
                  <a:lnTo>
                    <a:pt x="0" y="270156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726638" cy="346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3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734225" y="3345359"/>
            <a:ext cx="6796199" cy="425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58"/>
              </a:lnSpc>
            </a:pPr>
            <a:r>
              <a:rPr lang="en-US" sz="7531" spc="-248">
                <a:solidFill>
                  <a:srgbClr val="FFFFFF"/>
                </a:solidFill>
                <a:latin typeface="Circular Std 1 Bold"/>
              </a:rPr>
              <a:t>BUILDING AND SUSTAINING</a:t>
            </a:r>
          </a:p>
          <a:p>
            <a:pPr marL="0" lvl="0" indent="0" algn="l">
              <a:lnSpc>
                <a:spcPts val="8058"/>
              </a:lnSpc>
            </a:pPr>
            <a:r>
              <a:rPr lang="en-US" sz="7531" spc="-248">
                <a:solidFill>
                  <a:srgbClr val="FFFFFF"/>
                </a:solidFill>
                <a:latin typeface="Circular Std 1 Bold"/>
              </a:rPr>
              <a:t>A RESILIENT WORKFORCE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51398" y="8336965"/>
            <a:ext cx="7161853" cy="42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BF9F3"/>
                </a:solidFill>
                <a:latin typeface="Circular Std 2 Bold"/>
              </a:rPr>
              <a:t>By: Marisol Solarte-Erlacher, M.A., LPC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4861" y="2049236"/>
            <a:ext cx="15598636" cy="1841046"/>
            <a:chOff x="0" y="0"/>
            <a:chExt cx="4108283" cy="4848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8283" cy="484885"/>
            </a:xfrm>
            <a:custGeom>
              <a:avLst/>
              <a:gdLst/>
              <a:ahLst/>
              <a:cxnLst/>
              <a:rect l="l" t="t" r="r" b="b"/>
              <a:pathLst>
                <a:path w="4108283" h="484885">
                  <a:moveTo>
                    <a:pt x="0" y="0"/>
                  </a:moveTo>
                  <a:lnTo>
                    <a:pt x="4108283" y="0"/>
                  </a:lnTo>
                  <a:lnTo>
                    <a:pt x="4108283" y="484885"/>
                  </a:lnTo>
                  <a:lnTo>
                    <a:pt x="0" y="484885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4108283" cy="627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12075" y="2161347"/>
            <a:ext cx="14863850" cy="722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6"/>
              </a:lnSpc>
            </a:pPr>
            <a:r>
              <a:rPr lang="en-US" sz="2743" spc="2">
                <a:solidFill>
                  <a:srgbClr val="FFFFFF"/>
                </a:solidFill>
                <a:latin typeface="Circular Std 1 Bold"/>
              </a:rPr>
              <a:t>Low resilience: Individuals with a low resilience score may struggle with a lack of personal and social competence and may find it difficult to adapt to changing circumstances and setbacks. </a:t>
            </a:r>
          </a:p>
          <a:p>
            <a:pPr algn="l">
              <a:lnSpc>
                <a:spcPts val="3786"/>
              </a:lnSpc>
            </a:pPr>
            <a:endParaRPr lang="en-US" sz="2743" spc="2">
              <a:solidFill>
                <a:srgbClr val="FFFFFF"/>
              </a:solidFill>
              <a:latin typeface="Circular Std 1 Bold"/>
            </a:endParaRPr>
          </a:p>
          <a:p>
            <a:pPr algn="l">
              <a:lnSpc>
                <a:spcPts val="3786"/>
              </a:lnSpc>
            </a:pPr>
            <a:r>
              <a:rPr lang="en-US" sz="2743" spc="2">
                <a:solidFill>
                  <a:srgbClr val="4B4B4F"/>
                </a:solidFill>
                <a:latin typeface="Circular Std 1 Light"/>
              </a:rPr>
              <a:t>They may experience </a:t>
            </a:r>
            <a:r>
              <a:rPr lang="en-US" sz="2743" spc="2">
                <a:solidFill>
                  <a:srgbClr val="749219"/>
                </a:solidFill>
                <a:latin typeface="Circular Std 1 Bold Italics"/>
              </a:rPr>
              <a:t>high levels of stress, anxiety, and hopelessness when faced with challenging situations</a:t>
            </a:r>
            <a:r>
              <a:rPr lang="en-US" sz="2743" spc="2">
                <a:solidFill>
                  <a:srgbClr val="4B4B4F"/>
                </a:solidFill>
                <a:latin typeface="Circular Std 1 Bold Italics"/>
              </a:rPr>
              <a:t>.</a:t>
            </a:r>
            <a:r>
              <a:rPr lang="en-US" sz="2743" spc="2">
                <a:solidFill>
                  <a:srgbClr val="4B4B4F"/>
                </a:solidFill>
                <a:latin typeface="Circular Std 1 Light"/>
              </a:rPr>
              <a:t> Low resilience scores may indicate a need for additional support or intervention to help build resilience and coping skills.</a:t>
            </a:r>
          </a:p>
          <a:p>
            <a:pPr algn="l">
              <a:lnSpc>
                <a:spcPts val="3786"/>
              </a:lnSpc>
            </a:pPr>
            <a:endParaRPr lang="en-US" sz="2743" spc="2">
              <a:solidFill>
                <a:srgbClr val="4B4B4F"/>
              </a:solidFill>
              <a:latin typeface="Circular Std 1 Light"/>
            </a:endParaRPr>
          </a:p>
          <a:p>
            <a:pPr algn="l">
              <a:lnSpc>
                <a:spcPts val="4140"/>
              </a:lnSpc>
            </a:pPr>
            <a:r>
              <a:rPr lang="en-US" sz="3000" spc="4">
                <a:solidFill>
                  <a:srgbClr val="4B4B4F"/>
                </a:solidFill>
                <a:latin typeface="Circular Std 1 Bold"/>
              </a:rPr>
              <a:t>Tips to keep building:</a:t>
            </a:r>
          </a:p>
          <a:p>
            <a:pPr marL="423706" lvl="1" indent="-211853" algn="l">
              <a:lnSpc>
                <a:spcPts val="3786"/>
              </a:lnSpc>
              <a:buFont typeface="Arial"/>
              <a:buChar char="•"/>
            </a:pPr>
            <a:r>
              <a:rPr lang="en-US" sz="2743" spc="4">
                <a:solidFill>
                  <a:srgbClr val="4B4B4F"/>
                </a:solidFill>
                <a:latin typeface="Circular Std 1 Light"/>
              </a:rPr>
              <a:t>Consider seeking out help or support from a therapist, counselor, or other mental health professional.</a:t>
            </a:r>
          </a:p>
          <a:p>
            <a:pPr marL="423706" lvl="1" indent="-211853" algn="l">
              <a:lnSpc>
                <a:spcPts val="3786"/>
              </a:lnSpc>
              <a:buFont typeface="Arial"/>
              <a:buChar char="•"/>
            </a:pPr>
            <a:r>
              <a:rPr lang="en-US" sz="2743" spc="4">
                <a:solidFill>
                  <a:srgbClr val="4B4B4F"/>
                </a:solidFill>
                <a:latin typeface="Circular Std 1 Light"/>
              </a:rPr>
              <a:t>Practice self-compassion and positive self-talk to counteract negative self-beliefs and build confidence.</a:t>
            </a:r>
          </a:p>
          <a:p>
            <a:pPr marL="423373" lvl="1" indent="-211686" algn="l">
              <a:lnSpc>
                <a:spcPts val="3786"/>
              </a:lnSpc>
              <a:buFont typeface="Arial"/>
              <a:buChar char="•"/>
            </a:pPr>
            <a:r>
              <a:rPr lang="en-US" sz="2743" spc="4">
                <a:solidFill>
                  <a:srgbClr val="4B4B4F"/>
                </a:solidFill>
                <a:latin typeface="Circular Std 1 Light"/>
              </a:rPr>
              <a:t>Focus on building coping skills and gradually exposing oneself to difficult situations to increase confidence and resilience over time.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4861" y="809625"/>
            <a:ext cx="9627814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4B4B4F"/>
                </a:solidFill>
                <a:latin typeface="Circular Std 1 Bold"/>
              </a:rPr>
              <a:t>1.00 - 2.99 - Low Resilience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446" b="-19071"/>
              </a:stretch>
            </a:blipFill>
          </p:spPr>
        </p:sp>
        <p:sp>
          <p:nvSpPr>
            <p:cNvPr id="13" name="AutoShape 13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4861" y="2049236"/>
            <a:ext cx="15598636" cy="1841046"/>
            <a:chOff x="0" y="0"/>
            <a:chExt cx="4108283" cy="4848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8283" cy="484885"/>
            </a:xfrm>
            <a:custGeom>
              <a:avLst/>
              <a:gdLst/>
              <a:ahLst/>
              <a:cxnLst/>
              <a:rect l="l" t="t" r="r" b="b"/>
              <a:pathLst>
                <a:path w="4108283" h="484885">
                  <a:moveTo>
                    <a:pt x="0" y="0"/>
                  </a:moveTo>
                  <a:lnTo>
                    <a:pt x="4108283" y="0"/>
                  </a:lnTo>
                  <a:lnTo>
                    <a:pt x="4108283" y="484885"/>
                  </a:lnTo>
                  <a:lnTo>
                    <a:pt x="0" y="484885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4108283" cy="627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12075" y="2161347"/>
            <a:ext cx="14863850" cy="7700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6"/>
              </a:lnSpc>
            </a:pPr>
            <a:r>
              <a:rPr lang="en-US" sz="2743" spc="2">
                <a:solidFill>
                  <a:srgbClr val="FFFFFF"/>
                </a:solidFill>
                <a:latin typeface="Circular Std 1 Bold"/>
              </a:rPr>
              <a:t>Normal resilience: Individuals with a normal resilience score generally have a moderate level of personal and social competence and are able to adapt to some degree to changing circumstances and setbacks. </a:t>
            </a:r>
          </a:p>
          <a:p>
            <a:pPr algn="l">
              <a:lnSpc>
                <a:spcPts val="3786"/>
              </a:lnSpc>
            </a:pPr>
            <a:endParaRPr lang="en-US" sz="2743" spc="2">
              <a:solidFill>
                <a:srgbClr val="FFFFFF"/>
              </a:solidFill>
              <a:latin typeface="Circular Std 1 Bold"/>
            </a:endParaRPr>
          </a:p>
          <a:p>
            <a:pPr algn="l">
              <a:lnSpc>
                <a:spcPts val="3786"/>
              </a:lnSpc>
            </a:pPr>
            <a:r>
              <a:rPr lang="en-US" sz="2743" spc="2">
                <a:solidFill>
                  <a:srgbClr val="FFFFFF"/>
                </a:solidFill>
                <a:latin typeface="Circular Std 1 Light"/>
              </a:rPr>
              <a:t>They may experience </a:t>
            </a:r>
            <a:r>
              <a:rPr lang="en-US" sz="2743" u="sng" spc="2">
                <a:solidFill>
                  <a:srgbClr val="FFFFFF"/>
                </a:solidFill>
                <a:latin typeface="Circular Std 1 Bold"/>
              </a:rPr>
              <a:t>some stress or anxiety in difficult situations but are generally able to cope effectively and find ways to overcome challenges</a:t>
            </a:r>
            <a:r>
              <a:rPr lang="en-US" sz="2743" spc="2">
                <a:solidFill>
                  <a:srgbClr val="FFFFFF"/>
                </a:solidFill>
                <a:latin typeface="Circular Std 1 Bold"/>
              </a:rPr>
              <a:t>.</a:t>
            </a:r>
            <a:r>
              <a:rPr lang="en-US" sz="2743" spc="2">
                <a:solidFill>
                  <a:srgbClr val="FFFFFF"/>
                </a:solidFill>
                <a:latin typeface="Circular Std 1 Light"/>
              </a:rPr>
              <a:t> Normal resilience scores may be indicative of typical levels of resilience for the general population.</a:t>
            </a:r>
          </a:p>
          <a:p>
            <a:pPr algn="l">
              <a:lnSpc>
                <a:spcPts val="3786"/>
              </a:lnSpc>
            </a:pPr>
            <a:endParaRPr lang="en-US" sz="2743" spc="2">
              <a:solidFill>
                <a:srgbClr val="FFFFFF"/>
              </a:solidFill>
              <a:latin typeface="Circular Std 1 Light"/>
            </a:endParaRPr>
          </a:p>
          <a:p>
            <a:pPr algn="l">
              <a:lnSpc>
                <a:spcPts val="4140"/>
              </a:lnSpc>
            </a:pPr>
            <a:r>
              <a:rPr lang="en-US" sz="3000" spc="4">
                <a:solidFill>
                  <a:srgbClr val="FFFFFF"/>
                </a:solidFill>
                <a:latin typeface="Circular Std 1 Bold"/>
              </a:rPr>
              <a:t>Tips to keep building:</a:t>
            </a:r>
          </a:p>
          <a:p>
            <a:pPr marL="592373" lvl="1" indent="-296187" algn="l">
              <a:lnSpc>
                <a:spcPts val="3786"/>
              </a:lnSpc>
              <a:buFont typeface="Arial"/>
              <a:buChar char="•"/>
            </a:pPr>
            <a:r>
              <a:rPr lang="en-US" sz="2743" spc="2">
                <a:solidFill>
                  <a:srgbClr val="FFFFFF"/>
                </a:solidFill>
                <a:latin typeface="Circular Std 1 Light"/>
              </a:rPr>
              <a:t>Focus on building and maintaining strong relationships in your community to increase social support.</a:t>
            </a:r>
          </a:p>
          <a:p>
            <a:pPr marL="592373" lvl="1" indent="-296187" algn="l">
              <a:lnSpc>
                <a:spcPts val="3786"/>
              </a:lnSpc>
              <a:buFont typeface="Arial"/>
              <a:buChar char="•"/>
            </a:pPr>
            <a:r>
              <a:rPr lang="en-US" sz="2743" spc="4">
                <a:solidFill>
                  <a:srgbClr val="FFFFFF"/>
                </a:solidFill>
                <a:latin typeface="Circular Std 1 Light"/>
              </a:rPr>
              <a:t>Develop healthy coping mechanisms, such as exercise or creative outlets, to manage stress and increase resilience.</a:t>
            </a:r>
          </a:p>
          <a:p>
            <a:pPr marL="592373" lvl="1" indent="-296187" algn="l">
              <a:lnSpc>
                <a:spcPts val="3786"/>
              </a:lnSpc>
              <a:buFont typeface="Arial"/>
              <a:buChar char="•"/>
            </a:pPr>
            <a:r>
              <a:rPr lang="en-US" sz="2743" spc="4">
                <a:solidFill>
                  <a:srgbClr val="FFFFFF"/>
                </a:solidFill>
                <a:latin typeface="Circular Std 1 Light"/>
              </a:rPr>
              <a:t>Seek out new challenges and opportunities to learn and grow, while also acknowledging and celebrating successes along the way.</a:t>
            </a:r>
          </a:p>
          <a:p>
            <a:pPr algn="l">
              <a:lnSpc>
                <a:spcPts val="3786"/>
              </a:lnSpc>
            </a:pPr>
            <a:endParaRPr lang="en-US" sz="2743" spc="4">
              <a:solidFill>
                <a:srgbClr val="FFFFFF"/>
              </a:solidFill>
              <a:latin typeface="Circular Std 1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34861" y="809625"/>
            <a:ext cx="10811636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Circular Std 1 Bold"/>
              </a:rPr>
              <a:t>3.00 - 4.30 - Normal Resilience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446" b="-19071"/>
              </a:stretch>
            </a:blipFill>
          </p:spPr>
        </p:sp>
        <p:sp>
          <p:nvSpPr>
            <p:cNvPr id="13" name="AutoShape 13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4861" y="2049236"/>
            <a:ext cx="15598636" cy="1841046"/>
            <a:chOff x="0" y="0"/>
            <a:chExt cx="4108283" cy="4848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8283" cy="484885"/>
            </a:xfrm>
            <a:custGeom>
              <a:avLst/>
              <a:gdLst/>
              <a:ahLst/>
              <a:cxnLst/>
              <a:rect l="l" t="t" r="r" b="b"/>
              <a:pathLst>
                <a:path w="4108283" h="484885">
                  <a:moveTo>
                    <a:pt x="0" y="0"/>
                  </a:moveTo>
                  <a:lnTo>
                    <a:pt x="4108283" y="0"/>
                  </a:lnTo>
                  <a:lnTo>
                    <a:pt x="4108283" y="484885"/>
                  </a:lnTo>
                  <a:lnTo>
                    <a:pt x="0" y="484885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4108283" cy="627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12075" y="2161347"/>
            <a:ext cx="14863850" cy="7700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6"/>
              </a:lnSpc>
            </a:pPr>
            <a:r>
              <a:rPr lang="en-US" sz="2743" spc="2">
                <a:solidFill>
                  <a:srgbClr val="FFFFFF"/>
                </a:solidFill>
                <a:latin typeface="Circular Std 1 Bold"/>
              </a:rPr>
              <a:t>High resilience: Individuals with a high resilience score tend to have a strong sense of personal and social competence and are able to adapt to changing circumstances and setbacks with relative ease. </a:t>
            </a:r>
          </a:p>
          <a:p>
            <a:pPr algn="l">
              <a:lnSpc>
                <a:spcPts val="3786"/>
              </a:lnSpc>
            </a:pPr>
            <a:endParaRPr lang="en-US" sz="2743" spc="2">
              <a:solidFill>
                <a:srgbClr val="FFFFFF"/>
              </a:solidFill>
              <a:latin typeface="Circular Std 1 Bold"/>
            </a:endParaRPr>
          </a:p>
          <a:p>
            <a:pPr algn="l">
              <a:lnSpc>
                <a:spcPts val="3786"/>
              </a:lnSpc>
            </a:pPr>
            <a:r>
              <a:rPr lang="en-US" sz="2743" spc="2">
                <a:solidFill>
                  <a:srgbClr val="4B4B4F"/>
                </a:solidFill>
                <a:latin typeface="Circular Std 1 Light"/>
              </a:rPr>
              <a:t>They are often able to maintain a positive outlook and find meaning and purpose in challenging situations. High resilience scores may indicate a greater overall sense of well-being and ability to handle stress. </a:t>
            </a:r>
          </a:p>
          <a:p>
            <a:pPr algn="l">
              <a:lnSpc>
                <a:spcPts val="3786"/>
              </a:lnSpc>
            </a:pPr>
            <a:endParaRPr lang="en-US" sz="2743" spc="2">
              <a:solidFill>
                <a:srgbClr val="4B4B4F"/>
              </a:solidFill>
              <a:latin typeface="Circular Std 1 Light"/>
            </a:endParaRPr>
          </a:p>
          <a:p>
            <a:pPr algn="l">
              <a:lnSpc>
                <a:spcPts val="4140"/>
              </a:lnSpc>
            </a:pPr>
            <a:r>
              <a:rPr lang="en-US" sz="3000" spc="4">
                <a:solidFill>
                  <a:srgbClr val="4B4B4F"/>
                </a:solidFill>
                <a:latin typeface="Circular Std 1 Bold"/>
              </a:rPr>
              <a:t>Tips to keep building:</a:t>
            </a:r>
          </a:p>
          <a:p>
            <a:pPr marL="592373" lvl="1" indent="-296187" algn="l">
              <a:lnSpc>
                <a:spcPts val="3786"/>
              </a:lnSpc>
              <a:buFont typeface="Arial"/>
              <a:buChar char="•"/>
            </a:pPr>
            <a:r>
              <a:rPr lang="en-US" sz="2743" spc="2">
                <a:solidFill>
                  <a:srgbClr val="4B4B4F"/>
                </a:solidFill>
                <a:latin typeface="Circular Std 1 Light"/>
              </a:rPr>
              <a:t>Practice mindfulness and self-care regularly to maintain a positive mindset and reduce stress.</a:t>
            </a:r>
          </a:p>
          <a:p>
            <a:pPr marL="592373" lvl="1" indent="-296187" algn="l">
              <a:lnSpc>
                <a:spcPts val="3786"/>
              </a:lnSpc>
              <a:buFont typeface="Arial"/>
              <a:buChar char="•"/>
            </a:pPr>
            <a:r>
              <a:rPr lang="en-US" sz="2743" spc="4">
                <a:solidFill>
                  <a:srgbClr val="4B4B4F"/>
                </a:solidFill>
                <a:latin typeface="Circular Std 1 Light"/>
              </a:rPr>
              <a:t>Set realistic goals and challenge yourself to try new things to continue building your confidence and competence.</a:t>
            </a:r>
          </a:p>
          <a:p>
            <a:pPr marL="592373" lvl="1" indent="-296187" algn="l">
              <a:lnSpc>
                <a:spcPts val="3786"/>
              </a:lnSpc>
              <a:buFont typeface="Arial"/>
              <a:buChar char="•"/>
            </a:pPr>
            <a:r>
              <a:rPr lang="en-US" sz="2743" spc="4">
                <a:solidFill>
                  <a:srgbClr val="4B4B4F"/>
                </a:solidFill>
                <a:latin typeface="Circular Std 1 Light"/>
              </a:rPr>
              <a:t>Build and maintain strong social support networks through regular communication and engagement with family, friends, and community.</a:t>
            </a:r>
          </a:p>
          <a:p>
            <a:pPr algn="l">
              <a:lnSpc>
                <a:spcPts val="3786"/>
              </a:lnSpc>
            </a:pPr>
            <a:endParaRPr lang="en-US" sz="2743" spc="4">
              <a:solidFill>
                <a:srgbClr val="4B4B4F"/>
              </a:solidFill>
              <a:latin typeface="Circular Std 1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34861" y="809625"/>
            <a:ext cx="10811636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4B4B4F"/>
                </a:solidFill>
                <a:latin typeface="Circular Std 1 Bold"/>
              </a:rPr>
              <a:t>4.31 - 5.00 - High Resilience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446" b="-19071"/>
              </a:stretch>
            </a:blipFill>
          </p:spPr>
        </p:sp>
        <p:sp>
          <p:nvSpPr>
            <p:cNvPr id="13" name="AutoShape 13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6082" y="3550089"/>
            <a:ext cx="9327900" cy="300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9"/>
              </a:lnSpc>
            </a:pPr>
            <a:r>
              <a:rPr lang="en-US" sz="9301">
                <a:solidFill>
                  <a:srgbClr val="3B5D5D"/>
                </a:solidFill>
                <a:latin typeface="Arial"/>
              </a:rPr>
              <a:t>YOUR BRAIN ON STRESS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13404635" y="5097050"/>
            <a:ext cx="1408726" cy="5730873"/>
          </a:xfrm>
          <a:custGeom>
            <a:avLst/>
            <a:gdLst/>
            <a:ahLst/>
            <a:cxnLst/>
            <a:rect l="l" t="t" r="r" b="b"/>
            <a:pathLst>
              <a:path w="1408726" h="5730873">
                <a:moveTo>
                  <a:pt x="0" y="0"/>
                </a:moveTo>
                <a:lnTo>
                  <a:pt x="1408726" y="0"/>
                </a:lnTo>
                <a:lnTo>
                  <a:pt x="1408726" y="5730873"/>
                </a:lnTo>
                <a:lnTo>
                  <a:pt x="0" y="5730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10383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3404635" y="-394681"/>
            <a:ext cx="1408726" cy="5730873"/>
          </a:xfrm>
          <a:custGeom>
            <a:avLst/>
            <a:gdLst/>
            <a:ahLst/>
            <a:cxnLst/>
            <a:rect l="l" t="t" r="r" b="b"/>
            <a:pathLst>
              <a:path w="1408726" h="5730873">
                <a:moveTo>
                  <a:pt x="0" y="0"/>
                </a:moveTo>
                <a:lnTo>
                  <a:pt x="1408726" y="0"/>
                </a:lnTo>
                <a:lnTo>
                  <a:pt x="1408726" y="5730873"/>
                </a:lnTo>
                <a:lnTo>
                  <a:pt x="0" y="5730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10383"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0579478" y="2657273"/>
            <a:ext cx="7059038" cy="4960113"/>
          </a:xfrm>
          <a:custGeom>
            <a:avLst/>
            <a:gdLst/>
            <a:ahLst/>
            <a:cxnLst/>
            <a:rect l="l" t="t" r="r" b="b"/>
            <a:pathLst>
              <a:path w="7059038" h="4960113">
                <a:moveTo>
                  <a:pt x="0" y="0"/>
                </a:moveTo>
                <a:lnTo>
                  <a:pt x="7059038" y="0"/>
                </a:lnTo>
                <a:lnTo>
                  <a:pt x="7059038" y="4960114"/>
                </a:lnTo>
                <a:lnTo>
                  <a:pt x="0" y="4960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59022" y="5708327"/>
            <a:ext cx="1706100" cy="111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8"/>
              </a:lnSpc>
            </a:pPr>
            <a:r>
              <a:rPr lang="en-US" sz="1719">
                <a:solidFill>
                  <a:srgbClr val="244545"/>
                </a:solidFill>
                <a:latin typeface="Arial"/>
              </a:rPr>
              <a:t> EMOTIONAL</a:t>
            </a:r>
          </a:p>
          <a:p>
            <a:pPr algn="ctr">
              <a:lnSpc>
                <a:spcPts val="2888"/>
              </a:lnSpc>
            </a:pPr>
            <a:r>
              <a:rPr lang="en-US" sz="1719">
                <a:solidFill>
                  <a:srgbClr val="244545"/>
                </a:solidFill>
                <a:latin typeface="Arial"/>
              </a:rPr>
              <a:t>MEMORY</a:t>
            </a:r>
          </a:p>
          <a:p>
            <a:pPr algn="ctr">
              <a:lnSpc>
                <a:spcPts val="2888"/>
              </a:lnSpc>
            </a:pPr>
            <a:r>
              <a:rPr lang="en-US" sz="1719">
                <a:solidFill>
                  <a:srgbClr val="244545"/>
                </a:solidFill>
                <a:latin typeface="Arial"/>
              </a:rPr>
              <a:t>CENTER</a:t>
            </a:r>
          </a:p>
        </p:txBody>
      </p:sp>
      <p:sp>
        <p:nvSpPr>
          <p:cNvPr id="7" name="Freeform 7"/>
          <p:cNvSpPr/>
          <p:nvPr/>
        </p:nvSpPr>
        <p:spPr>
          <a:xfrm>
            <a:off x="13459721" y="4663305"/>
            <a:ext cx="2740497" cy="2741804"/>
          </a:xfrm>
          <a:custGeom>
            <a:avLst/>
            <a:gdLst/>
            <a:ahLst/>
            <a:cxnLst/>
            <a:rect l="l" t="t" r="r" b="b"/>
            <a:pathLst>
              <a:path w="2740497" h="2741804">
                <a:moveTo>
                  <a:pt x="0" y="0"/>
                </a:moveTo>
                <a:lnTo>
                  <a:pt x="2740498" y="0"/>
                </a:lnTo>
                <a:lnTo>
                  <a:pt x="2740498" y="2741804"/>
                </a:lnTo>
                <a:lnTo>
                  <a:pt x="0" y="27418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rot="211042">
            <a:off x="13317237" y="6300202"/>
            <a:ext cx="776751" cy="0"/>
          </a:xfrm>
          <a:prstGeom prst="line">
            <a:avLst/>
          </a:prstGeom>
          <a:ln w="38100" cap="rnd">
            <a:solidFill>
              <a:srgbClr val="A6B3AC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TextBox 9"/>
          <p:cNvSpPr txBox="1"/>
          <p:nvPr/>
        </p:nvSpPr>
        <p:spPr>
          <a:xfrm>
            <a:off x="13288934" y="1934320"/>
            <a:ext cx="1485300" cy="1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3"/>
              </a:lnSpc>
            </a:pPr>
            <a:r>
              <a:rPr lang="en-US" sz="2490">
                <a:solidFill>
                  <a:srgbClr val="244545"/>
                </a:solidFill>
                <a:latin typeface="Arial"/>
              </a:rPr>
              <a:t>FRONTAL</a:t>
            </a:r>
          </a:p>
          <a:p>
            <a:pPr algn="ctr">
              <a:lnSpc>
                <a:spcPts val="4519"/>
              </a:lnSpc>
            </a:pPr>
            <a:r>
              <a:rPr lang="en-US" sz="2690">
                <a:solidFill>
                  <a:srgbClr val="244545"/>
                </a:solidFill>
                <a:latin typeface="Arial"/>
              </a:rPr>
              <a:t>LOBES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05975" y="3730836"/>
            <a:ext cx="2186400" cy="100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3"/>
              </a:lnSpc>
            </a:pPr>
            <a:r>
              <a:rPr lang="en-US" sz="2305">
                <a:solidFill>
                  <a:srgbClr val="244545"/>
                </a:solidFill>
                <a:latin typeface="Arial"/>
              </a:rPr>
              <a:t>LIMBIC </a:t>
            </a:r>
          </a:p>
          <a:p>
            <a:pPr algn="ctr">
              <a:lnSpc>
                <a:spcPts val="3873"/>
              </a:lnSpc>
            </a:pPr>
            <a:r>
              <a:rPr lang="en-US" sz="2305">
                <a:solidFill>
                  <a:srgbClr val="244545"/>
                </a:solidFill>
                <a:latin typeface="Arial"/>
              </a:rPr>
              <a:t>SYSTEM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95751" y="7468559"/>
            <a:ext cx="1813500" cy="53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2"/>
              </a:lnSpc>
            </a:pPr>
            <a:r>
              <a:rPr lang="en-US" sz="2424">
                <a:solidFill>
                  <a:srgbClr val="244545"/>
                </a:solidFill>
                <a:latin typeface="Arial"/>
              </a:rPr>
              <a:t>BRAINSTEM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21053" y="5759412"/>
            <a:ext cx="1515600" cy="37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8"/>
              </a:lnSpc>
            </a:pPr>
            <a:r>
              <a:rPr lang="en-US" sz="1719">
                <a:solidFill>
                  <a:srgbClr val="FBF9F3"/>
                </a:solidFill>
                <a:latin typeface="Arial"/>
              </a:rPr>
              <a:t>AMYGDALA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76082" y="8767720"/>
            <a:ext cx="3284898" cy="981160"/>
            <a:chOff x="0" y="0"/>
            <a:chExt cx="4379864" cy="130821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8446" b="-19071"/>
              </a:stretch>
            </a:blipFill>
          </p:spPr>
        </p:sp>
        <p:sp>
          <p:nvSpPr>
            <p:cNvPr id="19" name="AutoShape 19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74300"/>
            <a:chOff x="0" y="0"/>
            <a:chExt cx="24384000" cy="13699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699110"/>
            </a:xfrm>
            <a:custGeom>
              <a:avLst/>
              <a:gdLst/>
              <a:ahLst/>
              <a:cxnLst/>
              <a:rect l="l" t="t" r="r" b="b"/>
              <a:pathLst>
                <a:path w="24384000" h="13699110">
                  <a:moveTo>
                    <a:pt x="0" y="0"/>
                  </a:moveTo>
                  <a:lnTo>
                    <a:pt x="24384000" y="0"/>
                  </a:lnTo>
                  <a:lnTo>
                    <a:pt x="24384000" y="13699110"/>
                  </a:lnTo>
                  <a:lnTo>
                    <a:pt x="0" y="13699110"/>
                  </a:lnTo>
                  <a:close/>
                </a:path>
              </a:pathLst>
            </a:custGeom>
            <a:blipFill>
              <a:blip r:embed="rId3"/>
              <a:stretch>
                <a:fillRect t="-17" b="-16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423576" y="399249"/>
            <a:ext cx="7539602" cy="94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85"/>
              </a:lnSpc>
            </a:pPr>
            <a:r>
              <a:rPr lang="en-US" sz="4600">
                <a:solidFill>
                  <a:srgbClr val="3B5D5D"/>
                </a:solidFill>
                <a:latin typeface="Circular Std 1 Bold"/>
              </a:rPr>
              <a:t>WINDOW OF TOLERANCE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89949" y="2957770"/>
            <a:ext cx="2864610" cy="57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9"/>
              </a:lnSpc>
            </a:pPr>
            <a:r>
              <a:rPr lang="en-US" sz="2750">
                <a:solidFill>
                  <a:srgbClr val="244545"/>
                </a:solidFill>
                <a:latin typeface="Circular Std 1"/>
              </a:rPr>
              <a:t>HYPERAROUSAL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89940" y="8428073"/>
            <a:ext cx="2663592" cy="57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2700">
                <a:solidFill>
                  <a:srgbClr val="244545"/>
                </a:solidFill>
                <a:latin typeface="Circular Std 1"/>
              </a:rPr>
              <a:t>HYPOAROUSAL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3" name="AutoShape 13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73720" y="-1452978"/>
            <a:ext cx="9409881" cy="11093327"/>
            <a:chOff x="0" y="0"/>
            <a:chExt cx="14817793" cy="17468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17793" cy="17468762"/>
            </a:xfrm>
            <a:custGeom>
              <a:avLst/>
              <a:gdLst/>
              <a:ahLst/>
              <a:cxnLst/>
              <a:rect l="l" t="t" r="r" b="b"/>
              <a:pathLst>
                <a:path w="14817793" h="17468762">
                  <a:moveTo>
                    <a:pt x="0" y="0"/>
                  </a:moveTo>
                  <a:lnTo>
                    <a:pt x="14817793" y="0"/>
                  </a:lnTo>
                  <a:lnTo>
                    <a:pt x="14817793" y="17468762"/>
                  </a:lnTo>
                  <a:lnTo>
                    <a:pt x="0" y="17468762"/>
                  </a:lnTo>
                  <a:close/>
                </a:path>
              </a:pathLst>
            </a:custGeom>
            <a:blipFill>
              <a:blip r:embed="rId3"/>
              <a:stretch>
                <a:fillRect l="-84772" t="-27272" r="-82206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299326" y="2279059"/>
            <a:ext cx="11689349" cy="1814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4"/>
              </a:lnSpc>
            </a:pPr>
            <a:r>
              <a:rPr lang="en-US" sz="6402">
                <a:solidFill>
                  <a:srgbClr val="749219"/>
                </a:solidFill>
                <a:latin typeface="Circular Std 1 Bold"/>
              </a:rPr>
              <a:t>How do we know when we are</a:t>
            </a:r>
          </a:p>
          <a:p>
            <a:pPr algn="ctr">
              <a:lnSpc>
                <a:spcPts val="6594"/>
              </a:lnSpc>
            </a:pPr>
            <a:r>
              <a:rPr lang="en-US" sz="6402">
                <a:solidFill>
                  <a:srgbClr val="749219"/>
                </a:solidFill>
                <a:latin typeface="Circular Std 1 Bold"/>
              </a:rPr>
              <a:t>out of the window?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1" name="AutoShape 11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2396" y="1381579"/>
            <a:ext cx="6964136" cy="1167493"/>
            <a:chOff x="0" y="0"/>
            <a:chExt cx="1834176" cy="3074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34176" cy="307488"/>
            </a:xfrm>
            <a:custGeom>
              <a:avLst/>
              <a:gdLst/>
              <a:ahLst/>
              <a:cxnLst/>
              <a:rect l="l" t="t" r="r" b="b"/>
              <a:pathLst>
                <a:path w="1834176" h="307488">
                  <a:moveTo>
                    <a:pt x="0" y="0"/>
                  </a:moveTo>
                  <a:lnTo>
                    <a:pt x="1834176" y="0"/>
                  </a:lnTo>
                  <a:lnTo>
                    <a:pt x="1834176" y="307488"/>
                  </a:lnTo>
                  <a:lnTo>
                    <a:pt x="0" y="307488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42875"/>
              <a:ext cx="1834176" cy="450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2396" y="2642634"/>
            <a:ext cx="6964136" cy="1167493"/>
            <a:chOff x="0" y="0"/>
            <a:chExt cx="1834176" cy="3074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4176" cy="307488"/>
            </a:xfrm>
            <a:custGeom>
              <a:avLst/>
              <a:gdLst/>
              <a:ahLst/>
              <a:cxnLst/>
              <a:rect l="l" t="t" r="r" b="b"/>
              <a:pathLst>
                <a:path w="1834176" h="307488">
                  <a:moveTo>
                    <a:pt x="0" y="0"/>
                  </a:moveTo>
                  <a:lnTo>
                    <a:pt x="1834176" y="0"/>
                  </a:lnTo>
                  <a:lnTo>
                    <a:pt x="1834176" y="307488"/>
                  </a:lnTo>
                  <a:lnTo>
                    <a:pt x="0" y="307488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1834176" cy="450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2396" y="3905377"/>
            <a:ext cx="6964136" cy="1167493"/>
            <a:chOff x="0" y="0"/>
            <a:chExt cx="1834176" cy="3074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34176" cy="307488"/>
            </a:xfrm>
            <a:custGeom>
              <a:avLst/>
              <a:gdLst/>
              <a:ahLst/>
              <a:cxnLst/>
              <a:rect l="l" t="t" r="r" b="b"/>
              <a:pathLst>
                <a:path w="1834176" h="307488">
                  <a:moveTo>
                    <a:pt x="0" y="0"/>
                  </a:moveTo>
                  <a:lnTo>
                    <a:pt x="1834176" y="0"/>
                  </a:lnTo>
                  <a:lnTo>
                    <a:pt x="1834176" y="307488"/>
                  </a:lnTo>
                  <a:lnTo>
                    <a:pt x="0" y="307488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1834176" cy="450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98146" y="1181554"/>
            <a:ext cx="6902700" cy="395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43"/>
              </a:lnSpc>
            </a:pPr>
            <a:r>
              <a:rPr lang="en-US" sz="7350">
                <a:solidFill>
                  <a:srgbClr val="FFFFFF"/>
                </a:solidFill>
                <a:latin typeface="Circular Std 1 Bold"/>
              </a:rPr>
              <a:t>STAYING IN</a:t>
            </a:r>
          </a:p>
          <a:p>
            <a:pPr algn="l">
              <a:lnSpc>
                <a:spcPts val="10143"/>
              </a:lnSpc>
            </a:pPr>
            <a:r>
              <a:rPr lang="en-US" sz="7350">
                <a:solidFill>
                  <a:srgbClr val="FFFFFF"/>
                </a:solidFill>
                <a:latin typeface="Circular Std 1 Bold"/>
              </a:rPr>
              <a:t>THE WINDOW</a:t>
            </a:r>
          </a:p>
          <a:p>
            <a:pPr algn="l">
              <a:lnSpc>
                <a:spcPts val="10143"/>
              </a:lnSpc>
            </a:pPr>
            <a:r>
              <a:rPr lang="en-US" sz="7350">
                <a:solidFill>
                  <a:srgbClr val="FFFFFF"/>
                </a:solidFill>
                <a:latin typeface="Circular Std 1 Bold"/>
              </a:rPr>
              <a:t>MORE OFTEN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9" name="AutoShape 19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096000" y="4418876"/>
            <a:ext cx="4167868" cy="902154"/>
            <a:chOff x="0" y="0"/>
            <a:chExt cx="1097710" cy="2376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7710" cy="237604"/>
            </a:xfrm>
            <a:custGeom>
              <a:avLst/>
              <a:gdLst/>
              <a:ahLst/>
              <a:cxnLst/>
              <a:rect l="l" t="t" r="r" b="b"/>
              <a:pathLst>
                <a:path w="1097710" h="237604">
                  <a:moveTo>
                    <a:pt x="0" y="0"/>
                  </a:moveTo>
                  <a:lnTo>
                    <a:pt x="1097710" y="0"/>
                  </a:lnTo>
                  <a:lnTo>
                    <a:pt x="1097710" y="237604"/>
                  </a:lnTo>
                  <a:lnTo>
                    <a:pt x="0" y="237604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1097710" cy="380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1838214" y="0"/>
            <a:ext cx="6449786" cy="10274300"/>
            <a:chOff x="0" y="0"/>
            <a:chExt cx="8599714" cy="13699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99715" cy="13699110"/>
            </a:xfrm>
            <a:custGeom>
              <a:avLst/>
              <a:gdLst/>
              <a:ahLst/>
              <a:cxnLst/>
              <a:rect l="l" t="t" r="r" b="b"/>
              <a:pathLst>
                <a:path w="8599715" h="13699110">
                  <a:moveTo>
                    <a:pt x="0" y="0"/>
                  </a:moveTo>
                  <a:lnTo>
                    <a:pt x="8599715" y="0"/>
                  </a:lnTo>
                  <a:lnTo>
                    <a:pt x="8599715" y="13699110"/>
                  </a:lnTo>
                  <a:lnTo>
                    <a:pt x="0" y="13699110"/>
                  </a:lnTo>
                  <a:close/>
                </a:path>
              </a:pathLst>
            </a:custGeom>
            <a:blipFill>
              <a:blip r:embed="rId3"/>
              <a:stretch>
                <a:fillRect l="-237716" t="-9573" b="-957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5349605"/>
            <a:ext cx="9515475" cy="942975"/>
            <a:chOff x="0" y="0"/>
            <a:chExt cx="2506133" cy="2483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6133" cy="248356"/>
            </a:xfrm>
            <a:custGeom>
              <a:avLst/>
              <a:gdLst/>
              <a:ahLst/>
              <a:cxnLst/>
              <a:rect l="l" t="t" r="r" b="b"/>
              <a:pathLst>
                <a:path w="2506133" h="248356">
                  <a:moveTo>
                    <a:pt x="0" y="0"/>
                  </a:moveTo>
                  <a:lnTo>
                    <a:pt x="2506133" y="0"/>
                  </a:lnTo>
                  <a:lnTo>
                    <a:pt x="2506133" y="248356"/>
                  </a:lnTo>
                  <a:lnTo>
                    <a:pt x="0" y="248356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2506133" cy="391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05549" y="3548634"/>
            <a:ext cx="10400651" cy="281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82"/>
              </a:lnSpc>
            </a:pPr>
            <a:r>
              <a:rPr lang="en-US" sz="5700" dirty="0">
                <a:solidFill>
                  <a:srgbClr val="FFFFFF"/>
                </a:solidFill>
                <a:latin typeface="Circular Std 1"/>
              </a:rPr>
              <a:t>Emotions are information that</a:t>
            </a:r>
          </a:p>
          <a:p>
            <a:pPr algn="l">
              <a:lnSpc>
                <a:spcPts val="7182"/>
              </a:lnSpc>
            </a:pPr>
            <a:r>
              <a:rPr lang="en-US" sz="5700" dirty="0">
                <a:solidFill>
                  <a:srgbClr val="FFFFFF"/>
                </a:solidFill>
                <a:latin typeface="Circular Std 1"/>
              </a:rPr>
              <a:t>helps us better </a:t>
            </a:r>
            <a:r>
              <a:rPr lang="en-US" sz="5700" dirty="0">
                <a:solidFill>
                  <a:srgbClr val="FFFFFF"/>
                </a:solidFill>
                <a:latin typeface="Circular Std 1 Bold"/>
              </a:rPr>
              <a:t>understand</a:t>
            </a:r>
          </a:p>
          <a:p>
            <a:pPr algn="l">
              <a:lnSpc>
                <a:spcPts val="7182"/>
              </a:lnSpc>
            </a:pPr>
            <a:r>
              <a:rPr lang="en-US" sz="5700" dirty="0">
                <a:solidFill>
                  <a:srgbClr val="FFFFFF"/>
                </a:solidFill>
                <a:latin typeface="Circular Std 1 Bold"/>
              </a:rPr>
              <a:t>our day to day experiences.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7" name="AutoShape 17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34899" y="4361567"/>
            <a:ext cx="10424401" cy="942975"/>
            <a:chOff x="0" y="0"/>
            <a:chExt cx="2745521" cy="2483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5521" cy="248356"/>
            </a:xfrm>
            <a:custGeom>
              <a:avLst/>
              <a:gdLst/>
              <a:ahLst/>
              <a:cxnLst/>
              <a:rect l="l" t="t" r="r" b="b"/>
              <a:pathLst>
                <a:path w="2745521" h="248356">
                  <a:moveTo>
                    <a:pt x="0" y="0"/>
                  </a:moveTo>
                  <a:lnTo>
                    <a:pt x="2745521" y="0"/>
                  </a:lnTo>
                  <a:lnTo>
                    <a:pt x="2745521" y="248356"/>
                  </a:lnTo>
                  <a:lnTo>
                    <a:pt x="0" y="248356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2745521" cy="391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34899" y="5353395"/>
            <a:ext cx="10424401" cy="942975"/>
            <a:chOff x="0" y="0"/>
            <a:chExt cx="2745521" cy="2483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5521" cy="248356"/>
            </a:xfrm>
            <a:custGeom>
              <a:avLst/>
              <a:gdLst/>
              <a:ahLst/>
              <a:cxnLst/>
              <a:rect l="l" t="t" r="r" b="b"/>
              <a:pathLst>
                <a:path w="2745521" h="248356">
                  <a:moveTo>
                    <a:pt x="0" y="0"/>
                  </a:moveTo>
                  <a:lnTo>
                    <a:pt x="2745521" y="0"/>
                  </a:lnTo>
                  <a:lnTo>
                    <a:pt x="2745521" y="248356"/>
                  </a:lnTo>
                  <a:lnTo>
                    <a:pt x="0" y="248356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2745521" cy="391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21961" y="3556635"/>
            <a:ext cx="10465737" cy="2729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0"/>
              </a:lnSpc>
            </a:pPr>
            <a:r>
              <a:rPr lang="en-US" sz="5500" dirty="0">
                <a:solidFill>
                  <a:srgbClr val="475956"/>
                </a:solidFill>
                <a:latin typeface="Circular Std 1"/>
              </a:rPr>
              <a:t>Our ability to move toward and</a:t>
            </a:r>
          </a:p>
          <a:p>
            <a:pPr algn="l">
              <a:lnSpc>
                <a:spcPts val="6930"/>
              </a:lnSpc>
            </a:pPr>
            <a:r>
              <a:rPr lang="en-US" sz="5500" dirty="0">
                <a:solidFill>
                  <a:srgbClr val="FFFFFF"/>
                </a:solidFill>
                <a:latin typeface="Circular Std 1 Bold"/>
              </a:rPr>
              <a:t>tolerate difficult emotions will</a:t>
            </a:r>
          </a:p>
          <a:p>
            <a:pPr algn="l">
              <a:lnSpc>
                <a:spcPts val="6930"/>
              </a:lnSpc>
            </a:pPr>
            <a:r>
              <a:rPr lang="en-US" sz="5500" dirty="0">
                <a:solidFill>
                  <a:srgbClr val="FFFFFF"/>
                </a:solidFill>
                <a:latin typeface="Circular Std 1 Bold"/>
              </a:rPr>
              <a:t>increase our overall well-being.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3763142" cy="10287000"/>
            <a:chOff x="0" y="0"/>
            <a:chExt cx="99111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91116" cy="2709333"/>
            </a:xfrm>
            <a:custGeom>
              <a:avLst/>
              <a:gdLst/>
              <a:ahLst/>
              <a:cxnLst/>
              <a:rect l="l" t="t" r="r" b="b"/>
              <a:pathLst>
                <a:path w="991116" h="2709333">
                  <a:moveTo>
                    <a:pt x="0" y="0"/>
                  </a:moveTo>
                  <a:lnTo>
                    <a:pt x="991116" y="0"/>
                  </a:lnTo>
                  <a:lnTo>
                    <a:pt x="99111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991116" cy="2852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43050" y="1448491"/>
            <a:ext cx="4440185" cy="7809809"/>
          </a:xfrm>
          <a:custGeom>
            <a:avLst/>
            <a:gdLst/>
            <a:ahLst/>
            <a:cxnLst/>
            <a:rect l="l" t="t" r="r" b="b"/>
            <a:pathLst>
              <a:path w="4440185" h="7809809">
                <a:moveTo>
                  <a:pt x="0" y="0"/>
                </a:moveTo>
                <a:lnTo>
                  <a:pt x="4440185" y="0"/>
                </a:lnTo>
                <a:lnTo>
                  <a:pt x="4440185" y="7809809"/>
                </a:lnTo>
                <a:lnTo>
                  <a:pt x="0" y="7809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39" t="-12066" r="-251799" b="-12685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9" name="AutoShape 19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74300"/>
            <a:chOff x="0" y="0"/>
            <a:chExt cx="24384000" cy="13699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699110"/>
            </a:xfrm>
            <a:custGeom>
              <a:avLst/>
              <a:gdLst/>
              <a:ahLst/>
              <a:cxnLst/>
              <a:rect l="l" t="t" r="r" b="b"/>
              <a:pathLst>
                <a:path w="24384000" h="13699110">
                  <a:moveTo>
                    <a:pt x="0" y="0"/>
                  </a:moveTo>
                  <a:lnTo>
                    <a:pt x="24384000" y="0"/>
                  </a:lnTo>
                  <a:lnTo>
                    <a:pt x="24384000" y="13699110"/>
                  </a:lnTo>
                  <a:lnTo>
                    <a:pt x="0" y="13699110"/>
                  </a:lnTo>
                  <a:close/>
                </a:path>
              </a:pathLst>
            </a:custGeom>
            <a:blipFill>
              <a:blip r:embed="rId3"/>
              <a:stretch>
                <a:fillRect t="-17" b="-1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837464"/>
            <a:chOff x="0" y="0"/>
            <a:chExt cx="24384000" cy="7783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6685" b="35435"/>
            <a:stretch>
              <a:fillRect/>
            </a:stretch>
          </p:blipFill>
          <p:spPr>
            <a:xfrm>
              <a:off x="0" y="0"/>
              <a:ext cx="24384000" cy="778328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5837464"/>
            <a:ext cx="18288000" cy="4436836"/>
            <a:chOff x="0" y="0"/>
            <a:chExt cx="24384000" cy="59157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5915824"/>
            </a:xfrm>
            <a:custGeom>
              <a:avLst/>
              <a:gdLst/>
              <a:ahLst/>
              <a:cxnLst/>
              <a:rect l="l" t="t" r="r" b="b"/>
              <a:pathLst>
                <a:path w="24384000" h="5915824">
                  <a:moveTo>
                    <a:pt x="0" y="0"/>
                  </a:moveTo>
                  <a:lnTo>
                    <a:pt x="24384000" y="0"/>
                  </a:lnTo>
                  <a:lnTo>
                    <a:pt x="24384000" y="5915824"/>
                  </a:lnTo>
                  <a:lnTo>
                    <a:pt x="0" y="5915824"/>
                  </a:lnTo>
                  <a:close/>
                </a:path>
              </a:pathLst>
            </a:custGeom>
            <a:solidFill>
              <a:srgbClr val="74921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2" name="AutoShape 12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833089" y="6558280"/>
            <a:ext cx="14621823" cy="2700020"/>
            <a:chOff x="0" y="0"/>
            <a:chExt cx="19495764" cy="3600027"/>
          </a:xfrm>
        </p:grpSpPr>
        <p:sp>
          <p:nvSpPr>
            <p:cNvPr id="14" name="Freeform 14"/>
            <p:cNvSpPr/>
            <p:nvPr/>
          </p:nvSpPr>
          <p:spPr>
            <a:xfrm>
              <a:off x="0" y="591639"/>
              <a:ext cx="2465614" cy="2465614"/>
            </a:xfrm>
            <a:custGeom>
              <a:avLst/>
              <a:gdLst/>
              <a:ahLst/>
              <a:cxnLst/>
              <a:rect l="l" t="t" r="r" b="b"/>
              <a:pathLst>
                <a:path w="2465614" h="2465614">
                  <a:moveTo>
                    <a:pt x="0" y="0"/>
                  </a:moveTo>
                  <a:lnTo>
                    <a:pt x="2465614" y="0"/>
                  </a:lnTo>
                  <a:lnTo>
                    <a:pt x="2465614" y="2465614"/>
                  </a:lnTo>
                  <a:lnTo>
                    <a:pt x="0" y="2465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3392964" y="-114300"/>
              <a:ext cx="16102800" cy="3714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39"/>
                </a:lnSpc>
              </a:pPr>
              <a:r>
                <a:rPr lang="en-US" sz="4249">
                  <a:solidFill>
                    <a:srgbClr val="FFFFFF"/>
                  </a:solidFill>
                  <a:latin typeface="Circular Std 1 Bold"/>
                </a:rPr>
                <a:t>Gain the knowledge, skills, and strategies necessary to cultivate a sustainable workforce that is resilient, by building your own resilience as a leader.</a:t>
              </a:r>
            </a:p>
          </p:txBody>
        </p:sp>
        <p:sp>
          <p:nvSpPr>
            <p:cNvPr id="16" name="AutoShape 16"/>
            <p:cNvSpPr/>
            <p:nvPr/>
          </p:nvSpPr>
          <p:spPr>
            <a:xfrm flipV="1">
              <a:off x="2891971" y="0"/>
              <a:ext cx="0" cy="3600027"/>
            </a:xfrm>
            <a:prstGeom prst="line">
              <a:avLst/>
            </a:prstGeom>
            <a:ln w="50800" cap="flat">
              <a:solidFill>
                <a:srgbClr val="FBF9F3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86588" y="7654018"/>
            <a:ext cx="9444686" cy="1281253"/>
            <a:chOff x="0" y="0"/>
            <a:chExt cx="2487489" cy="3374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87489" cy="337449"/>
            </a:xfrm>
            <a:custGeom>
              <a:avLst/>
              <a:gdLst/>
              <a:ahLst/>
              <a:cxnLst/>
              <a:rect l="l" t="t" r="r" b="b"/>
              <a:pathLst>
                <a:path w="2487489" h="337449">
                  <a:moveTo>
                    <a:pt x="0" y="0"/>
                  </a:moveTo>
                  <a:lnTo>
                    <a:pt x="2487489" y="0"/>
                  </a:lnTo>
                  <a:lnTo>
                    <a:pt x="2487489" y="337449"/>
                  </a:lnTo>
                  <a:lnTo>
                    <a:pt x="0" y="337449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42875"/>
              <a:ext cx="2487489" cy="480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86588" y="6330043"/>
            <a:ext cx="12771633" cy="1281253"/>
            <a:chOff x="0" y="0"/>
            <a:chExt cx="3363722" cy="337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63722" cy="337449"/>
            </a:xfrm>
            <a:custGeom>
              <a:avLst/>
              <a:gdLst/>
              <a:ahLst/>
              <a:cxnLst/>
              <a:rect l="l" t="t" r="r" b="b"/>
              <a:pathLst>
                <a:path w="3363722" h="337449">
                  <a:moveTo>
                    <a:pt x="0" y="0"/>
                  </a:moveTo>
                  <a:lnTo>
                    <a:pt x="3363722" y="0"/>
                  </a:lnTo>
                  <a:lnTo>
                    <a:pt x="3363722" y="337449"/>
                  </a:lnTo>
                  <a:lnTo>
                    <a:pt x="0" y="337449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3363722" cy="480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05150" y="6438900"/>
            <a:ext cx="12968250" cy="246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11"/>
              </a:lnSpc>
            </a:pPr>
            <a:r>
              <a:rPr lang="en-US" sz="7550" dirty="0">
                <a:solidFill>
                  <a:srgbClr val="FFFFFF"/>
                </a:solidFill>
                <a:latin typeface="Circular Std 1 Bold"/>
              </a:rPr>
              <a:t>What are the behaviors of a</a:t>
            </a:r>
          </a:p>
          <a:p>
            <a:pPr algn="l">
              <a:lnSpc>
                <a:spcPts val="9211"/>
              </a:lnSpc>
            </a:pPr>
            <a:r>
              <a:rPr lang="en-US" sz="7550" dirty="0">
                <a:solidFill>
                  <a:srgbClr val="FFFFFF"/>
                </a:solidFill>
                <a:latin typeface="Circular Std 1 Bold"/>
              </a:rPr>
              <a:t>resilient employee?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6" name="AutoShape 16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92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26261" y="3157874"/>
            <a:ext cx="7100100" cy="610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5"/>
              </a:lnSpc>
            </a:pPr>
            <a:r>
              <a:rPr lang="en-US" sz="4400">
                <a:solidFill>
                  <a:srgbClr val="FFFFFF"/>
                </a:solidFill>
                <a:latin typeface="Circular Std 1"/>
              </a:rPr>
              <a:t>Problem-solving skills</a:t>
            </a:r>
          </a:p>
          <a:p>
            <a:pPr algn="l">
              <a:lnSpc>
                <a:spcPts val="6895"/>
              </a:lnSpc>
            </a:pPr>
            <a:r>
              <a:rPr lang="en-US" sz="4400">
                <a:solidFill>
                  <a:srgbClr val="FFFFFF"/>
                </a:solidFill>
                <a:latin typeface="Circular Std 1"/>
              </a:rPr>
              <a:t>Manages time well</a:t>
            </a:r>
          </a:p>
          <a:p>
            <a:pPr algn="l">
              <a:lnSpc>
                <a:spcPts val="6895"/>
              </a:lnSpc>
            </a:pPr>
            <a:r>
              <a:rPr lang="en-US" sz="4400">
                <a:solidFill>
                  <a:srgbClr val="FFFFFF"/>
                </a:solidFill>
                <a:latin typeface="Circular Std 1"/>
              </a:rPr>
              <a:t>Emotional intelligence</a:t>
            </a:r>
          </a:p>
          <a:p>
            <a:pPr algn="l">
              <a:lnSpc>
                <a:spcPts val="6895"/>
              </a:lnSpc>
            </a:pPr>
            <a:r>
              <a:rPr lang="en-US" sz="4400">
                <a:solidFill>
                  <a:srgbClr val="FFFFFF"/>
                </a:solidFill>
                <a:latin typeface="Circular Std 1"/>
              </a:rPr>
              <a:t>Creates a support network</a:t>
            </a:r>
          </a:p>
          <a:p>
            <a:pPr algn="l">
              <a:lnSpc>
                <a:spcPts val="6895"/>
              </a:lnSpc>
            </a:pPr>
            <a:r>
              <a:rPr lang="en-US" sz="4400">
                <a:solidFill>
                  <a:srgbClr val="FFFFFF"/>
                </a:solidFill>
                <a:latin typeface="Circular Std 1"/>
              </a:rPr>
              <a:t>Has a growth mindset</a:t>
            </a:r>
          </a:p>
          <a:p>
            <a:pPr algn="l">
              <a:lnSpc>
                <a:spcPts val="6895"/>
              </a:lnSpc>
            </a:pPr>
            <a:r>
              <a:rPr lang="en-US" sz="4400">
                <a:solidFill>
                  <a:srgbClr val="FFFFFF"/>
                </a:solidFill>
                <a:latin typeface="Circular Std 1"/>
              </a:rPr>
              <a:t>Practices Self-care</a:t>
            </a:r>
          </a:p>
          <a:p>
            <a:pPr algn="l">
              <a:lnSpc>
                <a:spcPts val="6895"/>
              </a:lnSpc>
            </a:pPr>
            <a:r>
              <a:rPr lang="en-US" sz="4400">
                <a:solidFill>
                  <a:srgbClr val="FFFFFF"/>
                </a:solidFill>
                <a:latin typeface="Circular Std 1"/>
              </a:rPr>
              <a:t>Confidence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5641521" cy="10287000"/>
          </a:xfrm>
          <a:custGeom>
            <a:avLst/>
            <a:gdLst/>
            <a:ahLst/>
            <a:cxnLst/>
            <a:rect l="l" t="t" r="r" b="b"/>
            <a:pathLst>
              <a:path w="5641521" h="10287000">
                <a:moveTo>
                  <a:pt x="0" y="0"/>
                </a:moveTo>
                <a:lnTo>
                  <a:pt x="5641521" y="0"/>
                </a:lnTo>
                <a:lnTo>
                  <a:pt x="56415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2445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44853" y="1610399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526261" y="1372274"/>
            <a:ext cx="4458000" cy="899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5"/>
              </a:lnSpc>
            </a:pPr>
            <a:r>
              <a:rPr lang="en-US" sz="4400">
                <a:solidFill>
                  <a:srgbClr val="FFFFFF"/>
                </a:solidFill>
                <a:latin typeface="Circular Std 1"/>
              </a:rPr>
              <a:t>Positive self-talk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26261" y="2414924"/>
            <a:ext cx="430395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>
                <a:solidFill>
                  <a:srgbClr val="FFFFFF"/>
                </a:solidFill>
                <a:latin typeface="Circular Std 1"/>
              </a:rPr>
              <a:t>Flexibility </a:t>
            </a:r>
          </a:p>
        </p:txBody>
      </p:sp>
      <p:sp>
        <p:nvSpPr>
          <p:cNvPr id="7" name="Freeform 7"/>
          <p:cNvSpPr/>
          <p:nvPr/>
        </p:nvSpPr>
        <p:spPr>
          <a:xfrm>
            <a:off x="6744853" y="2462549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3"/>
                </a:lnTo>
                <a:lnTo>
                  <a:pt x="0" y="626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44853" y="3317312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44853" y="4172074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44853" y="5026836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44853" y="5881598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3"/>
                </a:lnTo>
                <a:lnTo>
                  <a:pt x="0" y="626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44853" y="6736361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44853" y="7591123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744853" y="8445885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3"/>
                </a:lnTo>
                <a:lnTo>
                  <a:pt x="0" y="626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8446" b="-19071"/>
              </a:stretch>
            </a:blipFill>
          </p:spPr>
        </p:sp>
        <p:sp>
          <p:nvSpPr>
            <p:cNvPr id="21" name="AutoShape 21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21534" y="1990725"/>
            <a:ext cx="754290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>
                <a:solidFill>
                  <a:srgbClr val="FFFFFF"/>
                </a:solidFill>
                <a:latin typeface="Circular Std 1"/>
              </a:rPr>
              <a:t>Calmness and willingness to improve</a:t>
            </a:r>
          </a:p>
          <a:p>
            <a:pPr algn="l">
              <a:lnSpc>
                <a:spcPts val="4079"/>
              </a:lnSpc>
            </a:pPr>
            <a:r>
              <a:rPr lang="en-US" sz="3400">
                <a:solidFill>
                  <a:srgbClr val="FFFFFF"/>
                </a:solidFill>
                <a:latin typeface="Circular Std 1"/>
              </a:rPr>
              <a:t>communication skills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221534" y="3280028"/>
            <a:ext cx="5684662" cy="70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3"/>
              </a:lnSpc>
            </a:pPr>
            <a:r>
              <a:rPr lang="en-US" sz="3400">
                <a:solidFill>
                  <a:srgbClr val="FFFFFF"/>
                </a:solidFill>
                <a:latin typeface="Circular Std 1"/>
              </a:rPr>
              <a:t>Encouraging positive habits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21534" y="4088135"/>
            <a:ext cx="5001952" cy="70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3"/>
              </a:lnSpc>
            </a:pPr>
            <a:r>
              <a:rPr lang="en-US" sz="3400">
                <a:solidFill>
                  <a:srgbClr val="FFFFFF"/>
                </a:solidFill>
                <a:latin typeface="Circular Std 1"/>
              </a:rPr>
              <a:t>Recognize and Reassure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21534" y="5076825"/>
            <a:ext cx="959100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>
                <a:solidFill>
                  <a:srgbClr val="FFFFFF"/>
                </a:solidFill>
                <a:latin typeface="Circular Std 1"/>
              </a:rPr>
              <a:t>Empower individuals and teams by giving them</a:t>
            </a:r>
          </a:p>
          <a:p>
            <a:pPr algn="l">
              <a:lnSpc>
                <a:spcPts val="4079"/>
              </a:lnSpc>
            </a:pPr>
            <a:r>
              <a:rPr lang="en-US" sz="3400">
                <a:solidFill>
                  <a:srgbClr val="FFFFFF"/>
                </a:solidFill>
                <a:latin typeface="Circular Std 1"/>
              </a:rPr>
              <a:t>ownership over their work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21534" y="6619875"/>
            <a:ext cx="943350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Circular Std 1"/>
              </a:rPr>
              <a:t>Set appropriate goals and adjust expectations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21534" y="8162925"/>
            <a:ext cx="961440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>
                <a:solidFill>
                  <a:srgbClr val="FFFFFF"/>
                </a:solidFill>
                <a:latin typeface="Circular Std 1"/>
              </a:rPr>
              <a:t>Learn mindfulness in order to build a connection</a:t>
            </a:r>
          </a:p>
          <a:p>
            <a:pPr algn="l">
              <a:lnSpc>
                <a:spcPts val="4079"/>
              </a:lnSpc>
            </a:pPr>
            <a:r>
              <a:rPr lang="en-US" sz="3400">
                <a:solidFill>
                  <a:srgbClr val="FFFFFF"/>
                </a:solidFill>
                <a:latin typeface="Circular Std 1"/>
              </a:rPr>
              <a:t>with self and others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6568110" cy="10287000"/>
          </a:xfrm>
          <a:custGeom>
            <a:avLst/>
            <a:gdLst/>
            <a:ahLst/>
            <a:cxnLst/>
            <a:rect l="l" t="t" r="r" b="b"/>
            <a:pathLst>
              <a:path w="6568110" h="10287000">
                <a:moveTo>
                  <a:pt x="0" y="0"/>
                </a:moveTo>
                <a:lnTo>
                  <a:pt x="6568110" y="0"/>
                </a:lnTo>
                <a:lnTo>
                  <a:pt x="65681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7868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77585" y="2057400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77585" y="6591300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7585" y="3298138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3"/>
                </a:lnTo>
                <a:lnTo>
                  <a:pt x="0" y="626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77585" y="4076700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77585" y="5143500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77585" y="8191500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28700" y="660584"/>
            <a:ext cx="3284898" cy="981160"/>
            <a:chOff x="0" y="0"/>
            <a:chExt cx="4379864" cy="130821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8446" b="-19071"/>
              </a:stretch>
            </a:blipFill>
          </p:spPr>
        </p:sp>
        <p:sp>
          <p:nvSpPr>
            <p:cNvPr id="21" name="AutoShape 21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8221534" y="7391400"/>
            <a:ext cx="943350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Circular Std 1"/>
              </a:rPr>
              <a:t>Focus on strengths</a:t>
            </a:r>
          </a:p>
        </p:txBody>
      </p:sp>
      <p:sp>
        <p:nvSpPr>
          <p:cNvPr id="23" name="Freeform 23"/>
          <p:cNvSpPr/>
          <p:nvPr/>
        </p:nvSpPr>
        <p:spPr>
          <a:xfrm>
            <a:off x="7377585" y="7336738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444" b="-7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27616" y="912359"/>
            <a:ext cx="7531684" cy="8462282"/>
          </a:xfrm>
          <a:custGeom>
            <a:avLst/>
            <a:gdLst/>
            <a:ahLst/>
            <a:cxnLst/>
            <a:rect l="l" t="t" r="r" b="b"/>
            <a:pathLst>
              <a:path w="7531684" h="8462282">
                <a:moveTo>
                  <a:pt x="0" y="0"/>
                </a:moveTo>
                <a:lnTo>
                  <a:pt x="7531684" y="0"/>
                </a:lnTo>
                <a:lnTo>
                  <a:pt x="7531684" y="8462282"/>
                </a:lnTo>
                <a:lnTo>
                  <a:pt x="0" y="846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872" t="-5721" b="-18263"/>
            </a:stretch>
          </a:blipFill>
          <a:ln w="133350" cap="sq">
            <a:solidFill>
              <a:srgbClr val="749219"/>
            </a:solidFill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028700" y="3886435"/>
            <a:ext cx="7409544" cy="148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3"/>
              </a:lnSpc>
            </a:pPr>
            <a:r>
              <a:rPr lang="en-US" sz="7200">
                <a:solidFill>
                  <a:srgbClr val="749219"/>
                </a:solidFill>
                <a:latin typeface="Circular Std 1 Bold"/>
              </a:rPr>
              <a:t>Lead by Example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8446" b="-19071"/>
              </a:stretch>
            </a:blipFill>
          </p:spPr>
        </p:sp>
        <p:sp>
          <p:nvSpPr>
            <p:cNvPr id="11" name="AutoShape 11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74300"/>
            <a:chOff x="0" y="0"/>
            <a:chExt cx="24384000" cy="13699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699110"/>
            </a:xfrm>
            <a:custGeom>
              <a:avLst/>
              <a:gdLst/>
              <a:ahLst/>
              <a:cxnLst/>
              <a:rect l="l" t="t" r="r" b="b"/>
              <a:pathLst>
                <a:path w="24384000" h="13699110">
                  <a:moveTo>
                    <a:pt x="0" y="0"/>
                  </a:moveTo>
                  <a:lnTo>
                    <a:pt x="24384000" y="0"/>
                  </a:lnTo>
                  <a:lnTo>
                    <a:pt x="24384000" y="13699110"/>
                  </a:lnTo>
                  <a:lnTo>
                    <a:pt x="0" y="13699110"/>
                  </a:lnTo>
                  <a:close/>
                </a:path>
              </a:pathLst>
            </a:custGeom>
            <a:blipFill>
              <a:blip r:embed="rId3"/>
              <a:stretch>
                <a:fillRect t="-17" b="-16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535090" y="1781954"/>
            <a:ext cx="4288586" cy="53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600">
                <a:solidFill>
                  <a:srgbClr val="404040"/>
                </a:solidFill>
                <a:latin typeface="Circular Std 1 Bold"/>
              </a:rPr>
              <a:t>How are you doing today?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35090" y="2993097"/>
            <a:ext cx="6890114" cy="53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600">
                <a:solidFill>
                  <a:srgbClr val="404040"/>
                </a:solidFill>
                <a:latin typeface="Circular Std 1 Bold"/>
              </a:rPr>
              <a:t>What challenges are you facing right now?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35090" y="4156417"/>
            <a:ext cx="6095559" cy="1043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600">
                <a:solidFill>
                  <a:srgbClr val="404040"/>
                </a:solidFill>
                <a:latin typeface="Circular Std 1 Bold"/>
              </a:rPr>
              <a:t>What strategies have you used in the</a:t>
            </a:r>
          </a:p>
          <a:p>
            <a:pPr algn="l">
              <a:lnSpc>
                <a:spcPts val="4049"/>
              </a:lnSpc>
            </a:pPr>
            <a:r>
              <a:rPr lang="en-US" sz="2600">
                <a:solidFill>
                  <a:srgbClr val="404040"/>
                </a:solidFill>
                <a:latin typeface="Circular Std 1 Bold"/>
              </a:rPr>
              <a:t>past to overcome similar challenges?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35090" y="5731316"/>
            <a:ext cx="6053640" cy="1043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600">
                <a:solidFill>
                  <a:srgbClr val="404040"/>
                </a:solidFill>
                <a:latin typeface="Circular Std 1 Bold"/>
              </a:rPr>
              <a:t>How can I support you in overcoming</a:t>
            </a:r>
          </a:p>
          <a:p>
            <a:pPr algn="l">
              <a:lnSpc>
                <a:spcPts val="4049"/>
              </a:lnSpc>
            </a:pPr>
            <a:r>
              <a:rPr lang="en-US" sz="2600">
                <a:solidFill>
                  <a:srgbClr val="404040"/>
                </a:solidFill>
                <a:latin typeface="Circular Std 1 Bold"/>
              </a:rPr>
              <a:t>these challenges?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35090" y="7306214"/>
            <a:ext cx="5256766" cy="1043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600">
                <a:solidFill>
                  <a:srgbClr val="404040"/>
                </a:solidFill>
                <a:latin typeface="Circular Std 1 Bold"/>
              </a:rPr>
              <a:t>What can you do to take care of</a:t>
            </a:r>
          </a:p>
          <a:p>
            <a:pPr algn="l">
              <a:lnSpc>
                <a:spcPts val="4049"/>
              </a:lnSpc>
            </a:pPr>
            <a:r>
              <a:rPr lang="en-US" sz="2600">
                <a:solidFill>
                  <a:srgbClr val="404040"/>
                </a:solidFill>
                <a:latin typeface="Circular Std 1 Bold"/>
              </a:rPr>
              <a:t>yourself during this time?</a:t>
            </a:r>
          </a:p>
        </p:txBody>
      </p:sp>
      <p:sp>
        <p:nvSpPr>
          <p:cNvPr id="9" name="Freeform 9"/>
          <p:cNvSpPr/>
          <p:nvPr/>
        </p:nvSpPr>
        <p:spPr>
          <a:xfrm>
            <a:off x="9724817" y="1800493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24817" y="2982227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24817" y="4299292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24817" y="5860631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24817" y="7449089"/>
            <a:ext cx="611291" cy="626162"/>
          </a:xfrm>
          <a:custGeom>
            <a:avLst/>
            <a:gdLst/>
            <a:ahLst/>
            <a:cxnLst/>
            <a:rect l="l" t="t" r="r" b="b"/>
            <a:pathLst>
              <a:path w="611291" h="626162">
                <a:moveTo>
                  <a:pt x="0" y="0"/>
                </a:moveTo>
                <a:lnTo>
                  <a:pt x="611291" y="0"/>
                </a:lnTo>
                <a:lnTo>
                  <a:pt x="611291" y="626162"/>
                </a:lnTo>
                <a:lnTo>
                  <a:pt x="0" y="626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831809" y="819333"/>
            <a:ext cx="3284898" cy="981160"/>
            <a:chOff x="0" y="0"/>
            <a:chExt cx="4379864" cy="130821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8446" b="-19071"/>
              </a:stretch>
            </a:blipFill>
          </p:spPr>
        </p:sp>
        <p:sp>
          <p:nvSpPr>
            <p:cNvPr id="20" name="AutoShape 20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74300"/>
            <a:chOff x="0" y="0"/>
            <a:chExt cx="24384000" cy="13699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699110"/>
            </a:xfrm>
            <a:custGeom>
              <a:avLst/>
              <a:gdLst/>
              <a:ahLst/>
              <a:cxnLst/>
              <a:rect l="l" t="t" r="r" b="b"/>
              <a:pathLst>
                <a:path w="24384000" h="13699110">
                  <a:moveTo>
                    <a:pt x="0" y="0"/>
                  </a:moveTo>
                  <a:lnTo>
                    <a:pt x="24384000" y="0"/>
                  </a:lnTo>
                  <a:lnTo>
                    <a:pt x="24384000" y="13699110"/>
                  </a:lnTo>
                  <a:lnTo>
                    <a:pt x="0" y="13699110"/>
                  </a:lnTo>
                  <a:close/>
                </a:path>
              </a:pathLst>
            </a:custGeom>
            <a:blipFill>
              <a:blip r:embed="rId3"/>
              <a:stretch>
                <a:fillRect t="-17" b="-1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74300"/>
            <a:chOff x="0" y="0"/>
            <a:chExt cx="24384000" cy="13699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699110"/>
            </a:xfrm>
            <a:custGeom>
              <a:avLst/>
              <a:gdLst/>
              <a:ahLst/>
              <a:cxnLst/>
              <a:rect l="l" t="t" r="r" b="b"/>
              <a:pathLst>
                <a:path w="24384000" h="13699110">
                  <a:moveTo>
                    <a:pt x="0" y="0"/>
                  </a:moveTo>
                  <a:lnTo>
                    <a:pt x="24384000" y="0"/>
                  </a:lnTo>
                  <a:lnTo>
                    <a:pt x="24384000" y="13699110"/>
                  </a:lnTo>
                  <a:lnTo>
                    <a:pt x="0" y="13699110"/>
                  </a:lnTo>
                  <a:close/>
                </a:path>
              </a:pathLst>
            </a:custGeom>
            <a:blipFill>
              <a:blip r:embed="rId3"/>
              <a:stretch>
                <a:fillRect t="-17" b="-1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92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6574" y="5323180"/>
            <a:ext cx="19609742" cy="2559879"/>
            <a:chOff x="0" y="0"/>
            <a:chExt cx="5164706" cy="6742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4706" cy="674207"/>
            </a:xfrm>
            <a:custGeom>
              <a:avLst/>
              <a:gdLst/>
              <a:ahLst/>
              <a:cxnLst/>
              <a:rect l="l" t="t" r="r" b="b"/>
              <a:pathLst>
                <a:path w="5164706" h="674207">
                  <a:moveTo>
                    <a:pt x="0" y="0"/>
                  </a:moveTo>
                  <a:lnTo>
                    <a:pt x="5164706" y="0"/>
                  </a:lnTo>
                  <a:lnTo>
                    <a:pt x="5164706" y="674207"/>
                  </a:lnTo>
                  <a:lnTo>
                    <a:pt x="0" y="674207"/>
                  </a:lnTo>
                  <a:close/>
                </a:path>
              </a:pathLst>
            </a:custGeom>
            <a:solidFill>
              <a:srgbClr val="4B4B4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52400"/>
              <a:ext cx="5164706" cy="826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7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19263" y="2226795"/>
            <a:ext cx="5656263" cy="5656263"/>
          </a:xfrm>
          <a:custGeom>
            <a:avLst/>
            <a:gdLst/>
            <a:ahLst/>
            <a:cxnLst/>
            <a:rect l="l" t="t" r="r" b="b"/>
            <a:pathLst>
              <a:path w="5656263" h="5656263">
                <a:moveTo>
                  <a:pt x="0" y="0"/>
                </a:moveTo>
                <a:lnTo>
                  <a:pt x="5656263" y="0"/>
                </a:lnTo>
                <a:lnTo>
                  <a:pt x="5656263" y="5656263"/>
                </a:lnTo>
                <a:lnTo>
                  <a:pt x="0" y="5656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14300" cap="sq">
            <a:solidFill>
              <a:srgbClr val="4B4B4F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531296" y="5580194"/>
            <a:ext cx="508286" cy="508286"/>
          </a:xfrm>
          <a:custGeom>
            <a:avLst/>
            <a:gdLst/>
            <a:ahLst/>
            <a:cxnLst/>
            <a:rect l="l" t="t" r="r" b="b"/>
            <a:pathLst>
              <a:path w="508286" h="508286">
                <a:moveTo>
                  <a:pt x="0" y="0"/>
                </a:moveTo>
                <a:lnTo>
                  <a:pt x="508286" y="0"/>
                </a:lnTo>
                <a:lnTo>
                  <a:pt x="508286" y="508286"/>
                </a:lnTo>
                <a:lnTo>
                  <a:pt x="0" y="508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31296" y="6291874"/>
            <a:ext cx="461206" cy="477934"/>
          </a:xfrm>
          <a:custGeom>
            <a:avLst/>
            <a:gdLst/>
            <a:ahLst/>
            <a:cxnLst/>
            <a:rect l="l" t="t" r="r" b="b"/>
            <a:pathLst>
              <a:path w="461206" h="477934">
                <a:moveTo>
                  <a:pt x="0" y="0"/>
                </a:moveTo>
                <a:lnTo>
                  <a:pt x="461206" y="0"/>
                </a:lnTo>
                <a:lnTo>
                  <a:pt x="461206" y="477934"/>
                </a:lnTo>
                <a:lnTo>
                  <a:pt x="0" y="477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31296" y="7037898"/>
            <a:ext cx="508286" cy="325938"/>
          </a:xfrm>
          <a:custGeom>
            <a:avLst/>
            <a:gdLst/>
            <a:ahLst/>
            <a:cxnLst/>
            <a:rect l="l" t="t" r="r" b="b"/>
            <a:pathLst>
              <a:path w="508286" h="325938">
                <a:moveTo>
                  <a:pt x="0" y="0"/>
                </a:moveTo>
                <a:lnTo>
                  <a:pt x="508286" y="0"/>
                </a:lnTo>
                <a:lnTo>
                  <a:pt x="508286" y="325938"/>
                </a:lnTo>
                <a:lnTo>
                  <a:pt x="0" y="3259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4175526" y="4012411"/>
            <a:ext cx="0" cy="1005969"/>
          </a:xfrm>
          <a:prstGeom prst="line">
            <a:avLst/>
          </a:prstGeom>
          <a:ln w="19050" cap="flat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2531296" y="4060036"/>
            <a:ext cx="1401689" cy="883064"/>
          </a:xfrm>
          <a:custGeom>
            <a:avLst/>
            <a:gdLst/>
            <a:ahLst/>
            <a:cxnLst/>
            <a:rect l="l" t="t" r="r" b="b"/>
            <a:pathLst>
              <a:path w="1401689" h="883064">
                <a:moveTo>
                  <a:pt x="0" y="0"/>
                </a:moveTo>
                <a:lnTo>
                  <a:pt x="1401689" y="0"/>
                </a:lnTo>
                <a:lnTo>
                  <a:pt x="1401689" y="883064"/>
                </a:lnTo>
                <a:lnTo>
                  <a:pt x="0" y="883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07230" y="1318621"/>
            <a:ext cx="7229162" cy="2502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95"/>
              </a:lnSpc>
            </a:pPr>
            <a:r>
              <a:rPr lang="en-US" sz="11750">
                <a:solidFill>
                  <a:srgbClr val="FFFFFF"/>
                </a:solidFill>
                <a:latin typeface="Circular Std 2 Medium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73321" y="5244258"/>
            <a:ext cx="4444780" cy="146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5"/>
              </a:lnSpc>
            </a:pPr>
            <a:r>
              <a:rPr lang="en-US" sz="3500">
                <a:solidFill>
                  <a:srgbClr val="FFFFFF"/>
                </a:solidFill>
                <a:latin typeface="Circular Std 1"/>
              </a:rPr>
              <a:t>marisolerlacher.com</a:t>
            </a:r>
          </a:p>
          <a:p>
            <a:pPr algn="l">
              <a:lnSpc>
                <a:spcPts val="5755"/>
              </a:lnSpc>
            </a:pPr>
            <a:r>
              <a:rPr lang="en-US" sz="3500">
                <a:solidFill>
                  <a:srgbClr val="FFFFFF"/>
                </a:solidFill>
                <a:latin typeface="Circular Std 1"/>
              </a:rPr>
              <a:t>(720) 257 - 1515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73321" y="6665994"/>
            <a:ext cx="6404322" cy="745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5"/>
              </a:lnSpc>
            </a:pPr>
            <a:r>
              <a:rPr lang="en-US" sz="3500">
                <a:solidFill>
                  <a:srgbClr val="FFFFFF"/>
                </a:solidFill>
                <a:latin typeface="Circular Std 1"/>
              </a:rPr>
              <a:t>marisol@marisolerlacher.com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32750" y="3993053"/>
            <a:ext cx="7692690" cy="55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Circular Std 1 Bold"/>
              </a:rPr>
              <a:t>Marisol Solarte-Erlacher, M.A., LPC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32750" y="4491615"/>
            <a:ext cx="4963275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Circular Std 1"/>
              </a:rPr>
              <a:t>Trauma Expert . Consultant . Creator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423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44" b="-9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96218" y="3580039"/>
            <a:ext cx="13495564" cy="1131881"/>
            <a:chOff x="0" y="0"/>
            <a:chExt cx="3554387" cy="2981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4387" cy="298108"/>
            </a:xfrm>
            <a:custGeom>
              <a:avLst/>
              <a:gdLst/>
              <a:ahLst/>
              <a:cxnLst/>
              <a:rect l="l" t="t" r="r" b="b"/>
              <a:pathLst>
                <a:path w="3554387" h="298108">
                  <a:moveTo>
                    <a:pt x="0" y="0"/>
                  </a:moveTo>
                  <a:lnTo>
                    <a:pt x="3554387" y="0"/>
                  </a:lnTo>
                  <a:lnTo>
                    <a:pt x="3554387" y="298108"/>
                  </a:lnTo>
                  <a:lnTo>
                    <a:pt x="0" y="298108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42875"/>
              <a:ext cx="3554387" cy="440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396218" y="4784271"/>
            <a:ext cx="13495564" cy="989006"/>
            <a:chOff x="0" y="0"/>
            <a:chExt cx="3554387" cy="2604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54387" cy="260479"/>
            </a:xfrm>
            <a:custGeom>
              <a:avLst/>
              <a:gdLst/>
              <a:ahLst/>
              <a:cxnLst/>
              <a:rect l="l" t="t" r="r" b="b"/>
              <a:pathLst>
                <a:path w="3554387" h="260479">
                  <a:moveTo>
                    <a:pt x="0" y="0"/>
                  </a:moveTo>
                  <a:lnTo>
                    <a:pt x="3554387" y="0"/>
                  </a:lnTo>
                  <a:lnTo>
                    <a:pt x="3554387" y="260479"/>
                  </a:lnTo>
                  <a:lnTo>
                    <a:pt x="0" y="260479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3554387" cy="403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96218" y="5849477"/>
            <a:ext cx="13495564" cy="989006"/>
            <a:chOff x="0" y="0"/>
            <a:chExt cx="3554387" cy="2604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54387" cy="260479"/>
            </a:xfrm>
            <a:custGeom>
              <a:avLst/>
              <a:gdLst/>
              <a:ahLst/>
              <a:cxnLst/>
              <a:rect l="l" t="t" r="r" b="b"/>
              <a:pathLst>
                <a:path w="3554387" h="260479">
                  <a:moveTo>
                    <a:pt x="0" y="0"/>
                  </a:moveTo>
                  <a:lnTo>
                    <a:pt x="3554387" y="0"/>
                  </a:lnTo>
                  <a:lnTo>
                    <a:pt x="3554387" y="260479"/>
                  </a:lnTo>
                  <a:lnTo>
                    <a:pt x="0" y="260479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3554387" cy="403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96218" y="6914683"/>
            <a:ext cx="13495564" cy="989006"/>
            <a:chOff x="0" y="0"/>
            <a:chExt cx="3554387" cy="2604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54387" cy="260479"/>
            </a:xfrm>
            <a:custGeom>
              <a:avLst/>
              <a:gdLst/>
              <a:ahLst/>
              <a:cxnLst/>
              <a:rect l="l" t="t" r="r" b="b"/>
              <a:pathLst>
                <a:path w="3554387" h="260479">
                  <a:moveTo>
                    <a:pt x="0" y="0"/>
                  </a:moveTo>
                  <a:lnTo>
                    <a:pt x="3554387" y="0"/>
                  </a:lnTo>
                  <a:lnTo>
                    <a:pt x="3554387" y="260479"/>
                  </a:lnTo>
                  <a:lnTo>
                    <a:pt x="0" y="260479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3554387" cy="403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923182" y="3545964"/>
            <a:ext cx="12193950" cy="4721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1"/>
              </a:lnSpc>
            </a:pPr>
            <a:r>
              <a:rPr lang="en-US" sz="5500" dirty="0">
                <a:solidFill>
                  <a:srgbClr val="FFFFFF"/>
                </a:solidFill>
                <a:latin typeface="Circular Std 1"/>
              </a:rPr>
              <a:t>Resilience is associated with greater job satisfaction, work happiness, organizational commitment and employee engagement.</a:t>
            </a:r>
          </a:p>
          <a:p>
            <a:pPr algn="l">
              <a:lnSpc>
                <a:spcPts val="1679"/>
              </a:lnSpc>
            </a:pPr>
            <a:endParaRPr lang="en-US" sz="5500" dirty="0">
              <a:solidFill>
                <a:srgbClr val="FFFFFF"/>
              </a:solidFill>
              <a:latin typeface="Circular Std 1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22" name="AutoShape 22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71750" y="3671268"/>
            <a:ext cx="14106079" cy="5004707"/>
            <a:chOff x="0" y="0"/>
            <a:chExt cx="3715181" cy="13181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5181" cy="1318112"/>
            </a:xfrm>
            <a:custGeom>
              <a:avLst/>
              <a:gdLst/>
              <a:ahLst/>
              <a:cxnLst/>
              <a:rect l="l" t="t" r="r" b="b"/>
              <a:pathLst>
                <a:path w="3715181" h="1318112">
                  <a:moveTo>
                    <a:pt x="0" y="0"/>
                  </a:moveTo>
                  <a:lnTo>
                    <a:pt x="3715181" y="0"/>
                  </a:lnTo>
                  <a:lnTo>
                    <a:pt x="3715181" y="1318112"/>
                  </a:lnTo>
                  <a:lnTo>
                    <a:pt x="0" y="1318112"/>
                  </a:lnTo>
                  <a:close/>
                </a:path>
              </a:pathLst>
            </a:custGeom>
            <a:solidFill>
              <a:srgbClr val="F5F1EA"/>
            </a:solidFill>
            <a:ln w="85725" cap="sq">
              <a:solidFill>
                <a:srgbClr val="749219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42875"/>
              <a:ext cx="3715181" cy="1460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876365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4B4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14989" y="2512081"/>
            <a:ext cx="2713522" cy="1814668"/>
          </a:xfrm>
          <a:custGeom>
            <a:avLst/>
            <a:gdLst/>
            <a:ahLst/>
            <a:cxnLst/>
            <a:rect l="l" t="t" r="r" b="b"/>
            <a:pathLst>
              <a:path w="2713522" h="1814668">
                <a:moveTo>
                  <a:pt x="0" y="0"/>
                </a:moveTo>
                <a:lnTo>
                  <a:pt x="2713522" y="0"/>
                </a:lnTo>
                <a:lnTo>
                  <a:pt x="2713522" y="1814668"/>
                </a:lnTo>
                <a:lnTo>
                  <a:pt x="0" y="18146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8446" b="-19071"/>
              </a:stretch>
            </a:blipFill>
          </p:spPr>
        </p:sp>
        <p:sp>
          <p:nvSpPr>
            <p:cNvPr id="16" name="AutoShape 16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7239001" y="6580649"/>
            <a:ext cx="8229600" cy="696451"/>
            <a:chOff x="0" y="0"/>
            <a:chExt cx="2907150" cy="1834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07150" cy="183428"/>
            </a:xfrm>
            <a:custGeom>
              <a:avLst/>
              <a:gdLst/>
              <a:ahLst/>
              <a:cxnLst/>
              <a:rect l="l" t="t" r="r" b="b"/>
              <a:pathLst>
                <a:path w="2907150" h="183428">
                  <a:moveTo>
                    <a:pt x="0" y="0"/>
                  </a:moveTo>
                  <a:lnTo>
                    <a:pt x="2907150" y="0"/>
                  </a:lnTo>
                  <a:lnTo>
                    <a:pt x="2907150" y="183428"/>
                  </a:lnTo>
                  <a:lnTo>
                    <a:pt x="0" y="183428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2907150" cy="259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3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867400" y="7342649"/>
            <a:ext cx="7543800" cy="696451"/>
            <a:chOff x="0" y="0"/>
            <a:chExt cx="1462172" cy="18342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62172" cy="183428"/>
            </a:xfrm>
            <a:custGeom>
              <a:avLst/>
              <a:gdLst/>
              <a:ahLst/>
              <a:cxnLst/>
              <a:rect l="l" t="t" r="r" b="b"/>
              <a:pathLst>
                <a:path w="1462172" h="183428">
                  <a:moveTo>
                    <a:pt x="0" y="0"/>
                  </a:moveTo>
                  <a:lnTo>
                    <a:pt x="1462172" y="0"/>
                  </a:lnTo>
                  <a:lnTo>
                    <a:pt x="1462172" y="183428"/>
                  </a:lnTo>
                  <a:lnTo>
                    <a:pt x="0" y="183428"/>
                  </a:lnTo>
                  <a:close/>
                </a:path>
              </a:pathLst>
            </a:custGeom>
            <a:solidFill>
              <a:srgbClr val="74921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462172" cy="259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3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557274" y="4096217"/>
            <a:ext cx="12135031" cy="4088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4"/>
              </a:lnSpc>
            </a:pPr>
            <a:endParaRPr dirty="0"/>
          </a:p>
          <a:p>
            <a:pPr algn="ctr">
              <a:lnSpc>
                <a:spcPts val="5762"/>
              </a:lnSpc>
            </a:pPr>
            <a:r>
              <a:rPr lang="en-US" sz="3675" dirty="0">
                <a:solidFill>
                  <a:srgbClr val="4B4B4F"/>
                </a:solidFill>
                <a:latin typeface="Circular Std 1 Light"/>
              </a:rPr>
              <a:t>In a recent systemic review on the COVID-19 pandemic and mental health and a narrative review on COVID-19 related mental health effects in the workplace concluded that </a:t>
            </a:r>
            <a:r>
              <a:rPr lang="en-US" sz="3675" dirty="0">
                <a:solidFill>
                  <a:srgbClr val="FFFFFF"/>
                </a:solidFill>
                <a:latin typeface="Circular Std 1 Bold"/>
              </a:rPr>
              <a:t>COVID-19 has resulted in depression, anxiety, and</a:t>
            </a:r>
            <a:r>
              <a:rPr lang="en-US" sz="3675" dirty="0">
                <a:solidFill>
                  <a:srgbClr val="4B4B4F"/>
                </a:solidFill>
                <a:latin typeface="Circular Std 1 Bold"/>
              </a:rPr>
              <a:t> </a:t>
            </a:r>
            <a:r>
              <a:rPr lang="en-US" sz="3675" dirty="0">
                <a:solidFill>
                  <a:srgbClr val="FFFFFF"/>
                </a:solidFill>
                <a:latin typeface="Circular Std 1 Bold"/>
              </a:rPr>
              <a:t>poor sleep quality</a:t>
            </a:r>
            <a:r>
              <a:rPr lang="en-US" sz="3675" dirty="0">
                <a:solidFill>
                  <a:srgbClr val="4B4B4F"/>
                </a:solidFill>
                <a:latin typeface="Circular Std 1 Bold"/>
              </a:rPr>
              <a:t>. </a:t>
            </a:r>
            <a:r>
              <a:rPr lang="en-US" sz="3675" dirty="0">
                <a:solidFill>
                  <a:srgbClr val="4B4B4F"/>
                </a:solidFill>
                <a:latin typeface="Circular Std 1 Light"/>
              </a:rPr>
              <a:t> </a:t>
            </a:r>
          </a:p>
          <a:p>
            <a:pPr algn="l">
              <a:lnSpc>
                <a:spcPts val="1854"/>
              </a:lnSpc>
            </a:pPr>
            <a:endParaRPr lang="en-US" sz="3675" dirty="0">
              <a:solidFill>
                <a:srgbClr val="4B4B4F"/>
              </a:solidFill>
              <a:latin typeface="Circular Std 1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74400"/>
            <a:chOff x="0" y="0"/>
            <a:chExt cx="24384000" cy="13699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699237"/>
            </a:xfrm>
            <a:custGeom>
              <a:avLst/>
              <a:gdLst/>
              <a:ahLst/>
              <a:cxnLst/>
              <a:rect l="l" t="t" r="r" b="b"/>
              <a:pathLst>
                <a:path w="24384000" h="13699237">
                  <a:moveTo>
                    <a:pt x="0" y="0"/>
                  </a:moveTo>
                  <a:lnTo>
                    <a:pt x="24384000" y="0"/>
                  </a:lnTo>
                  <a:lnTo>
                    <a:pt x="24384000" y="13699237"/>
                  </a:lnTo>
                  <a:lnTo>
                    <a:pt x="0" y="13699237"/>
                  </a:lnTo>
                  <a:close/>
                </a:path>
              </a:pathLst>
            </a:custGeom>
            <a:solidFill>
              <a:srgbClr val="74921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0" y="-12600"/>
            <a:ext cx="8347982" cy="10287000"/>
            <a:chOff x="0" y="0"/>
            <a:chExt cx="11130643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8924" b="8924"/>
            <a:stretch>
              <a:fillRect/>
            </a:stretch>
          </p:blipFill>
          <p:spPr>
            <a:xfrm>
              <a:off x="0" y="0"/>
              <a:ext cx="11130643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1923939" y="2661557"/>
            <a:ext cx="2318657" cy="2318657"/>
          </a:xfrm>
          <a:custGeom>
            <a:avLst/>
            <a:gdLst/>
            <a:ahLst/>
            <a:cxnLst/>
            <a:rect l="l" t="t" r="r" b="b"/>
            <a:pathLst>
              <a:path w="2318657" h="2318657">
                <a:moveTo>
                  <a:pt x="0" y="0"/>
                </a:moveTo>
                <a:lnTo>
                  <a:pt x="2318657" y="0"/>
                </a:lnTo>
                <a:lnTo>
                  <a:pt x="2318657" y="2318657"/>
                </a:lnTo>
                <a:lnTo>
                  <a:pt x="0" y="2318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511393" y="5328135"/>
            <a:ext cx="8115300" cy="232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0"/>
              </a:lnSpc>
            </a:pPr>
            <a:r>
              <a:rPr lang="en-US" sz="4950">
                <a:solidFill>
                  <a:srgbClr val="FFFFFF"/>
                </a:solidFill>
                <a:latin typeface="Circular Std 1 Bold"/>
              </a:rPr>
              <a:t>How would you describe the impact of COVID on you and your team?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8446" b="-19071"/>
              </a:stretch>
            </a:blipFill>
          </p:spPr>
        </p:sp>
        <p:sp>
          <p:nvSpPr>
            <p:cNvPr id="14" name="AutoShape 14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4400" y="6740093"/>
            <a:ext cx="1098100" cy="2315713"/>
          </a:xfrm>
          <a:custGeom>
            <a:avLst/>
            <a:gdLst/>
            <a:ahLst/>
            <a:cxnLst/>
            <a:rect l="l" t="t" r="r" b="b"/>
            <a:pathLst>
              <a:path w="1098100" h="2315713">
                <a:moveTo>
                  <a:pt x="0" y="0"/>
                </a:moveTo>
                <a:lnTo>
                  <a:pt x="1098100" y="0"/>
                </a:lnTo>
                <a:lnTo>
                  <a:pt x="1098100" y="2315713"/>
                </a:lnTo>
                <a:lnTo>
                  <a:pt x="0" y="23157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65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56200" y="6093718"/>
            <a:ext cx="1481150" cy="2951353"/>
          </a:xfrm>
          <a:custGeom>
            <a:avLst/>
            <a:gdLst/>
            <a:ahLst/>
            <a:cxnLst/>
            <a:rect l="l" t="t" r="r" b="b"/>
            <a:pathLst>
              <a:path w="1481150" h="2951353">
                <a:moveTo>
                  <a:pt x="0" y="0"/>
                </a:moveTo>
                <a:lnTo>
                  <a:pt x="1481150" y="0"/>
                </a:lnTo>
                <a:lnTo>
                  <a:pt x="1481150" y="2951353"/>
                </a:lnTo>
                <a:lnTo>
                  <a:pt x="0" y="295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64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07000" y="5238051"/>
            <a:ext cx="1372902" cy="3835085"/>
          </a:xfrm>
          <a:custGeom>
            <a:avLst/>
            <a:gdLst/>
            <a:ahLst/>
            <a:cxnLst/>
            <a:rect l="l" t="t" r="r" b="b"/>
            <a:pathLst>
              <a:path w="1372902" h="3835085">
                <a:moveTo>
                  <a:pt x="0" y="0"/>
                </a:moveTo>
                <a:lnTo>
                  <a:pt x="1372902" y="0"/>
                </a:lnTo>
                <a:lnTo>
                  <a:pt x="1372902" y="3835085"/>
                </a:lnTo>
                <a:lnTo>
                  <a:pt x="0" y="38350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66525" y="1615904"/>
            <a:ext cx="10561650" cy="181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1"/>
              </a:lnSpc>
            </a:pPr>
            <a:r>
              <a:rPr lang="en-US" sz="3400">
                <a:solidFill>
                  <a:srgbClr val="749219"/>
                </a:solidFill>
                <a:latin typeface="Circular Std 1 Heavy"/>
              </a:rPr>
              <a:t>30% of employees reported being fearful</a:t>
            </a:r>
            <a:r>
              <a:rPr lang="en-US" sz="3400">
                <a:solidFill>
                  <a:srgbClr val="4B4B4F"/>
                </a:solidFill>
                <a:latin typeface="Circular Std 1 Medium"/>
              </a:rPr>
              <a:t> that disclosure of mental health could lead to being fired or furloughed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72625" y="6381963"/>
            <a:ext cx="7784250" cy="181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1"/>
              </a:lnSpc>
            </a:pPr>
            <a:r>
              <a:rPr lang="en-US" sz="3400">
                <a:solidFill>
                  <a:srgbClr val="749219"/>
                </a:solidFill>
                <a:latin typeface="Circular Std 1 Bold"/>
              </a:rPr>
              <a:t>Reported having at least 1 adverse mental or behavioral health symptom during COVID-19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52375" y="9175496"/>
            <a:ext cx="1352850" cy="42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Montserrat Light"/>
              </a:rPr>
              <a:t>White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71075" y="9175496"/>
            <a:ext cx="1352850" cy="42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Montserrat Light"/>
              </a:rPr>
              <a:t>Black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89775" y="9175496"/>
            <a:ext cx="1352850" cy="42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Montserrat Light"/>
              </a:rPr>
              <a:t>Latinx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08925" y="5640466"/>
            <a:ext cx="1094850" cy="42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Montserrat Light"/>
              </a:rPr>
              <a:t>37.8%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42975" y="5640466"/>
            <a:ext cx="1181250" cy="42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Montserrat Light"/>
              </a:rPr>
              <a:t>44.2%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75575" y="5640466"/>
            <a:ext cx="1181250" cy="42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Montserrat Light"/>
              </a:rPr>
              <a:t>52.8%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232400" y="261527"/>
            <a:ext cx="4542535" cy="4208562"/>
          </a:xfrm>
          <a:custGeom>
            <a:avLst/>
            <a:gdLst/>
            <a:ahLst/>
            <a:cxnLst/>
            <a:rect l="l" t="t" r="r" b="b"/>
            <a:pathLst>
              <a:path w="4542535" h="4208562">
                <a:moveTo>
                  <a:pt x="0" y="0"/>
                </a:moveTo>
                <a:lnTo>
                  <a:pt x="4542535" y="0"/>
                </a:lnTo>
                <a:lnTo>
                  <a:pt x="4542535" y="4208562"/>
                </a:lnTo>
                <a:lnTo>
                  <a:pt x="0" y="42085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4305860" y="8774393"/>
            <a:ext cx="2953440" cy="882158"/>
            <a:chOff x="0" y="0"/>
            <a:chExt cx="3937920" cy="117621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3937920" cy="1176210"/>
              <a:chOff x="0" y="0"/>
              <a:chExt cx="1065456" cy="31823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43803" y="241718"/>
              <a:ext cx="1696509" cy="692774"/>
            </a:xfrm>
            <a:custGeom>
              <a:avLst/>
              <a:gdLst/>
              <a:ahLst/>
              <a:cxnLst/>
              <a:rect l="l" t="t" r="r" b="b"/>
              <a:pathLst>
                <a:path w="1696509" h="692774">
                  <a:moveTo>
                    <a:pt x="0" y="0"/>
                  </a:moveTo>
                  <a:lnTo>
                    <a:pt x="1696509" y="0"/>
                  </a:lnTo>
                  <a:lnTo>
                    <a:pt x="1696509" y="692774"/>
                  </a:lnTo>
                  <a:lnTo>
                    <a:pt x="0" y="692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390040" y="190383"/>
              <a:ext cx="1228129" cy="832529"/>
            </a:xfrm>
            <a:custGeom>
              <a:avLst/>
              <a:gdLst/>
              <a:ahLst/>
              <a:cxnLst/>
              <a:rect l="l" t="t" r="r" b="b"/>
              <a:pathLst>
                <a:path w="1228129" h="832529">
                  <a:moveTo>
                    <a:pt x="0" y="0"/>
                  </a:moveTo>
                  <a:lnTo>
                    <a:pt x="1228129" y="0"/>
                  </a:lnTo>
                  <a:lnTo>
                    <a:pt x="1228129" y="832530"/>
                  </a:lnTo>
                  <a:lnTo>
                    <a:pt x="0" y="83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8446" b="-19071"/>
              </a:stretch>
            </a:blipFill>
          </p:spPr>
        </p:sp>
        <p:sp>
          <p:nvSpPr>
            <p:cNvPr id="20" name="AutoShape 20"/>
            <p:cNvSpPr/>
            <p:nvPr/>
          </p:nvSpPr>
          <p:spPr>
            <a:xfrm flipV="1">
              <a:off x="2266421" y="292818"/>
              <a:ext cx="0" cy="641674"/>
            </a:xfrm>
            <a:prstGeom prst="line">
              <a:avLst/>
            </a:prstGeom>
            <a:ln w="27816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74300"/>
            <a:chOff x="0" y="0"/>
            <a:chExt cx="24384000" cy="13699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699110"/>
            </a:xfrm>
            <a:custGeom>
              <a:avLst/>
              <a:gdLst/>
              <a:ahLst/>
              <a:cxnLst/>
              <a:rect l="l" t="t" r="r" b="b"/>
              <a:pathLst>
                <a:path w="24384000" h="13699110">
                  <a:moveTo>
                    <a:pt x="0" y="0"/>
                  </a:moveTo>
                  <a:lnTo>
                    <a:pt x="24384000" y="0"/>
                  </a:lnTo>
                  <a:lnTo>
                    <a:pt x="24384000" y="13699110"/>
                  </a:lnTo>
                  <a:lnTo>
                    <a:pt x="0" y="13699110"/>
                  </a:lnTo>
                  <a:close/>
                </a:path>
              </a:pathLst>
            </a:custGeom>
            <a:blipFill>
              <a:blip r:embed="rId3"/>
              <a:stretch>
                <a:fillRect t="-17" b="-1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74300"/>
            <a:chOff x="0" y="0"/>
            <a:chExt cx="24384000" cy="13699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699110"/>
            </a:xfrm>
            <a:custGeom>
              <a:avLst/>
              <a:gdLst/>
              <a:ahLst/>
              <a:cxnLst/>
              <a:rect l="l" t="t" r="r" b="b"/>
              <a:pathLst>
                <a:path w="24384000" h="13699110">
                  <a:moveTo>
                    <a:pt x="0" y="0"/>
                  </a:moveTo>
                  <a:lnTo>
                    <a:pt x="24384000" y="0"/>
                  </a:lnTo>
                  <a:lnTo>
                    <a:pt x="24384000" y="13699110"/>
                  </a:lnTo>
                  <a:lnTo>
                    <a:pt x="0" y="13699110"/>
                  </a:lnTo>
                  <a:close/>
                </a:path>
              </a:pathLst>
            </a:custGeom>
            <a:blipFill>
              <a:blip r:embed="rId3"/>
              <a:stretch>
                <a:fillRect t="-17" b="-1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74300"/>
            <a:chOff x="0" y="0"/>
            <a:chExt cx="24384000" cy="13699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699110"/>
            </a:xfrm>
            <a:custGeom>
              <a:avLst/>
              <a:gdLst/>
              <a:ahLst/>
              <a:cxnLst/>
              <a:rect l="l" t="t" r="r" b="b"/>
              <a:pathLst>
                <a:path w="24384000" h="13699110">
                  <a:moveTo>
                    <a:pt x="0" y="0"/>
                  </a:moveTo>
                  <a:lnTo>
                    <a:pt x="24384000" y="0"/>
                  </a:lnTo>
                  <a:lnTo>
                    <a:pt x="24384000" y="13699110"/>
                  </a:lnTo>
                  <a:lnTo>
                    <a:pt x="0" y="13699110"/>
                  </a:lnTo>
                  <a:close/>
                </a:path>
              </a:pathLst>
            </a:custGeom>
            <a:blipFill>
              <a:blip r:embed="rId3"/>
              <a:stretch>
                <a:fillRect t="-17" b="-1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425345" y="538120"/>
            <a:ext cx="3284898" cy="981160"/>
            <a:chOff x="0" y="0"/>
            <a:chExt cx="4379864" cy="130821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379864" cy="1308214"/>
              <a:chOff x="0" y="0"/>
              <a:chExt cx="1065456" cy="31823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65456" cy="318239"/>
              </a:xfrm>
              <a:custGeom>
                <a:avLst/>
                <a:gdLst/>
                <a:ahLst/>
                <a:cxnLst/>
                <a:rect l="l" t="t" r="r" b="b"/>
                <a:pathLst>
                  <a:path w="1065456" h="318239">
                    <a:moveTo>
                      <a:pt x="0" y="0"/>
                    </a:moveTo>
                    <a:lnTo>
                      <a:pt x="1065456" y="0"/>
                    </a:lnTo>
                    <a:lnTo>
                      <a:pt x="1065456" y="318239"/>
                    </a:lnTo>
                    <a:lnTo>
                      <a:pt x="0" y="318239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42875"/>
                <a:ext cx="1065456" cy="461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60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493610" y="268846"/>
              <a:ext cx="1886904" cy="770522"/>
            </a:xfrm>
            <a:custGeom>
              <a:avLst/>
              <a:gdLst/>
              <a:ahLst/>
              <a:cxnLst/>
              <a:rect l="l" t="t" r="r" b="b"/>
              <a:pathLst>
                <a:path w="1886904" h="770522">
                  <a:moveTo>
                    <a:pt x="0" y="0"/>
                  </a:moveTo>
                  <a:lnTo>
                    <a:pt x="1886904" y="0"/>
                  </a:lnTo>
                  <a:lnTo>
                    <a:pt x="1886904" y="770522"/>
                  </a:lnTo>
                  <a:lnTo>
                    <a:pt x="0" y="77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658269" y="211750"/>
              <a:ext cx="1365959" cy="925962"/>
            </a:xfrm>
            <a:custGeom>
              <a:avLst/>
              <a:gdLst/>
              <a:ahLst/>
              <a:cxnLst/>
              <a:rect l="l" t="t" r="r" b="b"/>
              <a:pathLst>
                <a:path w="1365959" h="925962">
                  <a:moveTo>
                    <a:pt x="0" y="0"/>
                  </a:moveTo>
                  <a:lnTo>
                    <a:pt x="1365959" y="0"/>
                  </a:lnTo>
                  <a:lnTo>
                    <a:pt x="1365959" y="925962"/>
                  </a:lnTo>
                  <a:lnTo>
                    <a:pt x="0" y="925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8446" b="-19071"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 flipV="1">
              <a:off x="2520776" y="325680"/>
              <a:ext cx="0" cy="713688"/>
            </a:xfrm>
            <a:prstGeom prst="line">
              <a:avLst/>
            </a:prstGeom>
            <a:ln w="30937" cap="flat">
              <a:solidFill>
                <a:srgbClr val="7492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834</Words>
  <Application>Microsoft Macintosh PowerPoint</Application>
  <PresentationFormat>Custom</PresentationFormat>
  <Paragraphs>155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Circular Std 1</vt:lpstr>
      <vt:lpstr>Calibri</vt:lpstr>
      <vt:lpstr>Circular Std 1 Bold</vt:lpstr>
      <vt:lpstr>Circular Std 2 Bold</vt:lpstr>
      <vt:lpstr>Circular Std 2 Medium</vt:lpstr>
      <vt:lpstr>Arial</vt:lpstr>
      <vt:lpstr>Circular Std 1 Light</vt:lpstr>
      <vt:lpstr>Circular Std 1 Bold Italics</vt:lpstr>
      <vt:lpstr>Montserrat Light</vt:lpstr>
      <vt:lpstr>Circular Std 1 Heavy</vt:lpstr>
      <vt:lpstr>Circular Std 1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SBA Training Revised.pptx</dc:title>
  <cp:lastModifiedBy>Qwesi Eugene</cp:lastModifiedBy>
  <cp:revision>6</cp:revision>
  <dcterms:created xsi:type="dcterms:W3CDTF">2006-08-16T00:00:00Z</dcterms:created>
  <dcterms:modified xsi:type="dcterms:W3CDTF">2024-05-03T18:28:44Z</dcterms:modified>
  <dc:identifier>DAGEBKc4e4A</dc:identifier>
</cp:coreProperties>
</file>