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34" r:id="rId5"/>
    <p:sldId id="274" r:id="rId6"/>
    <p:sldId id="335" r:id="rId7"/>
    <p:sldId id="336" r:id="rId8"/>
    <p:sldId id="338" r:id="rId9"/>
    <p:sldId id="343" r:id="rId10"/>
    <p:sldId id="344" r:id="rId11"/>
    <p:sldId id="367" r:id="rId12"/>
    <p:sldId id="366" r:id="rId13"/>
    <p:sldId id="365" r:id="rId14"/>
    <p:sldId id="341" r:id="rId15"/>
    <p:sldId id="345" r:id="rId16"/>
    <p:sldId id="346" r:id="rId17"/>
    <p:sldId id="356" r:id="rId18"/>
    <p:sldId id="362" r:id="rId19"/>
    <p:sldId id="364" r:id="rId20"/>
    <p:sldId id="368" r:id="rId21"/>
    <p:sldId id="349" r:id="rId22"/>
    <p:sldId id="347" r:id="rId23"/>
    <p:sldId id="350" r:id="rId24"/>
    <p:sldId id="352" r:id="rId25"/>
    <p:sldId id="355" r:id="rId26"/>
    <p:sldId id="363" r:id="rId27"/>
    <p:sldId id="369" r:id="rId28"/>
    <p:sldId id="370" r:id="rId29"/>
    <p:sldId id="353" r:id="rId30"/>
    <p:sldId id="354" r:id="rId31"/>
    <p:sldId id="357" r:id="rId32"/>
    <p:sldId id="358" r:id="rId33"/>
    <p:sldId id="359" r:id="rId34"/>
    <p:sldId id="371" r:id="rId35"/>
    <p:sldId id="360" r:id="rId36"/>
    <p:sldId id="361" r:id="rId37"/>
    <p:sldId id="337" r:id="rId38"/>
    <p:sldId id="27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B2A705-451B-9F6D-1C8A-12D62F0EC6FD}" name="Ben Seep" initials="BS" userId="S::BenS@wave11.onmicrosoft.com::a56a4237-29b8-442a-b326-2d70c07bc5c5" providerId="AD"/>
  <p188:author id="{75AC7DA4-77C5-EDDE-41FC-73FBE4DBE04F}" name="Angela Gunn" initials="AG" userId="S::agunn@ozarch.com::3d2ab64c-4d95-459c-a07e-42ce23861f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50FFD4"/>
    <a:srgbClr val="006666"/>
    <a:srgbClr val="006699"/>
    <a:srgbClr val="6D7BBB"/>
    <a:srgbClr val="0099FF"/>
    <a:srgbClr val="4343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34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3ECA8E-F5D7-4E15-BCE0-53299758A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3D62F-A2E0-4AEA-B00A-7D72914520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3F4AD-34CA-4B92-96C8-219DCE5E7D9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2B86C-DE37-4F9A-A327-D39ED0DB5B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0AF65-E197-4F21-883A-A74AEF69D2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8E78F-946C-4B4A-950C-7451E48EF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9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9E05-6F0E-4426-A348-A2468BF5290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CFC56-8161-4974-AAF7-800C77E60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0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70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11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3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49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29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35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33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56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6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4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28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05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58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29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42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5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71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32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098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8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1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5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54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5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1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CFC56-8161-4974-AAF7-800C77E60D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9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25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C155-0C4C-2168-C1D3-1F73F233D4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93250"/>
            <a:ext cx="5642113" cy="367150"/>
          </a:xfrm>
        </p:spPr>
        <p:txBody>
          <a:bodyPr>
            <a:noAutofit/>
          </a:bodyPr>
          <a:lstStyle>
            <a:lvl1pPr algn="r">
              <a:defRPr sz="2400" b="0" spc="300" baseline="0">
                <a:latin typeface="Helvetica LT Std Cond Light" panose="020B0406020202030204" pitchFamily="34" charset="0"/>
              </a:defRPr>
            </a:lvl1pPr>
          </a:lstStyle>
          <a:p>
            <a:r>
              <a:rPr lang="en-US" dirty="0"/>
              <a:t>AGELESS ACOUSTICS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F13D3-490B-E1B2-4614-ECBECB418C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2661" y="661588"/>
            <a:ext cx="5642113" cy="269438"/>
          </a:xfrm>
        </p:spPr>
        <p:txBody>
          <a:bodyPr>
            <a:noAutofit/>
          </a:bodyPr>
          <a:lstStyle>
            <a:lvl1pPr marL="0" indent="0" algn="r">
              <a:buNone/>
              <a:defRPr sz="1400" b="0" spc="300">
                <a:latin typeface="Helvetica LT Std Cond Light" panose="020B0406020202030204" pitchFamily="34" charset="0"/>
              </a:defRPr>
            </a:lvl1pPr>
          </a:lstStyle>
          <a:p>
            <a:r>
              <a:rPr lang="en-US"/>
              <a:t>YOU CAN ENTER A SUBTITLE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6E16C-0868-DF8B-1D06-5FC708FCF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72" y="126838"/>
            <a:ext cx="1666409" cy="6804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8D0D6E-711F-03C3-5089-804B17334549}"/>
              </a:ext>
            </a:extLst>
          </p:cNvPr>
          <p:cNvSpPr/>
          <p:nvPr userDrawn="1"/>
        </p:nvSpPr>
        <p:spPr>
          <a:xfrm>
            <a:off x="0" y="6148633"/>
            <a:ext cx="12192000" cy="958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25694563-DBB7-D594-43EB-EEA6F8EF4C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7" y="6398338"/>
            <a:ext cx="340059" cy="332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92187E-CFD3-3DC7-447E-4356F51BE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3838" y="6378464"/>
            <a:ext cx="1345235" cy="3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2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1274D6-E47A-20B8-09F1-671AAAE2E91A}"/>
              </a:ext>
            </a:extLst>
          </p:cNvPr>
          <p:cNvSpPr/>
          <p:nvPr userDrawn="1"/>
        </p:nvSpPr>
        <p:spPr>
          <a:xfrm>
            <a:off x="0" y="6148633"/>
            <a:ext cx="12192000" cy="958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2C50C-47E9-EA85-30DB-C7C2B67A2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6696" y="6488093"/>
            <a:ext cx="1105819" cy="149746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A38DF780-3C65-ED6A-BA97-92D37643B8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44" y="6396554"/>
            <a:ext cx="340059" cy="33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3EE2B6-A374-58DB-6E6B-F7624EBBF1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3032" y="6379451"/>
            <a:ext cx="550546" cy="367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074E3-8884-3266-A653-6BAE59A95F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4095" y="6500688"/>
            <a:ext cx="1140991" cy="158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D7EA61-D335-E3A8-935E-903B36DBFE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5603" y="6311479"/>
            <a:ext cx="1345235" cy="4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9BD72-B147-4793-861A-746F5D68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59" y="365125"/>
            <a:ext cx="11387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CDDE7-4844-44A2-9A1E-6EA5EA621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661" y="1825625"/>
            <a:ext cx="113870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51E4D-55B6-411D-9725-9637D855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661" y="6397865"/>
            <a:ext cx="11387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Helvetica LT Std Cond" panose="020B0506020202030204" pitchFamily="34" charset="0"/>
              </a:defRPr>
            </a:lvl1pPr>
          </a:lstStyle>
          <a:p>
            <a:endParaRPr lang="en-US" cap="all"/>
          </a:p>
        </p:txBody>
      </p:sp>
    </p:spTree>
    <p:extLst>
      <p:ext uri="{BB962C8B-B14F-4D97-AF65-F5344CB8AC3E}">
        <p14:creationId xmlns:p14="http://schemas.microsoft.com/office/powerpoint/2010/main" val="68358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Helvetica LT Std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12E3639B-6062-A409-D575-B66900D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ABC5E-1D5D-4BD4-9133-AB0580BDA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53740" y="1007723"/>
            <a:ext cx="6548336" cy="1468913"/>
          </a:xfrm>
        </p:spPr>
        <p:txBody>
          <a:bodyPr anchor="t">
            <a:noAutofit/>
          </a:bodyPr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4400" b="1" dirty="0">
                <a:solidFill>
                  <a:schemeClr val="accent3"/>
                </a:solidFill>
                <a:latin typeface="Helvetica LT Std Cond" panose="020B0506020202030204" pitchFamily="34" charset="0"/>
              </a:rPr>
              <a:t>AGELESS ACOUSTICS:</a:t>
            </a:r>
          </a:p>
          <a:p>
            <a:pPr marL="0" indent="0" algn="r">
              <a:buNone/>
            </a:pPr>
            <a:r>
              <a:rPr lang="en-US" sz="4400" b="1" dirty="0">
                <a:solidFill>
                  <a:schemeClr val="bg1"/>
                </a:solidFill>
                <a:latin typeface="Helvetica LT Std Cond" panose="020B0506020202030204" pitchFamily="34" charset="0"/>
              </a:rPr>
              <a:t>BUILDING ENVIRONMENTS THAT SPEAK VOLUMES TO OLDER ADULTS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807DF-FDB8-4753-94EF-08BC1D16F7C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46947" y="3602677"/>
            <a:ext cx="8855129" cy="537494"/>
          </a:xfrm>
        </p:spPr>
        <p:txBody>
          <a:bodyPr>
            <a:normAutofit/>
          </a:bodyPr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1400" spc="200" dirty="0">
                <a:solidFill>
                  <a:schemeClr val="bg1"/>
                </a:solidFill>
                <a:latin typeface="Helvetica LT Std Cond Light" panose="020B0406020202030204" pitchFamily="34" charset="0"/>
              </a:rPr>
              <a:t>LEADING AGE COLORADO| MAY 14 2024</a:t>
            </a:r>
          </a:p>
        </p:txBody>
      </p:sp>
    </p:spTree>
    <p:extLst>
      <p:ext uri="{BB962C8B-B14F-4D97-AF65-F5344CB8AC3E}">
        <p14:creationId xmlns:p14="http://schemas.microsoft.com/office/powerpoint/2010/main" val="381772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Room Acoustics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E08FE2-B31A-C562-C441-B803C2DF6444}"/>
              </a:ext>
            </a:extLst>
          </p:cNvPr>
          <p:cNvSpPr/>
          <p:nvPr/>
        </p:nvSpPr>
        <p:spPr>
          <a:xfrm>
            <a:off x="742781" y="1326891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6F265-1E85-F78A-30EF-BE45153F18A8}"/>
              </a:ext>
            </a:extLst>
          </p:cNvPr>
          <p:cNvSpPr txBox="1"/>
          <p:nvPr/>
        </p:nvSpPr>
        <p:spPr>
          <a:xfrm>
            <a:off x="875945" y="1518641"/>
            <a:ext cx="49759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REVERBERATION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Reverberation is a measure of how long it takes sound to decay in a room.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A long reverberation time makes speech sound muddy and hard to understand.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A long reverberation time also increases noise buildup in the room (the loud restaurant scenario).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Large rooms and reflective surfaces increase reverb.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Hearing aids are less effective in reverberant environs.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Helvetica LT Std Cond Light" panose="020B0406020202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AF1E-F39A-8214-E02D-4BF2A546DB68}"/>
              </a:ext>
            </a:extLst>
          </p:cNvPr>
          <p:cNvCxnSpPr>
            <a:cxnSpLocks/>
          </p:cNvCxnSpPr>
          <p:nvPr/>
        </p:nvCxnSpPr>
        <p:spPr>
          <a:xfrm>
            <a:off x="965575" y="1832841"/>
            <a:ext cx="139729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A diagram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8CA0327E-0B56-5AAA-2F20-39987E3F6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69" y="2083242"/>
            <a:ext cx="5083707" cy="28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2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Room Acoustics</a:t>
            </a:r>
          </a:p>
        </p:txBody>
      </p:sp>
      <p:pic>
        <p:nvPicPr>
          <p:cNvPr id="4" name="NASA reverb">
            <a:hlinkClick r:id="" action="ppaction://media"/>
            <a:extLst>
              <a:ext uri="{FF2B5EF4-FFF2-40B4-BE49-F238E27FC236}">
                <a16:creationId xmlns:a16="http://schemas.microsoft.com/office/drawing/2014/main" id="{E69AE55F-AC05-24F2-7380-3E7AE6D63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0289" y="894345"/>
            <a:ext cx="6424744" cy="48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Room Acoustics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139D45-9354-950B-8184-16C97A4B09CC}"/>
              </a:ext>
            </a:extLst>
          </p:cNvPr>
          <p:cNvSpPr/>
          <p:nvPr/>
        </p:nvSpPr>
        <p:spPr>
          <a:xfrm>
            <a:off x="715073" y="1308419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F24A7-B397-7942-333B-C8675E223814}"/>
              </a:ext>
            </a:extLst>
          </p:cNvPr>
          <p:cNvSpPr txBox="1"/>
          <p:nvPr/>
        </p:nvSpPr>
        <p:spPr>
          <a:xfrm>
            <a:off x="848237" y="1500169"/>
            <a:ext cx="46711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ABSORPTION (sponge)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Soft, porous materials are better at absorbing sound.</a:t>
            </a:r>
          </a:p>
          <a:p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Acoustic ceiling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Fabric-wrapped fiberglass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Acoustic felt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Perforated or slatted 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Carpet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610042-5323-D096-65E0-A3F8705FF1E1}"/>
              </a:ext>
            </a:extLst>
          </p:cNvPr>
          <p:cNvCxnSpPr>
            <a:cxnSpLocks/>
          </p:cNvCxnSpPr>
          <p:nvPr/>
        </p:nvCxnSpPr>
        <p:spPr>
          <a:xfrm>
            <a:off x="937867" y="1814369"/>
            <a:ext cx="18712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385F515-1324-50B5-B59A-2922D7A89D40}"/>
              </a:ext>
            </a:extLst>
          </p:cNvPr>
          <p:cNvSpPr/>
          <p:nvPr/>
        </p:nvSpPr>
        <p:spPr>
          <a:xfrm>
            <a:off x="6092661" y="1308419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1EF8D-7A03-75DC-97A5-66048C761B25}"/>
              </a:ext>
            </a:extLst>
          </p:cNvPr>
          <p:cNvSpPr txBox="1"/>
          <p:nvPr/>
        </p:nvSpPr>
        <p:spPr>
          <a:xfrm>
            <a:off x="6225825" y="1500169"/>
            <a:ext cx="47799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REFLECTION (brick)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Hard, smooth materials reflect sound and increase reverberation.</a:t>
            </a:r>
          </a:p>
          <a:p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Drywall/plaster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Tile/Glass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Vinyl floors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E2F058-EAB9-A885-BBA9-817987076D21}"/>
              </a:ext>
            </a:extLst>
          </p:cNvPr>
          <p:cNvCxnSpPr>
            <a:cxnSpLocks/>
          </p:cNvCxnSpPr>
          <p:nvPr/>
        </p:nvCxnSpPr>
        <p:spPr>
          <a:xfrm>
            <a:off x="6315455" y="1814369"/>
            <a:ext cx="161887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24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Room Acoustics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03DB7A-FE94-E9BB-D7CE-E10A194D967B}"/>
              </a:ext>
            </a:extLst>
          </p:cNvPr>
          <p:cNvSpPr txBox="1"/>
          <p:nvPr/>
        </p:nvSpPr>
        <p:spPr>
          <a:xfrm>
            <a:off x="0" y="5391921"/>
            <a:ext cx="11508259" cy="37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Acoustic performance is measured with the Noise Reduction Coefficient (NRC). Ranges from 0 to 1.0. Higher is more absorptive.</a:t>
            </a:r>
          </a:p>
        </p:txBody>
      </p:sp>
      <p:pic>
        <p:nvPicPr>
          <p:cNvPr id="5" name="Picture 4" descr="A collage of different types of material&#10;&#10;Description automatically generated">
            <a:extLst>
              <a:ext uri="{FF2B5EF4-FFF2-40B4-BE49-F238E27FC236}">
                <a16:creationId xmlns:a16="http://schemas.microsoft.com/office/drawing/2014/main" id="{D18EDCA6-BACE-4041-190B-F852030A1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22" y="1462154"/>
            <a:ext cx="5446423" cy="3630949"/>
          </a:xfrm>
          <a:prstGeom prst="rect">
            <a:avLst/>
          </a:prstGeom>
        </p:spPr>
      </p:pic>
      <p:pic>
        <p:nvPicPr>
          <p:cNvPr id="7" name="Picture 6" descr="A table with text on it&#10;&#10;Description automatically generated">
            <a:extLst>
              <a:ext uri="{FF2B5EF4-FFF2-40B4-BE49-F238E27FC236}">
                <a16:creationId xmlns:a16="http://schemas.microsoft.com/office/drawing/2014/main" id="{480EDF95-FCA4-8917-F713-2E262E226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19" y="1463960"/>
            <a:ext cx="4838859" cy="36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Room Acoustics</a:t>
            </a:r>
          </a:p>
        </p:txBody>
      </p:sp>
      <p:pic>
        <p:nvPicPr>
          <p:cNvPr id="5" name="Picture 4" descr="A lobby of a hotel&#10;&#10;Description automatically generated">
            <a:extLst>
              <a:ext uri="{FF2B5EF4-FFF2-40B4-BE49-F238E27FC236}">
                <a16:creationId xmlns:a16="http://schemas.microsoft.com/office/drawing/2014/main" id="{D522E6AA-E940-2C74-C1F6-CD93B25CB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68" y="906498"/>
            <a:ext cx="6429907" cy="5045003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CFAE8A55-4C22-3E9B-6CCD-0D467E00549B}"/>
              </a:ext>
            </a:extLst>
          </p:cNvPr>
          <p:cNvSpPr txBox="1">
            <a:spLocks/>
          </p:cNvSpPr>
          <p:nvPr/>
        </p:nvSpPr>
        <p:spPr>
          <a:xfrm>
            <a:off x="3274943" y="6430031"/>
            <a:ext cx="5642113" cy="26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 spc="300">
                <a:solidFill>
                  <a:schemeClr val="tx1"/>
                </a:solidFill>
                <a:latin typeface="Helvetica LT Std Cond Light" panose="020B04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Highlands Ranch Senior Center</a:t>
            </a:r>
          </a:p>
        </p:txBody>
      </p:sp>
    </p:spTree>
    <p:extLst>
      <p:ext uri="{BB962C8B-B14F-4D97-AF65-F5344CB8AC3E}">
        <p14:creationId xmlns:p14="http://schemas.microsoft.com/office/powerpoint/2010/main" val="3898327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Room Acoustics</a:t>
            </a:r>
          </a:p>
        </p:txBody>
      </p:sp>
      <p:pic>
        <p:nvPicPr>
          <p:cNvPr id="7" name="Picture 6" descr="A room with tables and chairs&#10;&#10;Description automatically generated">
            <a:extLst>
              <a:ext uri="{FF2B5EF4-FFF2-40B4-BE49-F238E27FC236}">
                <a16:creationId xmlns:a16="http://schemas.microsoft.com/office/drawing/2014/main" id="{D385FC6A-A780-31B3-834B-4E809551B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9"/>
          <a:stretch/>
        </p:blipFill>
        <p:spPr>
          <a:xfrm>
            <a:off x="2889999" y="931025"/>
            <a:ext cx="6398645" cy="5020475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BDC10574-7398-D5BD-342B-C5608D3C6456}"/>
              </a:ext>
            </a:extLst>
          </p:cNvPr>
          <p:cNvSpPr txBox="1">
            <a:spLocks/>
          </p:cNvSpPr>
          <p:nvPr/>
        </p:nvSpPr>
        <p:spPr>
          <a:xfrm>
            <a:off x="3274943" y="6430031"/>
            <a:ext cx="5642113" cy="26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 spc="300">
                <a:solidFill>
                  <a:schemeClr val="tx1"/>
                </a:solidFill>
                <a:latin typeface="Helvetica LT Std Cond Light" panose="020B04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Highlands Ranch Senior Center</a:t>
            </a:r>
          </a:p>
        </p:txBody>
      </p:sp>
    </p:spTree>
    <p:extLst>
      <p:ext uri="{BB962C8B-B14F-4D97-AF65-F5344CB8AC3E}">
        <p14:creationId xmlns:p14="http://schemas.microsoft.com/office/powerpoint/2010/main" val="273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Room Acoustics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2E6AA-E940-2C74-C1F6-CD93B25CB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5468" y="1147576"/>
            <a:ext cx="7034386" cy="4689590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C941AB00-C5B6-AFAC-0625-0232D8169004}"/>
              </a:ext>
            </a:extLst>
          </p:cNvPr>
          <p:cNvSpPr txBox="1">
            <a:spLocks/>
          </p:cNvSpPr>
          <p:nvPr/>
        </p:nvSpPr>
        <p:spPr>
          <a:xfrm>
            <a:off x="3274943" y="6430031"/>
            <a:ext cx="5642113" cy="26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 spc="300">
                <a:solidFill>
                  <a:schemeClr val="tx1"/>
                </a:solidFill>
                <a:latin typeface="Helvetica LT Std Cond Light" panose="020B04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Gallery at Broomfield</a:t>
            </a:r>
          </a:p>
        </p:txBody>
      </p:sp>
    </p:spTree>
    <p:extLst>
      <p:ext uri="{BB962C8B-B14F-4D97-AF65-F5344CB8AC3E}">
        <p14:creationId xmlns:p14="http://schemas.microsoft.com/office/powerpoint/2010/main" val="2020994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12E3639B-6062-A409-D575-B66900D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ABC5E-1D5D-4BD4-9133-AB0580BDA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8984" y="3552142"/>
            <a:ext cx="10365039" cy="598440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400" b="1" dirty="0">
                <a:solidFill>
                  <a:schemeClr val="accent3"/>
                </a:solidFill>
                <a:latin typeface="Helvetica LT Std Cond" panose="020B0506020202030204" pitchFamily="34" charset="0"/>
              </a:rPr>
              <a:t>SOUND ISOLATION</a:t>
            </a:r>
          </a:p>
        </p:txBody>
      </p:sp>
    </p:spTree>
    <p:extLst>
      <p:ext uri="{BB962C8B-B14F-4D97-AF65-F5344CB8AC3E}">
        <p14:creationId xmlns:p14="http://schemas.microsoft.com/office/powerpoint/2010/main" val="1072558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Sound Isolation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CDC23E-0D69-C771-CF2A-FE7B74DE3950}"/>
              </a:ext>
            </a:extLst>
          </p:cNvPr>
          <p:cNvSpPr/>
          <p:nvPr/>
        </p:nvSpPr>
        <p:spPr>
          <a:xfrm>
            <a:off x="742781" y="1326891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C2DE8A-2701-6328-C752-72CF5A1C18D5}"/>
              </a:ext>
            </a:extLst>
          </p:cNvPr>
          <p:cNvSpPr/>
          <p:nvPr/>
        </p:nvSpPr>
        <p:spPr>
          <a:xfrm>
            <a:off x="6120369" y="1326891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F24A7-B397-7942-333B-C8675E223814}"/>
              </a:ext>
            </a:extLst>
          </p:cNvPr>
          <p:cNvSpPr txBox="1"/>
          <p:nvPr/>
        </p:nvSpPr>
        <p:spPr>
          <a:xfrm>
            <a:off x="875945" y="1518641"/>
            <a:ext cx="4671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STC ratings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Sound Transmission Class is airborne sound. A higher number is better.</a:t>
            </a:r>
          </a:p>
          <a:p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Talking</a:t>
            </a: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TV</a:t>
            </a: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610042-5323-D096-65E0-A3F8705FF1E1}"/>
              </a:ext>
            </a:extLst>
          </p:cNvPr>
          <p:cNvCxnSpPr>
            <a:cxnSpLocks/>
          </p:cNvCxnSpPr>
          <p:nvPr/>
        </p:nvCxnSpPr>
        <p:spPr>
          <a:xfrm>
            <a:off x="965575" y="1832841"/>
            <a:ext cx="94036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C1EF8D-7A03-75DC-97A5-66048C761B25}"/>
              </a:ext>
            </a:extLst>
          </p:cNvPr>
          <p:cNvSpPr txBox="1"/>
          <p:nvPr/>
        </p:nvSpPr>
        <p:spPr>
          <a:xfrm>
            <a:off x="6253533" y="1518641"/>
            <a:ext cx="4779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IIC ratings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Impact Insulation Class is for impact sound at floors. A higher number is better.</a:t>
            </a:r>
          </a:p>
          <a:p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Footsteps</a:t>
            </a: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Chairs</a:t>
            </a: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Fitness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E2F058-EAB9-A885-BBA9-817987076D21}"/>
              </a:ext>
            </a:extLst>
          </p:cNvPr>
          <p:cNvCxnSpPr>
            <a:cxnSpLocks/>
          </p:cNvCxnSpPr>
          <p:nvPr/>
        </p:nvCxnSpPr>
        <p:spPr>
          <a:xfrm>
            <a:off x="6343163" y="1832841"/>
            <a:ext cx="8349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A comparison of materials and materials&#10;&#10;Description automatically generated">
            <a:extLst>
              <a:ext uri="{FF2B5EF4-FFF2-40B4-BE49-F238E27FC236}">
                <a16:creationId xmlns:a16="http://schemas.microsoft.com/office/drawing/2014/main" id="{7BF5E0DE-154C-ACEE-A60D-B7D835944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49" y="2974112"/>
            <a:ext cx="3638672" cy="2729004"/>
          </a:xfrm>
          <a:prstGeom prst="rect">
            <a:avLst/>
          </a:prstGeom>
        </p:spPr>
      </p:pic>
      <p:pic>
        <p:nvPicPr>
          <p:cNvPr id="14" name="Picture 13" descr="A chart of performance and performance&#10;&#10;Description automatically generated with medium confidence">
            <a:extLst>
              <a:ext uri="{FF2B5EF4-FFF2-40B4-BE49-F238E27FC236}">
                <a16:creationId xmlns:a16="http://schemas.microsoft.com/office/drawing/2014/main" id="{81152721-6C84-D2C8-D449-8B6F376D1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61" y="2974112"/>
            <a:ext cx="3638672" cy="27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7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AGELESS ACOUSTICS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Sound Isolation</a:t>
            </a:r>
            <a:endParaRPr lang="en-US" dirty="0"/>
          </a:p>
        </p:txBody>
      </p:sp>
      <p:pic>
        <p:nvPicPr>
          <p:cNvPr id="3" name="NASA STC">
            <a:hlinkClick r:id="" action="ppaction://media"/>
            <a:extLst>
              <a:ext uri="{FF2B5EF4-FFF2-40B4-BE49-F238E27FC236}">
                <a16:creationId xmlns:a16="http://schemas.microsoft.com/office/drawing/2014/main" id="{D98DB1C8-4241-009E-83A4-7907F1B5F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6370" y="931026"/>
            <a:ext cx="6472582" cy="48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7C8DB-1F9A-9F20-F864-8ED88B954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31F34-3CD7-52D7-DD0E-F4087CB974D7}"/>
              </a:ext>
            </a:extLst>
          </p:cNvPr>
          <p:cNvSpPr txBox="1">
            <a:spLocks/>
          </p:cNvSpPr>
          <p:nvPr/>
        </p:nvSpPr>
        <p:spPr>
          <a:xfrm>
            <a:off x="5240085" y="4694192"/>
            <a:ext cx="1665639" cy="40480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800" b="1" kern="1200" baseline="0">
                <a:solidFill>
                  <a:schemeClr val="tx1"/>
                </a:solidFill>
                <a:latin typeface="Helvetica LT Std" panose="020B0504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Ben Seep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78461D2-C8B2-9B52-B884-39BD21BD1485}"/>
              </a:ext>
            </a:extLst>
          </p:cNvPr>
          <p:cNvSpPr txBox="1">
            <a:spLocks/>
          </p:cNvSpPr>
          <p:nvPr/>
        </p:nvSpPr>
        <p:spPr>
          <a:xfrm>
            <a:off x="5010606" y="5176951"/>
            <a:ext cx="2282224" cy="2729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600" kern="1200" baseline="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WAVE ENGINEERING</a:t>
            </a:r>
          </a:p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Acoustical Engineering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F84BF95-C0E4-9F70-43D5-08BA67ADA34D}"/>
              </a:ext>
            </a:extLst>
          </p:cNvPr>
          <p:cNvSpPr txBox="1">
            <a:spLocks/>
          </p:cNvSpPr>
          <p:nvPr/>
        </p:nvSpPr>
        <p:spPr>
          <a:xfrm>
            <a:off x="1657801" y="4694192"/>
            <a:ext cx="1450459" cy="40480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800" b="1" kern="1200" baseline="0">
                <a:solidFill>
                  <a:schemeClr val="tx1"/>
                </a:solidFill>
                <a:latin typeface="Helvetica LT Std" panose="020B0504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Julia Bailey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206A5A-D61B-2BDC-8B46-50D268E6122B}"/>
              </a:ext>
            </a:extLst>
          </p:cNvPr>
          <p:cNvSpPr txBox="1">
            <a:spLocks/>
          </p:cNvSpPr>
          <p:nvPr/>
        </p:nvSpPr>
        <p:spPr>
          <a:xfrm>
            <a:off x="1483902" y="5176951"/>
            <a:ext cx="1798257" cy="2729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600" kern="1200" baseline="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OZ ARCHITECTURE</a:t>
            </a:r>
          </a:p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Interior Design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D61E0AD-6755-E446-9040-402F71F285CB}"/>
              </a:ext>
            </a:extLst>
          </p:cNvPr>
          <p:cNvSpPr txBox="1">
            <a:spLocks/>
          </p:cNvSpPr>
          <p:nvPr/>
        </p:nvSpPr>
        <p:spPr>
          <a:xfrm>
            <a:off x="8851773" y="4694192"/>
            <a:ext cx="1665639" cy="40480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800" b="1" kern="1200" baseline="0">
                <a:solidFill>
                  <a:schemeClr val="tx1"/>
                </a:solidFill>
                <a:latin typeface="Helvetica LT Std" panose="020B0504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Angela Gunn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3F1F02-1104-A8BF-F212-88B88A79582E}"/>
              </a:ext>
            </a:extLst>
          </p:cNvPr>
          <p:cNvSpPr txBox="1">
            <a:spLocks/>
          </p:cNvSpPr>
          <p:nvPr/>
        </p:nvSpPr>
        <p:spPr>
          <a:xfrm>
            <a:off x="8815368" y="5176951"/>
            <a:ext cx="1798257" cy="2729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600" kern="1200" baseline="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OZ ARCHITECTURE</a:t>
            </a:r>
          </a:p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Architecture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A9C941E-4AC1-ED4E-8F5E-6A85394173D9}"/>
              </a:ext>
            </a:extLst>
          </p:cNvPr>
          <p:cNvSpPr/>
          <p:nvPr/>
        </p:nvSpPr>
        <p:spPr>
          <a:xfrm>
            <a:off x="8322158" y="1784470"/>
            <a:ext cx="2784675" cy="2831768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DB376F9C-1244-B3F7-519C-CB90C47F81A2}"/>
              </a:ext>
            </a:extLst>
          </p:cNvPr>
          <p:cNvSpPr/>
          <p:nvPr/>
        </p:nvSpPr>
        <p:spPr>
          <a:xfrm>
            <a:off x="978902" y="1775508"/>
            <a:ext cx="2840730" cy="2840730"/>
          </a:xfrm>
          <a:prstGeom prst="flowChartConnector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8BAA3A6D-6C9D-7BEC-088F-42FA1A13F183}"/>
              </a:ext>
            </a:extLst>
          </p:cNvPr>
          <p:cNvSpPr>
            <a:spLocks noChangeAspect="1"/>
          </p:cNvSpPr>
          <p:nvPr/>
        </p:nvSpPr>
        <p:spPr>
          <a:xfrm>
            <a:off x="4652539" y="1758696"/>
            <a:ext cx="2840730" cy="2840730"/>
          </a:xfrm>
          <a:prstGeom prst="flowChartConnector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28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Sound Isolation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01029-0CAC-8D33-C6DF-F76B57A16DC5}"/>
              </a:ext>
            </a:extLst>
          </p:cNvPr>
          <p:cNvSpPr/>
          <p:nvPr/>
        </p:nvSpPr>
        <p:spPr>
          <a:xfrm>
            <a:off x="742781" y="1345190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317CF-DBCE-CAE4-613C-FEB7E5C49511}"/>
              </a:ext>
            </a:extLst>
          </p:cNvPr>
          <p:cNvSpPr txBox="1"/>
          <p:nvPr/>
        </p:nvSpPr>
        <p:spPr>
          <a:xfrm>
            <a:off x="875945" y="1536940"/>
            <a:ext cx="47799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Design Considerations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Designing to higher STC and IIC levels will increase construction costs.</a:t>
            </a:r>
          </a:p>
          <a:p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Specific to older adult projects: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Loud TVs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Residents moving from single family</a:t>
            </a: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home</a:t>
            </a: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can have less tolerance.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just that you can hear your neigh</a:t>
            </a: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bors but anxiety surrounding that they can hear you too!</a:t>
            </a:r>
            <a:endParaRPr lang="en-US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F5A973-124D-168C-2CD8-B64BA03B953C}"/>
              </a:ext>
            </a:extLst>
          </p:cNvPr>
          <p:cNvCxnSpPr>
            <a:cxnSpLocks/>
          </p:cNvCxnSpPr>
          <p:nvPr/>
        </p:nvCxnSpPr>
        <p:spPr>
          <a:xfrm>
            <a:off x="965575" y="1851140"/>
            <a:ext cx="183025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A graphic of a sound recording studio&#10;&#10;Description automatically generated">
            <a:extLst>
              <a:ext uri="{FF2B5EF4-FFF2-40B4-BE49-F238E27FC236}">
                <a16:creationId xmlns:a16="http://schemas.microsoft.com/office/drawing/2014/main" id="{0640C380-EEE7-D3F9-9813-A55224E95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" r="12225"/>
          <a:stretch/>
        </p:blipFill>
        <p:spPr>
          <a:xfrm>
            <a:off x="6123497" y="1336466"/>
            <a:ext cx="5247552" cy="4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44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Interior Sound Isolation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139D45-9354-950B-8184-16C97A4B09CC}"/>
              </a:ext>
            </a:extLst>
          </p:cNvPr>
          <p:cNvSpPr/>
          <p:nvPr/>
        </p:nvSpPr>
        <p:spPr>
          <a:xfrm>
            <a:off x="715073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F24A7-B397-7942-333B-C8675E223814}"/>
              </a:ext>
            </a:extLst>
          </p:cNvPr>
          <p:cNvSpPr txBox="1"/>
          <p:nvPr/>
        </p:nvSpPr>
        <p:spPr>
          <a:xfrm>
            <a:off x="848237" y="1721838"/>
            <a:ext cx="46711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Unit to Unit Strategies</a:t>
            </a: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mass is better</a:t>
            </a: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Decoupling (double studs, staggered studs, resilient channels and clips, suspended ceilings).</a:t>
            </a:r>
          </a:p>
          <a:p>
            <a:endParaRPr lang="en-US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Acoustic drywall (QuietRock, </a:t>
            </a:r>
            <a:r>
              <a:rPr lang="en-US" kern="100" dirty="0" err="1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SoundBreak</a:t>
            </a:r>
            <a:r>
              <a:rPr lang="en-US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XP, etc.)</a:t>
            </a:r>
          </a:p>
          <a:p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Resilient floor finishes (carpet is great or acoustic mats below hard flooring).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610042-5323-D096-65E0-A3F8705FF1E1}"/>
              </a:ext>
            </a:extLst>
          </p:cNvPr>
          <p:cNvCxnSpPr>
            <a:cxnSpLocks/>
          </p:cNvCxnSpPr>
          <p:nvPr/>
        </p:nvCxnSpPr>
        <p:spPr>
          <a:xfrm>
            <a:off x="937867" y="2036038"/>
            <a:ext cx="175590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385F515-1324-50B5-B59A-2922D7A89D40}"/>
              </a:ext>
            </a:extLst>
          </p:cNvPr>
          <p:cNvSpPr/>
          <p:nvPr/>
        </p:nvSpPr>
        <p:spPr>
          <a:xfrm>
            <a:off x="6092661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1EF8D-7A03-75DC-97A5-66048C761B25}"/>
              </a:ext>
            </a:extLst>
          </p:cNvPr>
          <p:cNvSpPr txBox="1"/>
          <p:nvPr/>
        </p:nvSpPr>
        <p:spPr>
          <a:xfrm>
            <a:off x="6225825" y="1721838"/>
            <a:ext cx="47799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Unit to Common Area Strategies</a:t>
            </a:r>
          </a:p>
          <a:p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placement – locate noisy rooms away from sensitive rooms.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place fitness rooms on elevated floors. Special fitness flooring is available and equipment like treadmills can be isolated.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subwoofers in fitness rooms, theaters, etc. (difficult to isolate low frequencies).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sound seals to unit entry doors and door closers to avoid slamming.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E2F058-EAB9-A885-BBA9-817987076D21}"/>
              </a:ext>
            </a:extLst>
          </p:cNvPr>
          <p:cNvCxnSpPr>
            <a:cxnSpLocks/>
          </p:cNvCxnSpPr>
          <p:nvPr/>
        </p:nvCxnSpPr>
        <p:spPr>
          <a:xfrm>
            <a:off x="6315455" y="2036038"/>
            <a:ext cx="25649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23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Sound Isolation</a:t>
            </a:r>
          </a:p>
        </p:txBody>
      </p:sp>
      <p:pic>
        <p:nvPicPr>
          <p:cNvPr id="5" name="Picture 4" descr="A diagram of a wall assembly&#10;&#10;Description automatically generated">
            <a:extLst>
              <a:ext uri="{FF2B5EF4-FFF2-40B4-BE49-F238E27FC236}">
                <a16:creationId xmlns:a16="http://schemas.microsoft.com/office/drawing/2014/main" id="{D7EA8546-5372-18FB-F236-4477F39B8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9"/>
          <a:stretch/>
        </p:blipFill>
        <p:spPr>
          <a:xfrm>
            <a:off x="7928278" y="3503515"/>
            <a:ext cx="3398123" cy="2519760"/>
          </a:xfrm>
          <a:prstGeom prst="rect">
            <a:avLst/>
          </a:prstGeom>
        </p:spPr>
      </p:pic>
      <p:pic>
        <p:nvPicPr>
          <p:cNvPr id="15" name="Picture 14" descr="A diagram of a building with text&#10;&#10;Description automatically generated">
            <a:extLst>
              <a:ext uri="{FF2B5EF4-FFF2-40B4-BE49-F238E27FC236}">
                <a16:creationId xmlns:a16="http://schemas.microsoft.com/office/drawing/2014/main" id="{68BDD104-5CA9-C6D4-4E20-E2D4F9754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9" y="1598068"/>
            <a:ext cx="7026260" cy="3934191"/>
          </a:xfrm>
          <a:prstGeom prst="rect">
            <a:avLst/>
          </a:prstGeom>
        </p:spPr>
      </p:pic>
      <p:pic>
        <p:nvPicPr>
          <p:cNvPr id="16" name="Picture 15" descr="A diagram of a wall assembly&#10;&#10;Description automatically generated">
            <a:extLst>
              <a:ext uri="{FF2B5EF4-FFF2-40B4-BE49-F238E27FC236}">
                <a16:creationId xmlns:a16="http://schemas.microsoft.com/office/drawing/2014/main" id="{3F45E699-F953-5693-37FF-A35689EF3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2"/>
          <a:stretch/>
        </p:blipFill>
        <p:spPr>
          <a:xfrm>
            <a:off x="8103612" y="1051742"/>
            <a:ext cx="3464706" cy="25723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91F4F3-EF1E-1E90-ECF7-9B35C9AFCDC0}"/>
              </a:ext>
            </a:extLst>
          </p:cNvPr>
          <p:cNvSpPr txBox="1"/>
          <p:nvPr/>
        </p:nvSpPr>
        <p:spPr>
          <a:xfrm>
            <a:off x="5291013" y="866734"/>
            <a:ext cx="2485840" cy="66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STC Wall Assemblies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36C1AE-3692-9909-210B-45EB411C0164}"/>
              </a:ext>
            </a:extLst>
          </p:cNvPr>
          <p:cNvSpPr txBox="1"/>
          <p:nvPr/>
        </p:nvSpPr>
        <p:spPr>
          <a:xfrm>
            <a:off x="10875146" y="2885243"/>
            <a:ext cx="5817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$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B3390-7C11-679D-9AAE-3371A15F44D8}"/>
              </a:ext>
            </a:extLst>
          </p:cNvPr>
          <p:cNvSpPr txBox="1"/>
          <p:nvPr/>
        </p:nvSpPr>
        <p:spPr>
          <a:xfrm>
            <a:off x="9209192" y="5320148"/>
            <a:ext cx="57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$$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75020-DD40-0E4E-7B1E-9B7D14589A89}"/>
              </a:ext>
            </a:extLst>
          </p:cNvPr>
          <p:cNvSpPr txBox="1"/>
          <p:nvPr/>
        </p:nvSpPr>
        <p:spPr>
          <a:xfrm>
            <a:off x="10790826" y="5319078"/>
            <a:ext cx="10711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2568914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Interior Sound Isolation</a:t>
            </a:r>
          </a:p>
        </p:txBody>
      </p:sp>
      <p:pic>
        <p:nvPicPr>
          <p:cNvPr id="9" name="Picture 8" descr="A diagram of a structure&#10;&#10;Description automatically generated">
            <a:extLst>
              <a:ext uri="{FF2B5EF4-FFF2-40B4-BE49-F238E27FC236}">
                <a16:creationId xmlns:a16="http://schemas.microsoft.com/office/drawing/2014/main" id="{E3AF00C1-1B40-0940-DAD4-C50078963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b="60020"/>
          <a:stretch/>
        </p:blipFill>
        <p:spPr>
          <a:xfrm>
            <a:off x="7583160" y="1507784"/>
            <a:ext cx="2803711" cy="2018580"/>
          </a:xfrm>
          <a:prstGeom prst="rect">
            <a:avLst/>
          </a:prstGeom>
        </p:spPr>
      </p:pic>
      <p:pic>
        <p:nvPicPr>
          <p:cNvPr id="11" name="Picture 10" descr="A diagram of a structure&#10;&#10;Description automatically generated">
            <a:extLst>
              <a:ext uri="{FF2B5EF4-FFF2-40B4-BE49-F238E27FC236}">
                <a16:creationId xmlns:a16="http://schemas.microsoft.com/office/drawing/2014/main" id="{86E725B7-A230-36E9-9EDE-6B666B5DE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0"/>
          <a:stretch/>
        </p:blipFill>
        <p:spPr>
          <a:xfrm>
            <a:off x="7583160" y="3764464"/>
            <a:ext cx="2865857" cy="2195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7C6022-0549-A1E8-6EEB-DD3678CB7DE2}"/>
              </a:ext>
            </a:extLst>
          </p:cNvPr>
          <p:cNvSpPr txBox="1"/>
          <p:nvPr/>
        </p:nvSpPr>
        <p:spPr>
          <a:xfrm>
            <a:off x="4298180" y="1242786"/>
            <a:ext cx="2485840" cy="66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IIC Floor Assemblies</a:t>
            </a:r>
          </a:p>
        </p:txBody>
      </p:sp>
      <p:pic>
        <p:nvPicPr>
          <p:cNvPr id="3" name="Picture 2" descr="A diagram of a person running on a bridge&#10;&#10;Description automatically generated">
            <a:extLst>
              <a:ext uri="{FF2B5EF4-FFF2-40B4-BE49-F238E27FC236}">
                <a16:creationId xmlns:a16="http://schemas.microsoft.com/office/drawing/2014/main" id="{2E3CA522-4D7D-0E5C-32D0-B1EA412B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98" y="2117897"/>
            <a:ext cx="5218168" cy="38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73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12E3639B-6062-A409-D575-B66900D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ABC5E-1D5D-4BD4-9133-AB0580BDA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8984" y="3552142"/>
            <a:ext cx="10365039" cy="598440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400" b="1" dirty="0">
                <a:solidFill>
                  <a:schemeClr val="accent3"/>
                </a:solidFill>
                <a:latin typeface="Helvetica LT Std Cond" panose="020B0506020202030204" pitchFamily="34" charset="0"/>
              </a:rPr>
              <a:t>MECHANICAL &amp; ENVIRONMENTAL NOISE</a:t>
            </a:r>
          </a:p>
        </p:txBody>
      </p:sp>
    </p:spTree>
    <p:extLst>
      <p:ext uri="{BB962C8B-B14F-4D97-AF65-F5344CB8AC3E}">
        <p14:creationId xmlns:p14="http://schemas.microsoft.com/office/powerpoint/2010/main" val="1449080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Mechanical &amp; Environmental Noise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CDD36-0C3A-E354-40C5-D68D58530017}"/>
              </a:ext>
            </a:extLst>
          </p:cNvPr>
          <p:cNvSpPr/>
          <p:nvPr/>
        </p:nvSpPr>
        <p:spPr>
          <a:xfrm>
            <a:off x="715073" y="1326891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0FFD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C66CC-5150-4C3B-AF91-B1881F07641C}"/>
              </a:ext>
            </a:extLst>
          </p:cNvPr>
          <p:cNvSpPr txBox="1"/>
          <p:nvPr/>
        </p:nvSpPr>
        <p:spPr>
          <a:xfrm>
            <a:off x="851787" y="1518641"/>
            <a:ext cx="46711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Noise</a:t>
            </a: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Typically measured in decibels (dBA) or Noise Criteria (NC).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Noise can be the “annoyances” that daily activities (ex: sleep).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T</a:t>
            </a:r>
            <a:r>
              <a:rPr lang="en-US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Repetitive</a:t>
            </a:r>
            <a:endParaRPr lang="en-US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I</a:t>
            </a:r>
            <a:r>
              <a:rPr lang="en-US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mpulsive or out of our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7D59D6-CD20-7DD4-1152-43D6B981CBD8}"/>
              </a:ext>
            </a:extLst>
          </p:cNvPr>
          <p:cNvCxnSpPr>
            <a:cxnSpLocks/>
          </p:cNvCxnSpPr>
          <p:nvPr/>
        </p:nvCxnSpPr>
        <p:spPr>
          <a:xfrm>
            <a:off x="937867" y="1832841"/>
            <a:ext cx="46951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B5B6058-CFBA-AC4C-608B-47E3F4399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5004" y="1832841"/>
            <a:ext cx="4578281" cy="34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8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Mechanical &amp; Environmental Noise</a:t>
            </a:r>
          </a:p>
        </p:txBody>
      </p:sp>
      <p:pic>
        <p:nvPicPr>
          <p:cNvPr id="5" name="NASA NC">
            <a:hlinkClick r:id="" action="ppaction://media"/>
            <a:extLst>
              <a:ext uri="{FF2B5EF4-FFF2-40B4-BE49-F238E27FC236}">
                <a16:creationId xmlns:a16="http://schemas.microsoft.com/office/drawing/2014/main" id="{18D47459-9EE0-B21C-EDC1-C4ECE69C3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5345" y="1009071"/>
            <a:ext cx="6696364" cy="50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Mechanical &amp; Environmental Noise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139D45-9354-950B-8184-16C97A4B09CC}"/>
              </a:ext>
            </a:extLst>
          </p:cNvPr>
          <p:cNvSpPr/>
          <p:nvPr/>
        </p:nvSpPr>
        <p:spPr>
          <a:xfrm>
            <a:off x="715073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0FFD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F24A7-B397-7942-333B-C8675E223814}"/>
              </a:ext>
            </a:extLst>
          </p:cNvPr>
          <p:cNvSpPr txBox="1"/>
          <p:nvPr/>
        </p:nvSpPr>
        <p:spPr>
          <a:xfrm>
            <a:off x="851787" y="1721838"/>
            <a:ext cx="4671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Mechanical Noise</a:t>
            </a: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Fans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A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ir handlers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R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ooftop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C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ondensing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F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an coil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H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eat pumps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VAV boxes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PTACs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C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hillers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P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umps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B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oilers</a:t>
            </a:r>
            <a:endParaRPr lang="en-US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610042-5323-D096-65E0-A3F8705FF1E1}"/>
              </a:ext>
            </a:extLst>
          </p:cNvPr>
          <p:cNvCxnSpPr>
            <a:cxnSpLocks/>
          </p:cNvCxnSpPr>
          <p:nvPr/>
        </p:nvCxnSpPr>
        <p:spPr>
          <a:xfrm>
            <a:off x="937867" y="2036038"/>
            <a:ext cx="143385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385F515-1324-50B5-B59A-2922D7A89D40}"/>
              </a:ext>
            </a:extLst>
          </p:cNvPr>
          <p:cNvSpPr/>
          <p:nvPr/>
        </p:nvSpPr>
        <p:spPr>
          <a:xfrm>
            <a:off x="6092661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1EF8D-7A03-75DC-97A5-66048C761B25}"/>
              </a:ext>
            </a:extLst>
          </p:cNvPr>
          <p:cNvSpPr txBox="1"/>
          <p:nvPr/>
        </p:nvSpPr>
        <p:spPr>
          <a:xfrm>
            <a:off x="6225825" y="1721838"/>
            <a:ext cx="47799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Mechanical Noise Reduction Strategies</a:t>
            </a:r>
          </a:p>
          <a:p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Locate noisy equipment farther from sensitive spaces.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cheaper mechanical solutions (ex: PTAC).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 long duct runs w/ fiberglass duct liner or attenuators.</a:t>
            </a:r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Isolate equipment vibration.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Reduce air velocity.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Enclose ductwork and equipment.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E2F058-EAB9-A885-BBA9-817987076D21}"/>
              </a:ext>
            </a:extLst>
          </p:cNvPr>
          <p:cNvCxnSpPr>
            <a:cxnSpLocks/>
          </p:cNvCxnSpPr>
          <p:nvPr/>
        </p:nvCxnSpPr>
        <p:spPr>
          <a:xfrm>
            <a:off x="6315455" y="2036038"/>
            <a:ext cx="303809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966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Mechanical &amp; Environmental Noise</a:t>
            </a:r>
          </a:p>
        </p:txBody>
      </p:sp>
      <p:pic>
        <p:nvPicPr>
          <p:cNvPr id="11" name="Picture 10" descr="Diagram of a person working at a desk&#10;&#10;Description automatically generated">
            <a:extLst>
              <a:ext uri="{FF2B5EF4-FFF2-40B4-BE49-F238E27FC236}">
                <a16:creationId xmlns:a16="http://schemas.microsoft.com/office/drawing/2014/main" id="{B0F5179A-A56E-916D-41BC-96A19729F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39" y="1530088"/>
            <a:ext cx="5381066" cy="4376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4CDD36-0C3A-E354-40C5-D68D58530017}"/>
              </a:ext>
            </a:extLst>
          </p:cNvPr>
          <p:cNvSpPr/>
          <p:nvPr/>
        </p:nvSpPr>
        <p:spPr>
          <a:xfrm>
            <a:off x="715073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0FFD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C66CC-5150-4C3B-AF91-B1881F07641C}"/>
              </a:ext>
            </a:extLst>
          </p:cNvPr>
          <p:cNvSpPr txBox="1"/>
          <p:nvPr/>
        </p:nvSpPr>
        <p:spPr>
          <a:xfrm>
            <a:off x="851787" y="1721838"/>
            <a:ext cx="46711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Mechanical Pathways</a:t>
            </a: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A. Path through floor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B. Path through supply air</a:t>
            </a: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C. Path from supply duct breakout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D. Path from return air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E. Path through walls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7D59D6-CD20-7DD4-1152-43D6B981CBD8}"/>
              </a:ext>
            </a:extLst>
          </p:cNvPr>
          <p:cNvCxnSpPr>
            <a:cxnSpLocks/>
          </p:cNvCxnSpPr>
          <p:nvPr/>
        </p:nvCxnSpPr>
        <p:spPr>
          <a:xfrm>
            <a:off x="937867" y="2036038"/>
            <a:ext cx="173865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961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Mechanical &amp; Environmental Noise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139D45-9354-950B-8184-16C97A4B09CC}"/>
              </a:ext>
            </a:extLst>
          </p:cNvPr>
          <p:cNvSpPr/>
          <p:nvPr/>
        </p:nvSpPr>
        <p:spPr>
          <a:xfrm>
            <a:off x="715073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0FFD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F24A7-B397-7942-333B-C8675E223814}"/>
              </a:ext>
            </a:extLst>
          </p:cNvPr>
          <p:cNvSpPr txBox="1"/>
          <p:nvPr/>
        </p:nvSpPr>
        <p:spPr>
          <a:xfrm>
            <a:off x="848237" y="1721838"/>
            <a:ext cx="46711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Environmental Noise</a:t>
            </a: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Traffic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A</a:t>
            </a: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ircraft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Trains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Outdoor mechanical equipment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Pickleball</a:t>
            </a: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610042-5323-D096-65E0-A3F8705FF1E1}"/>
              </a:ext>
            </a:extLst>
          </p:cNvPr>
          <p:cNvCxnSpPr>
            <a:cxnSpLocks/>
          </p:cNvCxnSpPr>
          <p:nvPr/>
        </p:nvCxnSpPr>
        <p:spPr>
          <a:xfrm>
            <a:off x="937867" y="2036038"/>
            <a:ext cx="166529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385F515-1324-50B5-B59A-2922D7A89D40}"/>
              </a:ext>
            </a:extLst>
          </p:cNvPr>
          <p:cNvSpPr/>
          <p:nvPr/>
        </p:nvSpPr>
        <p:spPr>
          <a:xfrm>
            <a:off x="6092661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1EF8D-7A03-75DC-97A5-66048C761B25}"/>
              </a:ext>
            </a:extLst>
          </p:cNvPr>
          <p:cNvSpPr txBox="1"/>
          <p:nvPr/>
        </p:nvSpPr>
        <p:spPr>
          <a:xfrm>
            <a:off x="6225825" y="1721838"/>
            <a:ext cx="4779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Environmental Noise Reduction Strategies</a:t>
            </a:r>
          </a:p>
          <a:p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site selection and building configuration</a:t>
            </a: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 for</a:t>
            </a:r>
            <a:r>
              <a:rPr lang="en-US" sz="1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noise barriers and enclosures.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 quieter mechanical equipment.</a:t>
            </a:r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upgrades to exterior wall assemblies (ex: laminated windows).</a:t>
            </a:r>
            <a:endParaRPr lang="en-US" sz="1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E2F058-EAB9-A885-BBA9-817987076D21}"/>
              </a:ext>
            </a:extLst>
          </p:cNvPr>
          <p:cNvCxnSpPr>
            <a:cxnSpLocks/>
          </p:cNvCxnSpPr>
          <p:nvPr/>
        </p:nvCxnSpPr>
        <p:spPr>
          <a:xfrm>
            <a:off x="6315455" y="2036038"/>
            <a:ext cx="33619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69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Importance in Older Adult Living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FB38B90-D7D7-BC69-41B1-200F1E20C320}"/>
              </a:ext>
            </a:extLst>
          </p:cNvPr>
          <p:cNvSpPr txBox="1">
            <a:spLocks/>
          </p:cNvSpPr>
          <p:nvPr/>
        </p:nvSpPr>
        <p:spPr>
          <a:xfrm>
            <a:off x="1652759" y="4765214"/>
            <a:ext cx="1665639" cy="40480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800" b="1" kern="1200" baseline="0">
                <a:solidFill>
                  <a:schemeClr val="tx1"/>
                </a:solidFill>
                <a:latin typeface="Helvetica LT Std" panose="020B0504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6AAA6CD-C06A-01E6-5DEE-D95C6F2038E8}"/>
              </a:ext>
            </a:extLst>
          </p:cNvPr>
          <p:cNvSpPr txBox="1">
            <a:spLocks/>
          </p:cNvSpPr>
          <p:nvPr/>
        </p:nvSpPr>
        <p:spPr>
          <a:xfrm>
            <a:off x="8612778" y="5677402"/>
            <a:ext cx="2282224" cy="2729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600" kern="1200" baseline="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ENRICHMENT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1CB3337-C6EB-80BD-8454-AE458C205222}"/>
              </a:ext>
            </a:extLst>
          </p:cNvPr>
          <p:cNvSpPr txBox="1">
            <a:spLocks/>
          </p:cNvSpPr>
          <p:nvPr/>
        </p:nvSpPr>
        <p:spPr>
          <a:xfrm>
            <a:off x="5019940" y="5677401"/>
            <a:ext cx="2052656" cy="2729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600" kern="1200" baseline="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COMMUNICATION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37B879B-1155-9236-99B8-F5E5FCD87745}"/>
              </a:ext>
            </a:extLst>
          </p:cNvPr>
          <p:cNvSpPr txBox="1">
            <a:spLocks/>
          </p:cNvSpPr>
          <p:nvPr/>
        </p:nvSpPr>
        <p:spPr>
          <a:xfrm>
            <a:off x="1586449" y="5677402"/>
            <a:ext cx="1798257" cy="2729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36576" lv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Tx/>
              <a:buNone/>
              <a:defRPr sz="1600" kern="1200" baseline="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14400" lvl="1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371600" lvl="2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828800" lvl="3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286000" lvl="4" indent="-2921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743200" lvl="5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rabi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uli"/>
              <a:buAutoNum type="alpha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Muli"/>
              <a:buAutoNum type="romanLcPeriod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100" spc="300" dirty="0">
                <a:latin typeface="Helvetica LT Std Cond Light" panose="020B0406020202030204" pitchFamily="34" charset="0"/>
              </a:rPr>
              <a:t>SOCIALIZATION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DE1CA8-1B70-89AB-9F41-A5ED2E7D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2" r="23822"/>
          <a:stretch/>
        </p:blipFill>
        <p:spPr>
          <a:xfrm>
            <a:off x="4397395" y="1220902"/>
            <a:ext cx="3390532" cy="4317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15A40F-A2D5-D1AC-AD3F-415C0EAC5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40936"/>
          <a:stretch/>
        </p:blipFill>
        <p:spPr>
          <a:xfrm>
            <a:off x="8076380" y="1220901"/>
            <a:ext cx="3390532" cy="4317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32805F-7D56-B1F7-4422-724DB9368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r="29385"/>
          <a:stretch/>
        </p:blipFill>
        <p:spPr>
          <a:xfrm>
            <a:off x="718410" y="1220901"/>
            <a:ext cx="3390532" cy="43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22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building&#10;&#10;Description automatically generated">
            <a:extLst>
              <a:ext uri="{FF2B5EF4-FFF2-40B4-BE49-F238E27FC236}">
                <a16:creationId xmlns:a16="http://schemas.microsoft.com/office/drawing/2014/main" id="{5F70AD23-1081-2E03-174F-F941339AD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t="9298" r="18658" b="9458"/>
          <a:stretch/>
        </p:blipFill>
        <p:spPr>
          <a:xfrm>
            <a:off x="3187629" y="1056713"/>
            <a:ext cx="5810064" cy="495220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Mechanical &amp; Environmental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21869-5FAD-06A2-C1F8-830C434F00BF}"/>
              </a:ext>
            </a:extLst>
          </p:cNvPr>
          <p:cNvSpPr txBox="1"/>
          <p:nvPr/>
        </p:nvSpPr>
        <p:spPr>
          <a:xfrm>
            <a:off x="6584678" y="1779606"/>
            <a:ext cx="202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LT Std Cond Light" panose="020B0406020202030204" pitchFamily="34" charset="0"/>
              </a:rPr>
              <a:t>RTD </a:t>
            </a:r>
            <a:r>
              <a:rPr lang="en-US" sz="1200" dirty="0" err="1">
                <a:latin typeface="Helvetica LT Std Cond Light" panose="020B0406020202030204" pitchFamily="34" charset="0"/>
              </a:rPr>
              <a:t>Ridgegate</a:t>
            </a:r>
            <a:r>
              <a:rPr lang="en-US" sz="1200" dirty="0">
                <a:latin typeface="Helvetica LT Std Cond Light" panose="020B0406020202030204" pitchFamily="34" charset="0"/>
              </a:rPr>
              <a:t> Station</a:t>
            </a:r>
            <a:endParaRPr lang="en-US" sz="1200" kern="100" dirty="0"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4E19945-7173-E707-56D3-A9945EB54E8A}"/>
              </a:ext>
            </a:extLst>
          </p:cNvPr>
          <p:cNvSpPr/>
          <p:nvPr/>
        </p:nvSpPr>
        <p:spPr>
          <a:xfrm rot="13502930">
            <a:off x="6277970" y="1710357"/>
            <a:ext cx="358807" cy="1384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74F06-86AA-7D32-510D-66EA10690585}"/>
              </a:ext>
            </a:extLst>
          </p:cNvPr>
          <p:cNvSpPr txBox="1"/>
          <p:nvPr/>
        </p:nvSpPr>
        <p:spPr>
          <a:xfrm>
            <a:off x="9124998" y="4886301"/>
            <a:ext cx="202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LT Std Cond Light" panose="020B0406020202030204" pitchFamily="34" charset="0"/>
              </a:rPr>
              <a:t>Pickleball Court</a:t>
            </a:r>
            <a:endParaRPr lang="en-US" sz="1200" kern="100" dirty="0"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549B1E-FCB1-187A-7178-77DC82AEEC56}"/>
              </a:ext>
            </a:extLst>
          </p:cNvPr>
          <p:cNvSpPr txBox="1"/>
          <p:nvPr/>
        </p:nvSpPr>
        <p:spPr>
          <a:xfrm>
            <a:off x="9124998" y="4623154"/>
            <a:ext cx="202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LT Std Cond Light" panose="020B0406020202030204" pitchFamily="34" charset="0"/>
              </a:rPr>
              <a:t>Generator</a:t>
            </a:r>
            <a:endParaRPr lang="en-US" sz="1200" kern="100" dirty="0"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12D8EF-7FBF-C778-3C5D-CF33F7D93589}"/>
              </a:ext>
            </a:extLst>
          </p:cNvPr>
          <p:cNvSpPr txBox="1"/>
          <p:nvPr/>
        </p:nvSpPr>
        <p:spPr>
          <a:xfrm>
            <a:off x="2460867" y="4476853"/>
            <a:ext cx="202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LT Std Cond Light" panose="020B0406020202030204" pitchFamily="34" charset="0"/>
              </a:rPr>
              <a:t>Trash</a:t>
            </a:r>
            <a:endParaRPr lang="en-US" sz="1200" b="1" kern="100" dirty="0"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16D87C-C3AA-DF15-DD30-F9CFC55EE4C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800231" y="4761654"/>
            <a:ext cx="1324767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30AB9D-A941-7CF5-6FA6-52FAF251C7F6}"/>
              </a:ext>
            </a:extLst>
          </p:cNvPr>
          <p:cNvCxnSpPr>
            <a:cxnSpLocks/>
          </p:cNvCxnSpPr>
          <p:nvPr/>
        </p:nvCxnSpPr>
        <p:spPr>
          <a:xfrm flipH="1">
            <a:off x="7402664" y="5016041"/>
            <a:ext cx="17223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C6AEE9-C196-4F49-E5F4-15B59A43E063}"/>
              </a:ext>
            </a:extLst>
          </p:cNvPr>
          <p:cNvSpPr txBox="1"/>
          <p:nvPr/>
        </p:nvSpPr>
        <p:spPr>
          <a:xfrm>
            <a:off x="4876472" y="5501793"/>
            <a:ext cx="202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LT Std Cond Light" panose="020B0406020202030204" pitchFamily="34" charset="0"/>
              </a:rPr>
              <a:t>Regional Park</a:t>
            </a:r>
            <a:endParaRPr lang="en-US" sz="1200" kern="100" dirty="0"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1165056-81A9-27A3-6CB8-3C5E59782579}"/>
              </a:ext>
            </a:extLst>
          </p:cNvPr>
          <p:cNvSpPr/>
          <p:nvPr/>
        </p:nvSpPr>
        <p:spPr>
          <a:xfrm rot="2538063">
            <a:off x="5779651" y="5747952"/>
            <a:ext cx="358807" cy="1384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746323-B18A-438C-740C-CFF2AF33C5F6}"/>
              </a:ext>
            </a:extLst>
          </p:cNvPr>
          <p:cNvCxnSpPr>
            <a:cxnSpLocks/>
          </p:cNvCxnSpPr>
          <p:nvPr/>
        </p:nvCxnSpPr>
        <p:spPr>
          <a:xfrm>
            <a:off x="2926080" y="4615353"/>
            <a:ext cx="10906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A6E36DE-61AD-FF03-B8DC-BF584D740349}"/>
              </a:ext>
            </a:extLst>
          </p:cNvPr>
          <p:cNvSpPr txBox="1"/>
          <p:nvPr/>
        </p:nvSpPr>
        <p:spPr>
          <a:xfrm>
            <a:off x="2460867" y="4763804"/>
            <a:ext cx="202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Dog Park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E886F9-6B55-D16D-99C1-F52FE46226D8}"/>
              </a:ext>
            </a:extLst>
          </p:cNvPr>
          <p:cNvCxnSpPr>
            <a:cxnSpLocks/>
          </p:cNvCxnSpPr>
          <p:nvPr/>
        </p:nvCxnSpPr>
        <p:spPr>
          <a:xfrm>
            <a:off x="3124863" y="4902304"/>
            <a:ext cx="15823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7">
            <a:extLst>
              <a:ext uri="{FF2B5EF4-FFF2-40B4-BE49-F238E27FC236}">
                <a16:creationId xmlns:a16="http://schemas.microsoft.com/office/drawing/2014/main" id="{4F806EE9-D00E-C41E-A23B-951FCDCF1A9F}"/>
              </a:ext>
            </a:extLst>
          </p:cNvPr>
          <p:cNvSpPr txBox="1">
            <a:spLocks/>
          </p:cNvSpPr>
          <p:nvPr/>
        </p:nvSpPr>
        <p:spPr>
          <a:xfrm>
            <a:off x="3274943" y="6430031"/>
            <a:ext cx="5642113" cy="26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 spc="300">
                <a:solidFill>
                  <a:schemeClr val="tx1"/>
                </a:solidFill>
                <a:latin typeface="Helvetica LT Std Cond Light" panose="020B04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Reserve at Lone Tree</a:t>
            </a:r>
          </a:p>
        </p:txBody>
      </p:sp>
    </p:spTree>
    <p:extLst>
      <p:ext uri="{BB962C8B-B14F-4D97-AF65-F5344CB8AC3E}">
        <p14:creationId xmlns:p14="http://schemas.microsoft.com/office/powerpoint/2010/main" val="4159655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12E3639B-6062-A409-D575-B66900D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ABC5E-1D5D-4BD4-9133-AB0580BDA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8984" y="3552142"/>
            <a:ext cx="10365039" cy="598440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400" b="1" dirty="0">
                <a:solidFill>
                  <a:schemeClr val="accent3"/>
                </a:solidFill>
                <a:latin typeface="Helvetica LT Std Cond" panose="020B0506020202030204" pitchFamily="34" charset="0"/>
              </a:rPr>
              <a:t>TECHNOLGIES &amp; SUMMARY</a:t>
            </a:r>
          </a:p>
        </p:txBody>
      </p:sp>
    </p:spTree>
    <p:extLst>
      <p:ext uri="{BB962C8B-B14F-4D97-AF65-F5344CB8AC3E}">
        <p14:creationId xmlns:p14="http://schemas.microsoft.com/office/powerpoint/2010/main" val="3558305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and holding a phone and a device&#10;&#10;Description automatically generated">
            <a:extLst>
              <a:ext uri="{FF2B5EF4-FFF2-40B4-BE49-F238E27FC236}">
                <a16:creationId xmlns:a16="http://schemas.microsoft.com/office/drawing/2014/main" id="{40E385D7-8E83-942A-6EBF-B8576C6B2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72" y="2002463"/>
            <a:ext cx="4281178" cy="350060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Sound Technology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03DB7A-FE94-E9BB-D7CE-E10A194D967B}"/>
              </a:ext>
            </a:extLst>
          </p:cNvPr>
          <p:cNvSpPr txBox="1"/>
          <p:nvPr/>
        </p:nvSpPr>
        <p:spPr>
          <a:xfrm>
            <a:off x="1626160" y="1323446"/>
            <a:ext cx="2223386" cy="37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Sound Loop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4CCAE-6851-774F-0E7D-52319B6693D9}"/>
              </a:ext>
            </a:extLst>
          </p:cNvPr>
          <p:cNvSpPr txBox="1"/>
          <p:nvPr/>
        </p:nvSpPr>
        <p:spPr>
          <a:xfrm>
            <a:off x="6783222" y="1323445"/>
            <a:ext cx="2670925" cy="37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Bluetooth</a:t>
            </a:r>
          </a:p>
        </p:txBody>
      </p:sp>
      <p:pic>
        <p:nvPicPr>
          <p:cNvPr id="13" name="Picture 12" descr="A diagram of a conference room&#10;&#10;Description automatically generated">
            <a:extLst>
              <a:ext uri="{FF2B5EF4-FFF2-40B4-BE49-F238E27FC236}">
                <a16:creationId xmlns:a16="http://schemas.microsoft.com/office/drawing/2014/main" id="{7FA7B09C-652C-5E4E-34B7-D3F17DD51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2" y="1801447"/>
            <a:ext cx="4168042" cy="41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6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5CEBF3-D9C6-E005-0387-147122D034D6}"/>
              </a:ext>
            </a:extLst>
          </p:cNvPr>
          <p:cNvSpPr/>
          <p:nvPr/>
        </p:nvSpPr>
        <p:spPr>
          <a:xfrm>
            <a:off x="715073" y="1530088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0FFD4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5CD62-E737-FF36-D6D5-28EF6C079782}"/>
              </a:ext>
            </a:extLst>
          </p:cNvPr>
          <p:cNvSpPr txBox="1"/>
          <p:nvPr/>
        </p:nvSpPr>
        <p:spPr>
          <a:xfrm>
            <a:off x="848237" y="1721838"/>
            <a:ext cx="4671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Design Summaries</a:t>
            </a: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2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Is this an Absorption or Blocking issue?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Placement of program/spaces can avoid problems altogether.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Consider your materials and finishes.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</a:rPr>
              <a:t>Consider your mechanical options</a:t>
            </a: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.</a:t>
            </a: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</a:rPr>
              <a:t>Hire an expert! Design solutions in the beginning can avoid throwing money at a solution later on.</a:t>
            </a:r>
            <a:endParaRPr lang="en-US" sz="18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F1F0AB-3DA4-3B44-892A-E370047A46FB}"/>
              </a:ext>
            </a:extLst>
          </p:cNvPr>
          <p:cNvCxnSpPr>
            <a:cxnSpLocks/>
          </p:cNvCxnSpPr>
          <p:nvPr/>
        </p:nvCxnSpPr>
        <p:spPr>
          <a:xfrm>
            <a:off x="937867" y="2036038"/>
            <a:ext cx="150053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Subtitle 17">
            <a:extLst>
              <a:ext uri="{FF2B5EF4-FFF2-40B4-BE49-F238E27FC236}">
                <a16:creationId xmlns:a16="http://schemas.microsoft.com/office/drawing/2014/main" id="{85AC0DD0-26B0-8742-CEA4-B8F4E7E6B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3" name="Picture 2" descr="A group of people playing a piano&#10;&#10;Description automatically generated">
            <a:extLst>
              <a:ext uri="{FF2B5EF4-FFF2-40B4-BE49-F238E27FC236}">
                <a16:creationId xmlns:a16="http://schemas.microsoft.com/office/drawing/2014/main" id="{98F9CECE-A387-331A-A315-5EA415590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r="9277"/>
          <a:stretch/>
        </p:blipFill>
        <p:spPr>
          <a:xfrm>
            <a:off x="6069579" y="1530086"/>
            <a:ext cx="5311592" cy="43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25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0658A20-518F-0B74-74B0-CD0A0ECB1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04689" y="1548024"/>
            <a:ext cx="5511905" cy="35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73EF0-55D9-694F-438B-E32EE8D9D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5" b="2438"/>
          <a:stretch/>
        </p:blipFill>
        <p:spPr bwMode="auto">
          <a:xfrm>
            <a:off x="6078118" y="1647754"/>
            <a:ext cx="5511905" cy="34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29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12E3639B-6062-A409-D575-B66900D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ABC5E-1D5D-4BD4-9133-AB0580BDA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9450" y="3355044"/>
            <a:ext cx="11833100" cy="490811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Helvetica LT Std Cond" panose="020B0506020202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5063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Importance in Older Adult Living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94C9F9-2D04-DB85-1F7F-E57C6269DF75}"/>
              </a:ext>
            </a:extLst>
          </p:cNvPr>
          <p:cNvSpPr/>
          <p:nvPr/>
        </p:nvSpPr>
        <p:spPr>
          <a:xfrm>
            <a:off x="742781" y="1326891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241DE-A5B6-55A7-A1EB-546F8C0361C3}"/>
              </a:ext>
            </a:extLst>
          </p:cNvPr>
          <p:cNvSpPr txBox="1"/>
          <p:nvPr/>
        </p:nvSpPr>
        <p:spPr>
          <a:xfrm>
            <a:off x="875945" y="1518641"/>
            <a:ext cx="49759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COMMON SYMPTOMS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Speech of others sounds mumbled or slurred.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High-pitched sounds are hard to distinguish.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“S” and “TH” are hard to distinguish.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Conversations are difficult to understand particularly when there is background noise or reverberation.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Men’s voices are easier to hear than women’s.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Tinnitus (ringing) may occur in one or both ears.</a:t>
            </a:r>
            <a:endParaRPr lang="en-US" dirty="0">
              <a:solidFill>
                <a:schemeClr val="bg1"/>
              </a:solidFill>
              <a:latin typeface="Helvetica LT Std Cond Light" panose="020B0406020202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1D3884-ADFB-F8B5-BFC3-C4C37CFFC96C}"/>
              </a:ext>
            </a:extLst>
          </p:cNvPr>
          <p:cNvCxnSpPr>
            <a:cxnSpLocks/>
          </p:cNvCxnSpPr>
          <p:nvPr/>
        </p:nvCxnSpPr>
        <p:spPr>
          <a:xfrm>
            <a:off x="965575" y="1832841"/>
            <a:ext cx="192066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2EFEA44-A24C-9D7F-2DDA-AE8569A9AFB6}"/>
              </a:ext>
            </a:extLst>
          </p:cNvPr>
          <p:cNvSpPr/>
          <p:nvPr/>
        </p:nvSpPr>
        <p:spPr>
          <a:xfrm>
            <a:off x="6120369" y="1326891"/>
            <a:ext cx="5247552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6BEB9-03F8-D4BE-EAAD-EEAF68C12159}"/>
              </a:ext>
            </a:extLst>
          </p:cNvPr>
          <p:cNvSpPr txBox="1"/>
          <p:nvPr/>
        </p:nvSpPr>
        <p:spPr>
          <a:xfrm>
            <a:off x="6253534" y="1518641"/>
            <a:ext cx="49282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FACTORS</a:t>
            </a:r>
          </a:p>
          <a:p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Family history (age-related hearing loss tends to run in families).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Repeated exposure to loud noises.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Smoking.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Certain medical conditions (ex: diabetes).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50FFD4"/>
              </a:solidFill>
              <a:latin typeface="Helvetica LT Std Cond Light" panose="020B04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FFD4"/>
                </a:solidFill>
                <a:latin typeface="Helvetica LT Std Cond Light" panose="020B0406020202030204" pitchFamily="34" charset="0"/>
              </a:rPr>
              <a:t>Certain medicines (ex: chemotherapy drugs).</a:t>
            </a:r>
            <a:endParaRPr lang="en-US" dirty="0">
              <a:solidFill>
                <a:schemeClr val="bg1"/>
              </a:solidFill>
              <a:latin typeface="Helvetica LT Std Cond Light" panose="020B0406020202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5F20DC-671F-4806-9F62-37AEA268E774}"/>
              </a:ext>
            </a:extLst>
          </p:cNvPr>
          <p:cNvCxnSpPr>
            <a:cxnSpLocks/>
          </p:cNvCxnSpPr>
          <p:nvPr/>
        </p:nvCxnSpPr>
        <p:spPr>
          <a:xfrm>
            <a:off x="6343163" y="1832841"/>
            <a:ext cx="81027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887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Sound Basics 101</a:t>
            </a:r>
          </a:p>
        </p:txBody>
      </p:sp>
      <p:pic>
        <p:nvPicPr>
          <p:cNvPr id="1026" name="Picture 2" descr="Sound Wave ( Read ) | Physics | CK-12 Foundation">
            <a:extLst>
              <a:ext uri="{FF2B5EF4-FFF2-40B4-BE49-F238E27FC236}">
                <a16:creationId xmlns:a16="http://schemas.microsoft.com/office/drawing/2014/main" id="{AF2E5F80-7BB5-3C00-EA3E-D6059150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14" y="1027156"/>
            <a:ext cx="6387881" cy="48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58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Sound Basics 101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92087-7A60-EAFA-9318-A5F5BC079E68}"/>
              </a:ext>
            </a:extLst>
          </p:cNvPr>
          <p:cNvSpPr txBox="1"/>
          <p:nvPr/>
        </p:nvSpPr>
        <p:spPr>
          <a:xfrm>
            <a:off x="3057635" y="1195168"/>
            <a:ext cx="5511114" cy="37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Pitch is measured as frequency (Hz)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4B9D2-AEA7-83E1-80FB-1734D9D04DC3}"/>
              </a:ext>
            </a:extLst>
          </p:cNvPr>
          <p:cNvSpPr txBox="1"/>
          <p:nvPr/>
        </p:nvSpPr>
        <p:spPr>
          <a:xfrm>
            <a:off x="3057635" y="3508016"/>
            <a:ext cx="5511114" cy="37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Sound level is measured in decibels (dB)</a:t>
            </a:r>
          </a:p>
        </p:txBody>
      </p:sp>
      <p:pic>
        <p:nvPicPr>
          <p:cNvPr id="2050" name="Picture 2" descr="The Human Hearing Frequency Range and Audible Sounds | Nuheara">
            <a:extLst>
              <a:ext uri="{FF2B5EF4-FFF2-40B4-BE49-F238E27FC236}">
                <a16:creationId xmlns:a16="http://schemas.microsoft.com/office/drawing/2014/main" id="{8F8CD0A5-DD60-88EC-C670-98429C36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35" y="3881602"/>
            <a:ext cx="6070052" cy="22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frequency&#10;&#10;Description automatically generated">
            <a:extLst>
              <a:ext uri="{FF2B5EF4-FFF2-40B4-BE49-F238E27FC236}">
                <a16:creationId xmlns:a16="http://schemas.microsoft.com/office/drawing/2014/main" id="{31002E9A-A6D8-4C5D-CF3E-84FDBC3645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07"/>
          <a:stretch/>
        </p:blipFill>
        <p:spPr>
          <a:xfrm>
            <a:off x="6135441" y="1673313"/>
            <a:ext cx="3524250" cy="1809995"/>
          </a:xfrm>
          <a:prstGeom prst="rect">
            <a:avLst/>
          </a:prstGeom>
        </p:spPr>
      </p:pic>
      <p:pic>
        <p:nvPicPr>
          <p:cNvPr id="9" name="Picture 8" descr="A diagram of a frequency&#10;&#10;Description automatically generated">
            <a:extLst>
              <a:ext uri="{FF2B5EF4-FFF2-40B4-BE49-F238E27FC236}">
                <a16:creationId xmlns:a16="http://schemas.microsoft.com/office/drawing/2014/main" id="{B04F8A4D-5C70-4215-155B-8ED7FCC48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11191" y="1575758"/>
            <a:ext cx="352425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1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332C97-A4EB-CCFC-6311-2756BD2C9F8C}"/>
              </a:ext>
            </a:extLst>
          </p:cNvPr>
          <p:cNvSpPr/>
          <p:nvPr/>
        </p:nvSpPr>
        <p:spPr>
          <a:xfrm>
            <a:off x="715073" y="1308418"/>
            <a:ext cx="10673364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Architectural Acoustics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3DA63-F92C-F702-28CF-2917D6D40326}"/>
              </a:ext>
            </a:extLst>
          </p:cNvPr>
          <p:cNvSpPr txBox="1"/>
          <p:nvPr/>
        </p:nvSpPr>
        <p:spPr>
          <a:xfrm>
            <a:off x="3069327" y="1850823"/>
            <a:ext cx="5511114" cy="329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Architectural Acoustics is the study of:</a:t>
            </a: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Room Acoustics &amp; Reverberation</a:t>
            </a: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Sound Isolation</a:t>
            </a: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Mechanical and Environmental Noise</a:t>
            </a:r>
            <a:endParaRPr lang="en-US" sz="2800" kern="100" dirty="0"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8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12E3639B-6062-A409-D575-B66900D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ABC5E-1D5D-4BD4-9133-AB0580BDA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8984" y="3552142"/>
            <a:ext cx="10365039" cy="598440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400" b="1" dirty="0">
                <a:solidFill>
                  <a:schemeClr val="accent3"/>
                </a:solidFill>
                <a:latin typeface="Helvetica LT Std Cond" panose="020B0506020202030204" pitchFamily="34" charset="0"/>
              </a:rPr>
              <a:t>ROOM ACOUSTICS &amp; REVERBERATION</a:t>
            </a:r>
          </a:p>
        </p:txBody>
      </p:sp>
    </p:spTree>
    <p:extLst>
      <p:ext uri="{BB962C8B-B14F-4D97-AF65-F5344CB8AC3E}">
        <p14:creationId xmlns:p14="http://schemas.microsoft.com/office/powerpoint/2010/main" val="150444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332C97-A4EB-CCFC-6311-2756BD2C9F8C}"/>
              </a:ext>
            </a:extLst>
          </p:cNvPr>
          <p:cNvSpPr/>
          <p:nvPr/>
        </p:nvSpPr>
        <p:spPr>
          <a:xfrm>
            <a:off x="715073" y="1308418"/>
            <a:ext cx="10673364" cy="4376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27A9EA-D17E-DF8B-E654-E93DD6ECF0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AGELESS ACOUSTICS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B612D6-D75A-DACC-8481-06D32C7FF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Architectural Acoustics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3DA63-F92C-F702-28CF-2917D6D40326}"/>
              </a:ext>
            </a:extLst>
          </p:cNvPr>
          <p:cNvSpPr txBox="1"/>
          <p:nvPr/>
        </p:nvSpPr>
        <p:spPr>
          <a:xfrm>
            <a:off x="2364476" y="1850823"/>
            <a:ext cx="6912873" cy="329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effectLst/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Acoustics of a room are primarily determined by:</a:t>
            </a: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solidFill>
                <a:srgbClr val="50FFD4"/>
              </a:solidFill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Size</a:t>
            </a: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Shape</a:t>
            </a: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solidFill>
                <a:srgbClr val="50FFD4"/>
              </a:solidFill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50FFD4"/>
                </a:solidFill>
                <a:latin typeface="Helvetica LT Std Cond Light" panose="020B04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Surface Finishes</a:t>
            </a:r>
            <a:endParaRPr lang="en-US" sz="2800" kern="100" dirty="0">
              <a:effectLst/>
              <a:latin typeface="Helvetica LT Std Cond Light" panose="020B04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57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D9D9D9"/>
      </a:dk2>
      <a:lt2>
        <a:srgbClr val="00DAA4"/>
      </a:lt2>
      <a:accent1>
        <a:srgbClr val="434343"/>
      </a:accent1>
      <a:accent2>
        <a:srgbClr val="FFFFFF"/>
      </a:accent2>
      <a:accent3>
        <a:srgbClr val="00DAA4"/>
      </a:accent3>
      <a:accent4>
        <a:srgbClr val="000000"/>
      </a:accent4>
      <a:accent5>
        <a:srgbClr val="FFFFFF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77f039-a010-401a-820c-f6cd33e3f37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3902C562954041A700A4534DCA3DB3" ma:contentTypeVersion="18" ma:contentTypeDescription="Create a new document." ma:contentTypeScope="" ma:versionID="f628a1cd5a463a6ba4fe26bf088a5bad">
  <xsd:schema xmlns:xsd="http://www.w3.org/2001/XMLSchema" xmlns:xs="http://www.w3.org/2001/XMLSchema" xmlns:p="http://schemas.microsoft.com/office/2006/metadata/properties" xmlns:ns3="3f77f039-a010-401a-820c-f6cd33e3f37c" xmlns:ns4="bde4b9c4-2dcf-46e0-98cc-bf40a878c896" targetNamespace="http://schemas.microsoft.com/office/2006/metadata/properties" ma:root="true" ma:fieldsID="5594717c5fcc0ae14c5b9cb38ff836f8" ns3:_="" ns4:_="">
    <xsd:import namespace="3f77f039-a010-401a-820c-f6cd33e3f37c"/>
    <xsd:import namespace="bde4b9c4-2dcf-46e0-98cc-bf40a878c8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7f039-a010-401a-820c-f6cd33e3f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4b9c4-2dcf-46e0-98cc-bf40a878c89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E805AA-9F5A-4DFE-9C12-5B14771366BC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3f77f039-a010-401a-820c-f6cd33e3f37c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de4b9c4-2dcf-46e0-98cc-bf40a878c89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814801C-77CC-4522-A152-19D2B91A73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77f039-a010-401a-820c-f6cd33e3f37c"/>
    <ds:schemaRef ds:uri="bde4b9c4-2dcf-46e0-98cc-bf40a878c8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C771F3-9D2C-4ECC-8F14-127CB6B481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979</Words>
  <Application>Microsoft Office PowerPoint</Application>
  <PresentationFormat>Widescreen</PresentationFormat>
  <Paragraphs>330</Paragraphs>
  <Slides>35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Helvetica LT Std</vt:lpstr>
      <vt:lpstr>Helvetica LT Std Cond</vt:lpstr>
      <vt:lpstr>Helvetica LT Std Cond Light</vt:lpstr>
      <vt:lpstr>Helvetica LT Std Light</vt:lpstr>
      <vt:lpstr>Office Theme</vt:lpstr>
      <vt:lpstr>PowerPoint Presentation</vt:lpstr>
      <vt:lpstr>AGELESS ACOUSTICS</vt:lpstr>
      <vt:lpstr>AGELESS ACOUSTICS</vt:lpstr>
      <vt:lpstr>AGELESS ACOUSTICS</vt:lpstr>
      <vt:lpstr>AGELESS ACOUSTICS</vt:lpstr>
      <vt:lpstr>AGELESS ACOUSTICS</vt:lpstr>
      <vt:lpstr>AGELESS ACOUSTICS</vt:lpstr>
      <vt:lpstr>PowerPoint Presentation</vt:lpstr>
      <vt:lpstr>AGELESS ACOUSTICS</vt:lpstr>
      <vt:lpstr>AGELESS ACOUSTICS</vt:lpstr>
      <vt:lpstr>AGELESS ACOUSTICS</vt:lpstr>
      <vt:lpstr>AGELESS ACOUSTICS</vt:lpstr>
      <vt:lpstr>AGELESS ACOUSTICS</vt:lpstr>
      <vt:lpstr>AGELESS ACOUSTICS</vt:lpstr>
      <vt:lpstr>AGELESS ACOUSTICS</vt:lpstr>
      <vt:lpstr>AGELESS ACOUSTICS</vt:lpstr>
      <vt:lpstr>PowerPoint Presentation</vt:lpstr>
      <vt:lpstr>AGELESS ACOUSTICS</vt:lpstr>
      <vt:lpstr>AGELESS ACOUSTICS</vt:lpstr>
      <vt:lpstr>AGELESS ACOUSTICS</vt:lpstr>
      <vt:lpstr>AGELESS ACOUSTICS</vt:lpstr>
      <vt:lpstr>AGELESS ACOUSTICS</vt:lpstr>
      <vt:lpstr>AGELESS ACOUSTICS</vt:lpstr>
      <vt:lpstr>PowerPoint Presentation</vt:lpstr>
      <vt:lpstr>AGELESS ACOUSTICS</vt:lpstr>
      <vt:lpstr>AGELESS ACOUSTICS</vt:lpstr>
      <vt:lpstr>AGELESS ACOUSTICS</vt:lpstr>
      <vt:lpstr>AGELESS ACOUSTICS</vt:lpstr>
      <vt:lpstr>AGELESS ACOUSTICS</vt:lpstr>
      <vt:lpstr>AGELESS ACOUSTICS</vt:lpstr>
      <vt:lpstr>PowerPoint Presentation</vt:lpstr>
      <vt:lpstr>AGELESS ACOUSTICS</vt:lpstr>
      <vt:lpstr>AGELESS ACOUSTICS</vt:lpstr>
      <vt:lpstr>AGELESS ACOUSTICS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Sewall Hall Maintenance Project</dc:title>
  <dc:creator>Lauren Richey</dc:creator>
  <cp:lastModifiedBy>Sarah McVeigh</cp:lastModifiedBy>
  <cp:revision>38</cp:revision>
  <dcterms:created xsi:type="dcterms:W3CDTF">2021-07-26T20:39:42Z</dcterms:created>
  <dcterms:modified xsi:type="dcterms:W3CDTF">2024-05-07T16:18:23Z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0x010100283902C562954041A700A4534DCA3DB3</vt:lpwstr>
  </property>
</Properties>
</file>