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7"/>
  </p:notesMasterIdLst>
  <p:sldIdLst>
    <p:sldId id="264" r:id="rId2"/>
    <p:sldId id="278" r:id="rId3"/>
    <p:sldId id="265" r:id="rId4"/>
    <p:sldId id="266" r:id="rId5"/>
    <p:sldId id="267" r:id="rId6"/>
    <p:sldId id="268" r:id="rId7"/>
    <p:sldId id="269" r:id="rId8"/>
    <p:sldId id="270" r:id="rId9"/>
    <p:sldId id="271" r:id="rId10"/>
    <p:sldId id="272" r:id="rId11"/>
    <p:sldId id="273" r:id="rId12"/>
    <p:sldId id="274" r:id="rId13"/>
    <p:sldId id="275" r:id="rId14"/>
    <p:sldId id="277"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showGuides="1">
      <p:cViewPr varScale="1">
        <p:scale>
          <a:sx n="110" d="100"/>
          <a:sy n="110" d="100"/>
        </p:scale>
        <p:origin x="630"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81" d="100"/>
          <a:sy n="81" d="100"/>
        </p:scale>
        <p:origin x="246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F8A4B-A95F-4D15-9138-007144B9B487}"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AA60C-DF02-4EA8-8246-D74243D17CC0}" type="slidenum">
              <a:rPr lang="en-US" smtClean="0"/>
              <a:t>‹#›</a:t>
            </a:fld>
            <a:endParaRPr lang="en-US"/>
          </a:p>
        </p:txBody>
      </p:sp>
    </p:spTree>
    <p:extLst>
      <p:ext uri="{BB962C8B-B14F-4D97-AF65-F5344CB8AC3E}">
        <p14:creationId xmlns:p14="http://schemas.microsoft.com/office/powerpoint/2010/main" val="94219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199"/>
            <a:ext cx="6220047" cy="1909763"/>
          </a:xfrm>
        </p:spPr>
        <p:txBody>
          <a:bodyPr anchor="b">
            <a:normAutofit/>
          </a:bodyPr>
          <a:lstStyle>
            <a:lvl1pPr algn="l">
              <a:defRPr sz="4800" b="1">
                <a:solidFill>
                  <a:srgbClr val="00486A"/>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602038"/>
            <a:ext cx="6220047" cy="746678"/>
          </a:xfrm>
        </p:spPr>
        <p:txBody>
          <a:bodyPr>
            <a:normAutofit/>
          </a:bodyPr>
          <a:lstStyle>
            <a:lvl1pPr marL="0" indent="0" algn="l">
              <a:buNone/>
              <a:defRPr sz="2800" b="0">
                <a:solidFill>
                  <a:srgbClr val="00486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457200" y="5263116"/>
            <a:ext cx="4752753" cy="909084"/>
          </a:xfrm>
        </p:spPr>
        <p:txBody>
          <a:bodyPr anchor="b">
            <a:normAutofit/>
          </a:bodyPr>
          <a:lstStyle>
            <a:lvl1pPr marL="0" indent="0">
              <a:spcBef>
                <a:spcPts val="300"/>
              </a:spcBef>
              <a:buNone/>
              <a:defRPr sz="1400" b="0" baseline="0"/>
            </a:lvl1pPr>
          </a:lstStyle>
          <a:p>
            <a:pPr lvl="0"/>
            <a:r>
              <a:rPr lang="en-US" dirty="0" smtClean="0"/>
              <a:t>Presented by:</a:t>
            </a:r>
          </a:p>
          <a:p>
            <a:pPr lvl="0"/>
            <a:r>
              <a:rPr lang="en-US" dirty="0" smtClean="0"/>
              <a:t>Attorney Name  | Title</a:t>
            </a:r>
          </a:p>
          <a:p>
            <a:pPr lvl="0"/>
            <a:r>
              <a:rPr lang="en-US" dirty="0" smtClean="0"/>
              <a:t>Phone | Email</a:t>
            </a:r>
            <a:endParaRPr lang="en-US" dirty="0"/>
          </a:p>
        </p:txBody>
      </p:sp>
      <p:sp>
        <p:nvSpPr>
          <p:cNvPr id="9" name="Date Placeholder 3"/>
          <p:cNvSpPr>
            <a:spLocks noGrp="1"/>
          </p:cNvSpPr>
          <p:nvPr>
            <p:ph type="dt" sz="half" idx="11"/>
          </p:nvPr>
        </p:nvSpPr>
        <p:spPr>
          <a:xfrm>
            <a:off x="4724400" y="5869421"/>
            <a:ext cx="2743200" cy="365125"/>
          </a:xfrm>
        </p:spPr>
        <p:txBody>
          <a:bodyPr/>
          <a:lstStyle>
            <a:lvl1pPr algn="ctr">
              <a:defRPr/>
            </a:lvl1pPr>
          </a:lstStyle>
          <a:p>
            <a:endParaRPr lang="en-US" dirty="0"/>
          </a:p>
        </p:txBody>
      </p:sp>
      <p:sp>
        <p:nvSpPr>
          <p:cNvPr id="7" name="Picture Placeholder 6"/>
          <p:cNvSpPr>
            <a:spLocks noGrp="1"/>
          </p:cNvSpPr>
          <p:nvPr>
            <p:ph type="pic" sz="quarter" idx="12"/>
          </p:nvPr>
        </p:nvSpPr>
        <p:spPr>
          <a:xfrm flipH="1">
            <a:off x="6941127" y="0"/>
            <a:ext cx="5250873" cy="6858000"/>
          </a:xfrm>
          <a:prstGeom prst="flowChartDelay">
            <a:avLst/>
          </a:prstGeom>
        </p:spPr>
        <p:txBody>
          <a:bodyPr/>
          <a:lstStyle/>
          <a:p>
            <a:endParaRPr lang="en-US" dirty="0"/>
          </a:p>
        </p:txBody>
      </p:sp>
    </p:spTree>
    <p:extLst>
      <p:ext uri="{BB962C8B-B14F-4D97-AF65-F5344CB8AC3E}">
        <p14:creationId xmlns:p14="http://schemas.microsoft.com/office/powerpoint/2010/main" val="381300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0958623" cy="691117"/>
          </a:xfrm>
          <a:noFill/>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11277600" cy="4206873"/>
          </a:xfrm>
        </p:spPr>
        <p:txBody>
          <a:bodyPr/>
          <a:lstStyle/>
          <a:p>
            <a:pPr lvl="0"/>
            <a:r>
              <a:rPr lang="en-US" dirty="0" smtClean="0"/>
              <a:t>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dirty="0"/>
          </a:p>
        </p:txBody>
      </p:sp>
    </p:spTree>
    <p:extLst>
      <p:ext uri="{BB962C8B-B14F-4D97-AF65-F5344CB8AC3E}">
        <p14:creationId xmlns:p14="http://schemas.microsoft.com/office/powerpoint/2010/main" val="337443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567"/>
            <a:ext cx="10958624" cy="70174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5562600" cy="4202111"/>
          </a:xfrm>
        </p:spPr>
        <p:txBody>
          <a:bodyPr/>
          <a:lstStyle/>
          <a:p>
            <a:pPr lvl="0"/>
            <a:r>
              <a:rPr lang="en-US" dirty="0" smtClean="0"/>
              <a:t>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172200" y="1600200"/>
            <a:ext cx="5562600" cy="4202111"/>
          </a:xfrm>
        </p:spPr>
        <p:txBody>
          <a:bodyPr/>
          <a:lstStyle/>
          <a:p>
            <a:pPr lvl="0"/>
            <a:r>
              <a:rPr lang="en-US" dirty="0" smtClean="0"/>
              <a:t>Edit Master text styles</a:t>
            </a:r>
          </a:p>
          <a:p>
            <a:pPr lvl="1"/>
            <a:r>
              <a:rPr lang="en-US" dirty="0" smtClean="0"/>
              <a:t>Second level</a:t>
            </a:r>
          </a:p>
          <a:p>
            <a:pPr lvl="2"/>
            <a:r>
              <a:rPr lang="en-US" dirty="0" smtClean="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195021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567"/>
            <a:ext cx="10958624" cy="70174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652284" cy="4202111"/>
          </a:xfrm>
        </p:spPr>
        <p:txBody>
          <a:bodyPr/>
          <a:lstStyle/>
          <a:p>
            <a:pPr lvl="0"/>
            <a:r>
              <a:rPr lang="en-US" dirty="0" smtClean="0"/>
              <a:t>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269858" y="1605515"/>
            <a:ext cx="3652284" cy="4202111"/>
          </a:xfrm>
        </p:spPr>
        <p:txBody>
          <a:bodyPr/>
          <a:lstStyle/>
          <a:p>
            <a:pPr lvl="0"/>
            <a:r>
              <a:rPr lang="en-US" dirty="0" smtClean="0"/>
              <a:t>Edit Master text styles</a:t>
            </a:r>
          </a:p>
          <a:p>
            <a:pPr lvl="1"/>
            <a:r>
              <a:rPr lang="en-US" dirty="0" smtClean="0"/>
              <a:t>Second level</a:t>
            </a:r>
          </a:p>
          <a:p>
            <a:pPr lvl="2"/>
            <a:r>
              <a:rPr lang="en-US" dirty="0" smtClean="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40AB3-5680-4982-8E3F-3D475921B21D}" type="slidenum">
              <a:rPr lang="en-US" smtClean="0"/>
              <a:t>‹#›</a:t>
            </a:fld>
            <a:endParaRPr lang="en-US"/>
          </a:p>
        </p:txBody>
      </p:sp>
      <p:sp>
        <p:nvSpPr>
          <p:cNvPr id="8" name="Content Placeholder 3"/>
          <p:cNvSpPr>
            <a:spLocks noGrp="1"/>
          </p:cNvSpPr>
          <p:nvPr>
            <p:ph sz="half" idx="13"/>
          </p:nvPr>
        </p:nvSpPr>
        <p:spPr>
          <a:xfrm>
            <a:off x="8074542" y="1600200"/>
            <a:ext cx="3652284" cy="4202111"/>
          </a:xfrm>
        </p:spPr>
        <p:txBody>
          <a:body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4793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01726" y="499731"/>
            <a:ext cx="9388549" cy="5124892"/>
          </a:xfrm>
        </p:spPr>
        <p:txBody>
          <a:bodyPr/>
          <a:lstStyle/>
          <a:p>
            <a:endParaRPr lang="en-US"/>
          </a:p>
        </p:txBody>
      </p:sp>
      <p:sp>
        <p:nvSpPr>
          <p:cNvPr id="9" name="Text Placeholder 8"/>
          <p:cNvSpPr>
            <a:spLocks noGrp="1"/>
          </p:cNvSpPr>
          <p:nvPr>
            <p:ph type="body" sz="quarter" idx="14"/>
          </p:nvPr>
        </p:nvSpPr>
        <p:spPr>
          <a:xfrm>
            <a:off x="1741081" y="5806408"/>
            <a:ext cx="8709837" cy="307975"/>
          </a:xfrm>
        </p:spPr>
        <p:txBody>
          <a:bodyPr>
            <a:normAutofit/>
          </a:bodyPr>
          <a:lstStyle>
            <a:lvl1pPr marL="0" indent="0" algn="ctr">
              <a:buNone/>
              <a:defRPr sz="1400" b="0"/>
            </a:lvl1pPr>
          </a:lstStyle>
          <a:p>
            <a:pPr lvl="0"/>
            <a:endParaRPr lang="en-US" dirty="0"/>
          </a:p>
        </p:txBody>
      </p:sp>
      <p:sp>
        <p:nvSpPr>
          <p:cNvPr id="4" name="Slide Number Placeholder 5"/>
          <p:cNvSpPr>
            <a:spLocks noGrp="1"/>
          </p:cNvSpPr>
          <p:nvPr>
            <p:ph type="sldNum" sz="quarter" idx="12"/>
          </p:nvPr>
        </p:nvSpPr>
        <p:spPr>
          <a:xfrm>
            <a:off x="8991600" y="5807074"/>
            <a:ext cx="2743200" cy="365125"/>
          </a:xfrm>
        </p:spPr>
        <p:txBody>
          <a:bodyPr/>
          <a:lstStyle/>
          <a:p>
            <a:fld id="{D3940AB3-5680-4982-8E3F-3D475921B21D}" type="slidenum">
              <a:rPr lang="en-US" smtClean="0"/>
              <a:t>‹#›</a:t>
            </a:fld>
            <a:endParaRPr lang="en-US" dirty="0"/>
          </a:p>
        </p:txBody>
      </p:sp>
    </p:spTree>
    <p:extLst>
      <p:ext uri="{BB962C8B-B14F-4D97-AF65-F5344CB8AC3E}">
        <p14:creationId xmlns:p14="http://schemas.microsoft.com/office/powerpoint/2010/main" val="945950275"/>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11277600" cy="3662916"/>
          </a:xfrm>
        </p:spPr>
        <p:txBody>
          <a:bodyPr anchor="ctr"/>
          <a:lstStyle>
            <a:lvl1pPr algn="ctr">
              <a:defRPr sz="6000">
                <a:solidFill>
                  <a:srgbClr val="00486A"/>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2"/>
          </p:nvPr>
        </p:nvSpPr>
        <p:spPr>
          <a:xfrm>
            <a:off x="8991600" y="5807074"/>
            <a:ext cx="2743200" cy="365125"/>
          </a:xfrm>
        </p:spPr>
        <p:txBody>
          <a:bodyPr/>
          <a:lstStyle>
            <a:lvl1pPr>
              <a:defRPr>
                <a:solidFill>
                  <a:schemeClr val="bg1"/>
                </a:solidFill>
              </a:defRPr>
            </a:lvl1pPr>
          </a:lstStyle>
          <a:p>
            <a:fld id="{D3940AB3-5680-4982-8E3F-3D475921B21D}" type="slidenum">
              <a:rPr lang="en-US" smtClean="0"/>
              <a:pPr/>
              <a:t>‹#›</a:t>
            </a:fld>
            <a:endParaRPr lang="en-US" dirty="0"/>
          </a:p>
        </p:txBody>
      </p:sp>
      <p:sp>
        <p:nvSpPr>
          <p:cNvPr id="5" name="Picture Placeholder 4"/>
          <p:cNvSpPr>
            <a:spLocks noGrp="1"/>
          </p:cNvSpPr>
          <p:nvPr>
            <p:ph type="pic" sz="quarter" idx="13"/>
          </p:nvPr>
        </p:nvSpPr>
        <p:spPr>
          <a:xfrm>
            <a:off x="0" y="0"/>
            <a:ext cx="12192000" cy="1600200"/>
          </a:xfrm>
        </p:spPr>
        <p:txBody>
          <a:bodyPr/>
          <a:lstStyle/>
          <a:p>
            <a:endParaRPr lang="en-US"/>
          </a:p>
        </p:txBody>
      </p:sp>
    </p:spTree>
    <p:extLst>
      <p:ext uri="{BB962C8B-B14F-4D97-AF65-F5344CB8AC3E}">
        <p14:creationId xmlns:p14="http://schemas.microsoft.com/office/powerpoint/2010/main" val="332711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ttorney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2632" y="489099"/>
            <a:ext cx="7152167" cy="701749"/>
          </a:xfrm>
        </p:spPr>
        <p:txBody>
          <a:bodyPr/>
          <a:lstStyle>
            <a:lvl1pPr>
              <a:defRPr>
                <a:solidFill>
                  <a:srgbClr val="00486A"/>
                </a:solidFill>
              </a:defRPr>
            </a:lvl1pPr>
          </a:lstStyle>
          <a:p>
            <a:r>
              <a:rPr lang="en-US" dirty="0" smtClean="0"/>
              <a:t>Attorney</a:t>
            </a:r>
            <a:endParaRPr lang="en-US" dirty="0"/>
          </a:p>
        </p:txBody>
      </p:sp>
      <p:sp>
        <p:nvSpPr>
          <p:cNvPr id="7" name="Picture Placeholder 6"/>
          <p:cNvSpPr>
            <a:spLocks noGrp="1"/>
          </p:cNvSpPr>
          <p:nvPr>
            <p:ph type="pic" sz="quarter" idx="10"/>
          </p:nvPr>
        </p:nvSpPr>
        <p:spPr>
          <a:xfrm>
            <a:off x="457200" y="467833"/>
            <a:ext cx="3891516" cy="5103627"/>
          </a:xfrm>
        </p:spPr>
        <p:txBody>
          <a:bodyPr/>
          <a:lstStyle/>
          <a:p>
            <a:endParaRPr lang="en-US"/>
          </a:p>
        </p:txBody>
      </p:sp>
      <p:sp>
        <p:nvSpPr>
          <p:cNvPr id="9" name="Text Placeholder 8"/>
          <p:cNvSpPr>
            <a:spLocks noGrp="1"/>
          </p:cNvSpPr>
          <p:nvPr>
            <p:ph type="body" sz="quarter" idx="11" hasCustomPrompt="1"/>
          </p:nvPr>
        </p:nvSpPr>
        <p:spPr>
          <a:xfrm>
            <a:off x="4582632" y="1063659"/>
            <a:ext cx="7152167" cy="430211"/>
          </a:xfrm>
        </p:spPr>
        <p:txBody>
          <a:bodyPr anchor="b">
            <a:normAutofit/>
          </a:bodyPr>
          <a:lstStyle>
            <a:lvl1pPr marL="0" indent="0">
              <a:spcBef>
                <a:spcPts val="300"/>
              </a:spcBef>
              <a:buNone/>
              <a:defRPr sz="1600" b="1" i="1" baseline="0"/>
            </a:lvl1pPr>
          </a:lstStyle>
          <a:p>
            <a:pPr lvl="0"/>
            <a:r>
              <a:rPr lang="en-US" dirty="0" smtClean="0"/>
              <a:t>Title</a:t>
            </a:r>
            <a:endParaRPr lang="en-US" dirty="0"/>
          </a:p>
        </p:txBody>
      </p:sp>
      <p:sp>
        <p:nvSpPr>
          <p:cNvPr id="11" name="Content Placeholder 10"/>
          <p:cNvSpPr>
            <a:spLocks noGrp="1"/>
          </p:cNvSpPr>
          <p:nvPr>
            <p:ph sz="quarter" idx="12" hasCustomPrompt="1"/>
          </p:nvPr>
        </p:nvSpPr>
        <p:spPr>
          <a:xfrm>
            <a:off x="4583112" y="2211388"/>
            <a:ext cx="7151687" cy="3360072"/>
          </a:xfrm>
          <a:noFill/>
        </p:spPr>
        <p:txBody>
          <a:bodyPr>
            <a:normAutofit/>
          </a:bodyPr>
          <a:lstStyle>
            <a:lvl1pPr marL="0" indent="0" algn="just">
              <a:buNone/>
              <a:defRPr sz="1100" b="0">
                <a:solidFill>
                  <a:srgbClr val="00486A"/>
                </a:solidFill>
              </a:defRPr>
            </a:lvl1pPr>
            <a:lvl2pPr marL="457200" indent="0">
              <a:buNone/>
              <a:defRPr sz="1100" b="0">
                <a:solidFill>
                  <a:srgbClr val="00486A"/>
                </a:solidFill>
              </a:defRPr>
            </a:lvl2pPr>
            <a:lvl3pPr marL="914400" indent="0">
              <a:buNone/>
              <a:defRPr sz="1100" b="0">
                <a:solidFill>
                  <a:srgbClr val="00486A"/>
                </a:solidFill>
              </a:defRPr>
            </a:lvl3pPr>
            <a:lvl4pPr marL="1371600" indent="0">
              <a:buNone/>
              <a:defRPr sz="1100" b="0">
                <a:solidFill>
                  <a:srgbClr val="00486A"/>
                </a:solidFill>
              </a:defRPr>
            </a:lvl4pPr>
            <a:lvl5pPr marL="1828800" indent="0">
              <a:buNone/>
              <a:defRPr sz="1100" b="0">
                <a:solidFill>
                  <a:srgbClr val="00486A"/>
                </a:solidFill>
              </a:defRPr>
            </a:lvl5pPr>
          </a:lstStyle>
          <a:p>
            <a:pPr lvl="0"/>
            <a:r>
              <a:rPr lang="en-US" dirty="0" smtClean="0"/>
              <a:t>Bio</a:t>
            </a:r>
            <a:endParaRPr lang="en-US" dirty="0"/>
          </a:p>
        </p:txBody>
      </p:sp>
      <p:cxnSp>
        <p:nvCxnSpPr>
          <p:cNvPr id="6" name="Straight Connector 5"/>
          <p:cNvCxnSpPr/>
          <p:nvPr userDrawn="1"/>
        </p:nvCxnSpPr>
        <p:spPr>
          <a:xfrm>
            <a:off x="4582632" y="1954509"/>
            <a:ext cx="7152168" cy="0"/>
          </a:xfrm>
          <a:prstGeom prst="line">
            <a:avLst/>
          </a:prstGeom>
          <a:ln>
            <a:solidFill>
              <a:srgbClr val="00486A"/>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3"/>
          </p:nvPr>
        </p:nvSpPr>
        <p:spPr>
          <a:xfrm>
            <a:off x="8991600" y="5807074"/>
            <a:ext cx="2743200" cy="365125"/>
          </a:xfrm>
        </p:spPr>
        <p:txBody>
          <a:bodyPr/>
          <a:lstStyle>
            <a:lvl1pPr>
              <a:defRPr>
                <a:solidFill>
                  <a:schemeClr val="bg1"/>
                </a:solidFill>
              </a:defRPr>
            </a:lvl1pPr>
          </a:lstStyle>
          <a:p>
            <a:fld id="{D3940AB3-5680-4982-8E3F-3D475921B21D}" type="slidenum">
              <a:rPr lang="en-US" smtClean="0"/>
              <a:pPr/>
              <a:t>‹#›</a:t>
            </a:fld>
            <a:endParaRPr lang="en-US" dirty="0"/>
          </a:p>
        </p:txBody>
      </p:sp>
      <p:sp>
        <p:nvSpPr>
          <p:cNvPr id="5" name="Text Placeholder 4"/>
          <p:cNvSpPr>
            <a:spLocks noGrp="1"/>
          </p:cNvSpPr>
          <p:nvPr>
            <p:ph type="body" sz="quarter" idx="14" hasCustomPrompt="1"/>
          </p:nvPr>
        </p:nvSpPr>
        <p:spPr>
          <a:xfrm>
            <a:off x="4583113" y="1493871"/>
            <a:ext cx="7151687" cy="375574"/>
          </a:xfrm>
        </p:spPr>
        <p:txBody>
          <a:bodyPr>
            <a:noAutofit/>
          </a:bodyPr>
          <a:lstStyle>
            <a:lvl1pPr marL="0" indent="0">
              <a:buNone/>
              <a:defRPr sz="1400" b="0"/>
            </a:lvl1pPr>
          </a:lstStyle>
          <a:p>
            <a:pPr lvl="0"/>
            <a:r>
              <a:rPr lang="en-US" dirty="0" smtClean="0"/>
              <a:t>Phone | Email</a:t>
            </a:r>
            <a:endParaRPr lang="en-US" dirty="0"/>
          </a:p>
        </p:txBody>
      </p:sp>
    </p:spTree>
    <p:extLst>
      <p:ext uri="{BB962C8B-B14F-4D97-AF65-F5344CB8AC3E}">
        <p14:creationId xmlns:p14="http://schemas.microsoft.com/office/powerpoint/2010/main" val="339287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00200"/>
            <a:ext cx="11277600" cy="3662916"/>
          </a:xfrm>
        </p:spPr>
        <p:txBody>
          <a:bodyPr anchor="ctr"/>
          <a:lstStyle>
            <a:lvl1pPr algn="ctr">
              <a:defRPr sz="6000">
                <a:solidFill>
                  <a:srgbClr val="00486A"/>
                </a:solidFill>
              </a:defRPr>
            </a:lvl1pPr>
          </a:lstStyle>
          <a:p>
            <a:r>
              <a:rPr lang="en-US" dirty="0" smtClean="0"/>
              <a:t>Thank You / Questions</a:t>
            </a:r>
            <a:endParaRPr lang="en-US" dirty="0"/>
          </a:p>
        </p:txBody>
      </p:sp>
      <p:sp>
        <p:nvSpPr>
          <p:cNvPr id="3" name="Slide Number Placeholder 5"/>
          <p:cNvSpPr>
            <a:spLocks noGrp="1"/>
          </p:cNvSpPr>
          <p:nvPr>
            <p:ph type="sldNum" sz="quarter" idx="12"/>
          </p:nvPr>
        </p:nvSpPr>
        <p:spPr>
          <a:xfrm>
            <a:off x="8991600" y="5807074"/>
            <a:ext cx="2743200" cy="365125"/>
          </a:xfrm>
        </p:spPr>
        <p:txBody>
          <a:bodyPr/>
          <a:lstStyle>
            <a:lvl1pPr>
              <a:defRPr>
                <a:solidFill>
                  <a:schemeClr val="bg1"/>
                </a:solidFill>
              </a:defRPr>
            </a:lvl1pPr>
          </a:lstStyle>
          <a:p>
            <a:fld id="{D3940AB3-5680-4982-8E3F-3D475921B21D}" type="slidenum">
              <a:rPr lang="en-US" smtClean="0"/>
              <a:pPr/>
              <a:t>‹#›</a:t>
            </a:fld>
            <a:endParaRPr lang="en-US" dirty="0"/>
          </a:p>
        </p:txBody>
      </p:sp>
      <p:sp>
        <p:nvSpPr>
          <p:cNvPr id="4" name="Picture Placeholder 4"/>
          <p:cNvSpPr>
            <a:spLocks noGrp="1"/>
          </p:cNvSpPr>
          <p:nvPr>
            <p:ph type="pic" sz="quarter" idx="13"/>
          </p:nvPr>
        </p:nvSpPr>
        <p:spPr>
          <a:xfrm>
            <a:off x="0" y="0"/>
            <a:ext cx="12192000" cy="1600200"/>
          </a:xfrm>
        </p:spPr>
        <p:txBody>
          <a:bodyPr/>
          <a:lstStyle/>
          <a:p>
            <a:endParaRPr lang="en-US"/>
          </a:p>
        </p:txBody>
      </p:sp>
    </p:spTree>
    <p:extLst>
      <p:ext uri="{BB962C8B-B14F-4D97-AF65-F5344CB8AC3E}">
        <p14:creationId xmlns:p14="http://schemas.microsoft.com/office/powerpoint/2010/main" val="187601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6176" y="446567"/>
            <a:ext cx="9909545" cy="701749"/>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11277600" cy="45767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5807075"/>
            <a:ext cx="2743200" cy="365125"/>
          </a:xfrm>
          <a:prstGeom prst="rect">
            <a:avLst/>
          </a:prstGeom>
        </p:spPr>
        <p:txBody>
          <a:bodyPr vert="horz" lIns="91440" tIns="45720" rIns="91440" bIns="45720" rtlCol="0" anchor="b"/>
          <a:lstStyle>
            <a:lvl1pPr algn="l">
              <a:defRPr sz="1200">
                <a:solidFill>
                  <a:srgbClr val="00486A"/>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3200400" y="5807075"/>
            <a:ext cx="5791200" cy="365125"/>
          </a:xfrm>
          <a:prstGeom prst="rect">
            <a:avLst/>
          </a:prstGeom>
        </p:spPr>
        <p:txBody>
          <a:bodyPr vert="horz" lIns="91440" tIns="45720" rIns="91440" bIns="45720" rtlCol="0" anchor="b"/>
          <a:lstStyle>
            <a:lvl1pPr algn="ctr">
              <a:defRPr sz="1100">
                <a:solidFill>
                  <a:srgbClr val="00486A"/>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991600" y="5807074"/>
            <a:ext cx="2743200" cy="365125"/>
          </a:xfrm>
          <a:prstGeom prst="rect">
            <a:avLst/>
          </a:prstGeom>
        </p:spPr>
        <p:txBody>
          <a:bodyPr vert="horz" lIns="91440" tIns="45720" rIns="91440" bIns="45720" rtlCol="0" anchor="b"/>
          <a:lstStyle>
            <a:lvl1pPr algn="r">
              <a:defRPr sz="1100">
                <a:solidFill>
                  <a:srgbClr val="00486A"/>
                </a:solidFill>
                <a:latin typeface="Arial" panose="020B0604020202020204" pitchFamily="34" charset="0"/>
                <a:cs typeface="Arial" panose="020B0604020202020204" pitchFamily="34" charset="0"/>
              </a:defRPr>
            </a:lvl1pPr>
          </a:lstStyle>
          <a:p>
            <a:fld id="{D3940AB3-5680-4982-8E3F-3D475921B21D}" type="slidenum">
              <a:rPr lang="en-US" smtClean="0"/>
              <a:pPr/>
              <a:t>‹#›</a:t>
            </a:fld>
            <a:endParaRPr lang="en-US" dirty="0"/>
          </a:p>
        </p:txBody>
      </p:sp>
    </p:spTree>
    <p:extLst>
      <p:ext uri="{BB962C8B-B14F-4D97-AF65-F5344CB8AC3E}">
        <p14:creationId xmlns:p14="http://schemas.microsoft.com/office/powerpoint/2010/main" val="288359683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lvl1pPr algn="l" defTabSz="914400" rtl="0" eaLnBrk="1" latinLnBrk="0" hangingPunct="1">
        <a:lnSpc>
          <a:spcPct val="90000"/>
        </a:lnSpc>
        <a:spcBef>
          <a:spcPct val="0"/>
        </a:spcBef>
        <a:buNone/>
        <a:defRPr sz="2400" b="1" kern="1200">
          <a:solidFill>
            <a:srgbClr val="00486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42C"/>
        </a:buClr>
        <a:buFont typeface="Arial" panose="020B0604020202020204" pitchFamily="34" charset="0"/>
        <a:buChar char="•"/>
        <a:defRPr sz="2400" b="1" kern="1200">
          <a:solidFill>
            <a:srgbClr val="0048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C42C"/>
        </a:buClr>
        <a:buFont typeface="Arial" panose="020B0604020202020204" pitchFamily="34" charset="0"/>
        <a:buChar char="–"/>
        <a:defRPr sz="2000" kern="1200">
          <a:solidFill>
            <a:srgbClr val="00486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C42C"/>
        </a:buClr>
        <a:buFont typeface="Arial" panose="020B0604020202020204" pitchFamily="34" charset="0"/>
        <a:buChar char="–"/>
        <a:defRPr sz="2000" kern="1200">
          <a:solidFill>
            <a:srgbClr val="00486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8">
          <p15:clr>
            <a:srgbClr val="F26B43"/>
          </p15:clr>
        </p15:guide>
        <p15:guide id="2" orient="horz" pos="3888">
          <p15:clr>
            <a:srgbClr val="F26B43"/>
          </p15:clr>
        </p15:guide>
        <p15:guide id="3" pos="288">
          <p15:clr>
            <a:srgbClr val="F26B43"/>
          </p15:clr>
        </p15:guide>
        <p15:guide id="4" pos="73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pkozal@dickinsonwright.com"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osha.gov/hospitals/workplace-violen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199"/>
            <a:ext cx="6220047" cy="2987212"/>
          </a:xfrm>
        </p:spPr>
        <p:txBody>
          <a:bodyPr>
            <a:noAutofit/>
          </a:bodyPr>
          <a:lstStyle/>
          <a:p>
            <a:r>
              <a:rPr lang="en-US" sz="6000" dirty="0"/>
              <a:t>2024 Regulatory &amp; Legislative Updates</a:t>
            </a:r>
          </a:p>
        </p:txBody>
      </p:sp>
      <p:sp>
        <p:nvSpPr>
          <p:cNvPr id="4" name="Text Placeholder 3"/>
          <p:cNvSpPr>
            <a:spLocks noGrp="1"/>
          </p:cNvSpPr>
          <p:nvPr>
            <p:ph type="body" sz="quarter" idx="10"/>
          </p:nvPr>
        </p:nvSpPr>
        <p:spPr/>
        <p:txBody>
          <a:bodyPr>
            <a:normAutofit fontScale="92500" lnSpcReduction="10000"/>
          </a:bodyPr>
          <a:lstStyle/>
          <a:p>
            <a:r>
              <a:rPr lang="en-US" dirty="0" smtClean="0"/>
              <a:t>Presented by: </a:t>
            </a:r>
          </a:p>
          <a:p>
            <a:r>
              <a:rPr lang="en-US" dirty="0" smtClean="0"/>
              <a:t>Peggy </a:t>
            </a:r>
            <a:r>
              <a:rPr lang="en-US" dirty="0"/>
              <a:t>E. Kozal, Esq.</a:t>
            </a:r>
          </a:p>
          <a:p>
            <a:r>
              <a:rPr lang="en-US" dirty="0" smtClean="0"/>
              <a:t>303.723.8406</a:t>
            </a:r>
            <a:endParaRPr lang="en-US" dirty="0"/>
          </a:p>
          <a:p>
            <a:r>
              <a:rPr lang="en-US" dirty="0"/>
              <a:t>pkozal@dickinson-wright.com </a:t>
            </a:r>
          </a:p>
        </p:txBody>
      </p:sp>
      <p:pic>
        <p:nvPicPr>
          <p:cNvPr id="7" name="Picture Placeholder 6"/>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8946" t="77" r="40008" b="-77"/>
          <a:stretch/>
        </p:blipFill>
        <p:spPr/>
      </p:pic>
    </p:spTree>
    <p:extLst>
      <p:ext uri="{BB962C8B-B14F-4D97-AF65-F5344CB8AC3E}">
        <p14:creationId xmlns:p14="http://schemas.microsoft.com/office/powerpoint/2010/main" val="3283535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a:t>
            </a:r>
            <a:r>
              <a:rPr lang="en-US" dirty="0" smtClean="0"/>
              <a:t>Expectations Among Increase Enforcement</a:t>
            </a:r>
            <a:endParaRPr lang="en-US" dirty="0"/>
          </a:p>
        </p:txBody>
      </p:sp>
      <p:sp>
        <p:nvSpPr>
          <p:cNvPr id="3" name="Content Placeholder 2"/>
          <p:cNvSpPr>
            <a:spLocks noGrp="1"/>
          </p:cNvSpPr>
          <p:nvPr>
            <p:ph idx="1"/>
          </p:nvPr>
        </p:nvSpPr>
        <p:spPr/>
        <p:txBody>
          <a:bodyPr/>
          <a:lstStyle/>
          <a:p>
            <a:r>
              <a:rPr lang="en-US" smtClean="0"/>
              <a:t>Culture </a:t>
            </a:r>
          </a:p>
          <a:p>
            <a:pPr lvl="1"/>
            <a:r>
              <a:rPr lang="en-US" smtClean="0"/>
              <a:t>Celebrate successes – e.g., call light response times, reporting, completion of tasks, raffles, employees of the month</a:t>
            </a:r>
          </a:p>
          <a:p>
            <a:pPr lvl="1"/>
            <a:r>
              <a:rPr lang="en-US" smtClean="0"/>
              <a:t>Administrator rounding and communications with staff</a:t>
            </a:r>
          </a:p>
          <a:p>
            <a:pPr lvl="1"/>
            <a:r>
              <a:rPr lang="en-US" smtClean="0"/>
              <a:t>Check-ins and feedback</a:t>
            </a:r>
          </a:p>
          <a:p>
            <a:r>
              <a:rPr lang="en-US" smtClean="0"/>
              <a:t>Decreased reliance on agency staffing</a:t>
            </a:r>
          </a:p>
          <a:p>
            <a:r>
              <a:rPr lang="en-US" smtClean="0"/>
              <a:t>Staff understanding regulations</a:t>
            </a:r>
          </a:p>
          <a:p>
            <a:r>
              <a:rPr lang="en-US" smtClean="0"/>
              <a:t>Identification of patterns or inconsistencies</a:t>
            </a:r>
          </a:p>
          <a:p>
            <a:endParaRPr lang="en-US" dirty="0"/>
          </a:p>
        </p:txBody>
      </p:sp>
    </p:spTree>
    <p:extLst>
      <p:ext uri="{BB962C8B-B14F-4D97-AF65-F5344CB8AC3E}">
        <p14:creationId xmlns:p14="http://schemas.microsoft.com/office/powerpoint/2010/main" val="1831099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November 2023 Updated General Compliance Program Guidance (GCPG)</a:t>
            </a:r>
            <a:endParaRPr lang="en-US" dirty="0"/>
          </a:p>
        </p:txBody>
      </p:sp>
      <p:sp>
        <p:nvSpPr>
          <p:cNvPr id="5" name="Content Placeholder 4"/>
          <p:cNvSpPr>
            <a:spLocks noGrp="1"/>
          </p:cNvSpPr>
          <p:nvPr>
            <p:ph idx="1"/>
          </p:nvPr>
        </p:nvSpPr>
        <p:spPr/>
        <p:txBody>
          <a:bodyPr/>
          <a:lstStyle/>
          <a:p>
            <a:r>
              <a:rPr lang="en-US" dirty="0" smtClean="0"/>
              <a:t>Voluntary Guidance</a:t>
            </a:r>
          </a:p>
          <a:p>
            <a:r>
              <a:rPr lang="en-US" dirty="0" smtClean="0"/>
              <a:t>Applicable to all but more specific ICPGs anticipated for 2024</a:t>
            </a:r>
          </a:p>
          <a:p>
            <a:r>
              <a:rPr lang="en-US" dirty="0" smtClean="0"/>
              <a:t>Revises 7 elements of CP:</a:t>
            </a:r>
          </a:p>
          <a:p>
            <a:pPr marL="914400" lvl="1" indent="-457200">
              <a:buFont typeface="+mj-lt"/>
              <a:buAutoNum type="arabicPeriod"/>
            </a:pPr>
            <a:r>
              <a:rPr lang="en-US" dirty="0" smtClean="0"/>
              <a:t>Written policies and procedures</a:t>
            </a:r>
          </a:p>
          <a:p>
            <a:pPr marL="914400" lvl="1" indent="-457200">
              <a:buFont typeface="+mj-lt"/>
              <a:buAutoNum type="arabicPeriod"/>
            </a:pPr>
            <a:r>
              <a:rPr lang="en-US" dirty="0" smtClean="0"/>
              <a:t>Compliance leadership and oversight (previously Designated Compliance Officer and Compliance Committee)</a:t>
            </a:r>
          </a:p>
          <a:p>
            <a:pPr marL="914400" lvl="1" indent="-457200">
              <a:buFont typeface="+mj-lt"/>
              <a:buAutoNum type="arabicPeriod"/>
            </a:pPr>
            <a:r>
              <a:rPr lang="en-US" dirty="0" smtClean="0"/>
              <a:t>Training and education</a:t>
            </a:r>
          </a:p>
          <a:p>
            <a:pPr marL="914400" lvl="1" indent="-457200">
              <a:buFont typeface="+mj-lt"/>
              <a:buAutoNum type="arabicPeriod"/>
            </a:pPr>
            <a:r>
              <a:rPr lang="en-US" dirty="0" smtClean="0"/>
              <a:t>Effective lines of communication with the Compliance Officer and Disclosure Program</a:t>
            </a:r>
          </a:p>
          <a:p>
            <a:pPr marL="914400" lvl="1" indent="-457200">
              <a:buFont typeface="+mj-lt"/>
              <a:buAutoNum type="arabicPeriod"/>
            </a:pPr>
            <a:r>
              <a:rPr lang="en-US" dirty="0" smtClean="0"/>
              <a:t>Enforcing standards: consequences and incentives</a:t>
            </a:r>
          </a:p>
          <a:p>
            <a:pPr marL="914400" lvl="1" indent="-457200">
              <a:buFont typeface="+mj-lt"/>
              <a:buAutoNum type="arabicPeriod"/>
            </a:pPr>
            <a:r>
              <a:rPr lang="en-US" dirty="0" smtClean="0"/>
              <a:t>Risk assessment, auditing and monitoring</a:t>
            </a:r>
          </a:p>
          <a:p>
            <a:pPr marL="914400" lvl="1" indent="-457200">
              <a:buFont typeface="+mj-lt"/>
              <a:buAutoNum type="arabicPeriod"/>
            </a:pPr>
            <a:r>
              <a:rPr lang="en-US" dirty="0" smtClean="0"/>
              <a:t>Responding to offenses and developing corrective action initiatives</a:t>
            </a:r>
          </a:p>
        </p:txBody>
      </p:sp>
    </p:spTree>
    <p:extLst>
      <p:ext uri="{BB962C8B-B14F-4D97-AF65-F5344CB8AC3E}">
        <p14:creationId xmlns:p14="http://schemas.microsoft.com/office/powerpoint/2010/main" val="270307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Takeaways</a:t>
            </a:r>
            <a:endParaRPr lang="en-US" dirty="0"/>
          </a:p>
        </p:txBody>
      </p:sp>
      <p:sp>
        <p:nvSpPr>
          <p:cNvPr id="3" name="Content Placeholder 2"/>
          <p:cNvSpPr>
            <a:spLocks noGrp="1"/>
          </p:cNvSpPr>
          <p:nvPr>
            <p:ph idx="1"/>
          </p:nvPr>
        </p:nvSpPr>
        <p:spPr/>
        <p:txBody>
          <a:bodyPr/>
          <a:lstStyle/>
          <a:p>
            <a:r>
              <a:rPr lang="en-US" dirty="0" smtClean="0"/>
              <a:t>Emphasizes need for commitment to compliance to stem from the top (e.g., Board and CEOs) </a:t>
            </a:r>
          </a:p>
          <a:p>
            <a:r>
              <a:rPr lang="en-US" dirty="0" smtClean="0"/>
              <a:t>Adaptations for small and large entities</a:t>
            </a:r>
          </a:p>
          <a:p>
            <a:r>
              <a:rPr lang="en-US" dirty="0" smtClean="0"/>
              <a:t>Risk Assessments </a:t>
            </a:r>
          </a:p>
          <a:p>
            <a:r>
              <a:rPr lang="en-US" dirty="0" smtClean="0"/>
              <a:t>New entrants and PE</a:t>
            </a:r>
          </a:p>
          <a:p>
            <a:r>
              <a:rPr lang="en-US" dirty="0" smtClean="0"/>
              <a:t>Quality and patient safety</a:t>
            </a:r>
          </a:p>
          <a:p>
            <a:r>
              <a:rPr lang="en-US" dirty="0" smtClean="0"/>
              <a:t>Non-retaliation policies</a:t>
            </a:r>
          </a:p>
          <a:p>
            <a:r>
              <a:rPr lang="en-US" dirty="0" smtClean="0"/>
              <a:t>Encourages participation in CPs through incentives</a:t>
            </a:r>
          </a:p>
          <a:p>
            <a:endParaRPr lang="en-US" dirty="0"/>
          </a:p>
        </p:txBody>
      </p:sp>
    </p:spTree>
    <p:extLst>
      <p:ext uri="{BB962C8B-B14F-4D97-AF65-F5344CB8AC3E}">
        <p14:creationId xmlns:p14="http://schemas.microsoft.com/office/powerpoint/2010/main" val="4238475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HHS Concept Paper Outlining Cybersecurity Strategy for HC Sector</a:t>
            </a:r>
            <a:endParaRPr lang="en-US" dirty="0"/>
          </a:p>
        </p:txBody>
      </p:sp>
      <p:sp>
        <p:nvSpPr>
          <p:cNvPr id="3" name="Content Placeholder 2"/>
          <p:cNvSpPr>
            <a:spLocks noGrp="1"/>
          </p:cNvSpPr>
          <p:nvPr>
            <p:ph idx="1"/>
          </p:nvPr>
        </p:nvSpPr>
        <p:spPr>
          <a:xfrm>
            <a:off x="457200" y="1600200"/>
            <a:ext cx="6303196" cy="4206873"/>
          </a:xfrm>
        </p:spPr>
        <p:txBody>
          <a:bodyPr/>
          <a:lstStyle/>
          <a:p>
            <a:pPr marL="457200" indent="-457200">
              <a:buFont typeface="+mj-lt"/>
              <a:buAutoNum type="arabicPeriod"/>
            </a:pPr>
            <a:r>
              <a:rPr lang="en-US" dirty="0" smtClean="0"/>
              <a:t>Establish voluntary Cybersecurity Performance Goals</a:t>
            </a:r>
          </a:p>
          <a:p>
            <a:pPr marL="457200" indent="-457200">
              <a:buFont typeface="+mj-lt"/>
              <a:buAutoNum type="arabicPeriod"/>
            </a:pPr>
            <a:r>
              <a:rPr lang="en-US" dirty="0" smtClean="0"/>
              <a:t>Provide resources to incentivize and implement cybersecurity practices</a:t>
            </a:r>
          </a:p>
          <a:p>
            <a:pPr marL="457200" indent="-457200">
              <a:buFont typeface="+mj-lt"/>
              <a:buAutoNum type="arabicPeriod"/>
            </a:pPr>
            <a:r>
              <a:rPr lang="en-US" dirty="0" smtClean="0"/>
              <a:t>Implement an HHS-wide strategy to support greater enforcement and accountability</a:t>
            </a:r>
          </a:p>
          <a:p>
            <a:pPr marL="457200" indent="-457200">
              <a:buFont typeface="+mj-lt"/>
              <a:buAutoNum type="arabicPeriod"/>
            </a:pPr>
            <a:r>
              <a:rPr lang="en-US" dirty="0" smtClean="0"/>
              <a:t>Expand and mature the “one-stop shop” within HHS for HC sector cybersecurity</a:t>
            </a:r>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427"/>
          <a:stretch/>
        </p:blipFill>
        <p:spPr>
          <a:xfrm>
            <a:off x="6796970" y="1631675"/>
            <a:ext cx="4668990" cy="3572186"/>
          </a:xfrm>
          <a:prstGeom prst="rect">
            <a:avLst/>
          </a:prstGeom>
        </p:spPr>
      </p:pic>
    </p:spTree>
    <p:extLst>
      <p:ext uri="{BB962C8B-B14F-4D97-AF65-F5344CB8AC3E}">
        <p14:creationId xmlns:p14="http://schemas.microsoft.com/office/powerpoint/2010/main" val="359186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 / Questions</a:t>
            </a:r>
            <a:endParaRPr lang="en-US" dirty="0"/>
          </a:p>
        </p:txBody>
      </p:sp>
      <p:sp>
        <p:nvSpPr>
          <p:cNvPr id="3" name="Slide Number Placeholder 2"/>
          <p:cNvSpPr>
            <a:spLocks noGrp="1"/>
          </p:cNvSpPr>
          <p:nvPr>
            <p:ph type="sldNum" sz="quarter" idx="12"/>
          </p:nvPr>
        </p:nvSpPr>
        <p:spPr/>
        <p:txBody>
          <a:bodyPr/>
          <a:lstStyle/>
          <a:p>
            <a:fld id="{D3940AB3-5680-4982-8E3F-3D475921B21D}" type="slidenum">
              <a:rPr lang="en-US" smtClean="0"/>
              <a:pPr/>
              <a:t>14</a:t>
            </a:fld>
            <a:endParaRPr lang="en-US" dirty="0"/>
          </a:p>
        </p:txBody>
      </p:sp>
      <p:pic>
        <p:nvPicPr>
          <p:cNvPr id="7" name="Picture Placehold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36106" b="44214"/>
          <a:stretch/>
        </p:blipFill>
        <p:spPr/>
      </p:pic>
    </p:spTree>
    <p:extLst>
      <p:ext uri="{BB962C8B-B14F-4D97-AF65-F5344CB8AC3E}">
        <p14:creationId xmlns:p14="http://schemas.microsoft.com/office/powerpoint/2010/main" val="2038823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Peggy Kozal</a:t>
            </a: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173" r="4173"/>
          <a:stretch>
            <a:fillRect/>
          </a:stretch>
        </p:blipFill>
        <p:spPr/>
      </p:pic>
      <p:sp>
        <p:nvSpPr>
          <p:cNvPr id="4" name="Text Placeholder 3"/>
          <p:cNvSpPr>
            <a:spLocks noGrp="1"/>
          </p:cNvSpPr>
          <p:nvPr>
            <p:ph type="body" sz="quarter" idx="11"/>
          </p:nvPr>
        </p:nvSpPr>
        <p:spPr/>
        <p:txBody>
          <a:bodyPr/>
          <a:lstStyle/>
          <a:p>
            <a:r>
              <a:rPr lang="en-US" dirty="0" smtClean="0"/>
              <a:t>Member | </a:t>
            </a:r>
            <a:r>
              <a:rPr lang="en-US" i="0" dirty="0" smtClean="0"/>
              <a:t>Denver, CO</a:t>
            </a:r>
            <a:endParaRPr lang="en-US" i="0" dirty="0"/>
          </a:p>
        </p:txBody>
      </p:sp>
      <p:sp>
        <p:nvSpPr>
          <p:cNvPr id="5" name="Content Placeholder 4"/>
          <p:cNvSpPr>
            <a:spLocks noGrp="1"/>
          </p:cNvSpPr>
          <p:nvPr>
            <p:ph sz="quarter" idx="12"/>
          </p:nvPr>
        </p:nvSpPr>
        <p:spPr/>
        <p:txBody>
          <a:bodyPr>
            <a:normAutofit fontScale="92500"/>
          </a:bodyPr>
          <a:lstStyle/>
          <a:p>
            <a:r>
              <a:rPr lang="en-US" dirty="0"/>
              <a:t>Peggy Kozal, based in Dickinson Wright’s Denver office, is a dedicated attorney deeply involved in the complex world of health care law. With a passion for untangling legal complexities, Peggy navigates regulatory compliance, litigation, data privacy and security matters, and strategic counsel for a diverse range of clients within the health care sector, including long-term care facilities, hospitals, physicians and physician practices.</a:t>
            </a:r>
          </a:p>
          <a:p>
            <a:r>
              <a:rPr lang="en-US" dirty="0"/>
              <a:t>She excels in identifying crucial legal matters and devising compliance strategies that not only reduce risks but also align with her clients’ strategic goals. Peggy brings a wealth of experience in advising on legal issues impacting health care operations for providers and other organizations within the health care industry.</a:t>
            </a:r>
          </a:p>
          <a:p>
            <a:r>
              <a:rPr lang="en-US" dirty="0"/>
              <a:t>Peggy’s practice extends to constructing frameworks that shield health care entities from fraud and abuse. She adeptly assists clients in managing whistleblower complaints and government investigations and also represents providers in reimbursement disputes involving state and federally funded programs.</a:t>
            </a:r>
          </a:p>
          <a:p>
            <a:r>
              <a:rPr lang="en-US" dirty="0"/>
              <a:t>She actively guides the day-to-day operations of health care clients, offering counsel on risk management, patient care, and emergency response programs. Peggy also regularly advises clients regarding compliance with privacy laws, including HIPAA, 42 CFR Part 2, and other state and federal data privacy and security frameworks. In today’s health care landscape, which emphasizes efficiency and quality, Peggy ensures her clients are well-prepared and compliant.</a:t>
            </a:r>
          </a:p>
          <a:p>
            <a:r>
              <a:rPr lang="en-US" dirty="0"/>
              <a:t>Beyond health care, Peggy leverages her legal insight in employment matters, skillfully managing high-stakes class actions and guiding health care entities in managing employment disputes. Her litigation skills cover administrative, state, and federal courts, demonstrating proficiency in enforcing arbitration agreements and advising clients on minimizing losses.</a:t>
            </a:r>
          </a:p>
          <a:p>
            <a:r>
              <a:rPr lang="en-US" dirty="0"/>
              <a:t>Her approach prioritizes strategic resolution, settling when it’s pragmatic and standing firm against unreasonable opposition.</a:t>
            </a:r>
          </a:p>
          <a:p>
            <a:endParaRPr lang="en-US" dirty="0"/>
          </a:p>
        </p:txBody>
      </p:sp>
      <p:sp>
        <p:nvSpPr>
          <p:cNvPr id="6" name="Slide Number Placeholder 5"/>
          <p:cNvSpPr>
            <a:spLocks noGrp="1"/>
          </p:cNvSpPr>
          <p:nvPr>
            <p:ph type="sldNum" sz="quarter" idx="13"/>
          </p:nvPr>
        </p:nvSpPr>
        <p:spPr/>
        <p:txBody>
          <a:bodyPr/>
          <a:lstStyle/>
          <a:p>
            <a:fld id="{D3940AB3-5680-4982-8E3F-3D475921B21D}" type="slidenum">
              <a:rPr lang="en-US" smtClean="0"/>
              <a:pPr/>
              <a:t>15</a:t>
            </a:fld>
            <a:endParaRPr lang="en-US" dirty="0"/>
          </a:p>
        </p:txBody>
      </p:sp>
      <p:sp>
        <p:nvSpPr>
          <p:cNvPr id="7" name="Text Placeholder 6"/>
          <p:cNvSpPr>
            <a:spLocks noGrp="1"/>
          </p:cNvSpPr>
          <p:nvPr>
            <p:ph type="body" sz="quarter" idx="14"/>
          </p:nvPr>
        </p:nvSpPr>
        <p:spPr/>
        <p:txBody>
          <a:bodyPr/>
          <a:lstStyle/>
          <a:p>
            <a:r>
              <a:rPr lang="en-US" dirty="0" smtClean="0"/>
              <a:t>303.723.8406 | </a:t>
            </a:r>
            <a:r>
              <a:rPr lang="en-US" dirty="0" smtClean="0">
                <a:hlinkClick r:id="rId3"/>
              </a:rPr>
              <a:t>pkozal@dickinsonwright.com</a:t>
            </a:r>
            <a:r>
              <a:rPr lang="en-US" dirty="0" smtClean="0"/>
              <a:t> </a:t>
            </a:r>
            <a:endParaRPr lang="en-US" dirty="0"/>
          </a:p>
        </p:txBody>
      </p:sp>
    </p:spTree>
    <p:extLst>
      <p:ext uri="{BB962C8B-B14F-4D97-AF65-F5344CB8AC3E}">
        <p14:creationId xmlns:p14="http://schemas.microsoft.com/office/powerpoint/2010/main" val="445594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spcAft>
                <a:spcPts val="1200"/>
              </a:spcAft>
              <a:buFont typeface="+mj-lt"/>
              <a:buAutoNum type="arabicPeriod"/>
            </a:pPr>
            <a:r>
              <a:rPr lang="en-US" sz="3600" dirty="0" smtClean="0"/>
              <a:t>New Legislation</a:t>
            </a:r>
          </a:p>
          <a:p>
            <a:pPr marL="457200" indent="-457200">
              <a:spcAft>
                <a:spcPts val="1200"/>
              </a:spcAft>
              <a:buFont typeface="+mj-lt"/>
              <a:buAutoNum type="arabicPeriod"/>
            </a:pPr>
            <a:r>
              <a:rPr lang="en-US" sz="3600" dirty="0" smtClean="0"/>
              <a:t>Key Regulatory Changes</a:t>
            </a:r>
          </a:p>
          <a:p>
            <a:pPr marL="457200" indent="-457200">
              <a:spcAft>
                <a:spcPts val="1200"/>
              </a:spcAft>
              <a:buFont typeface="+mj-lt"/>
              <a:buAutoNum type="arabicPeriod"/>
            </a:pPr>
            <a:r>
              <a:rPr lang="en-US" sz="3600" dirty="0" smtClean="0"/>
              <a:t>Department Enforcement</a:t>
            </a:r>
          </a:p>
          <a:p>
            <a:pPr marL="457200" indent="-457200">
              <a:spcAft>
                <a:spcPts val="1200"/>
              </a:spcAft>
              <a:buFont typeface="+mj-lt"/>
              <a:buAutoNum type="arabicPeriod"/>
            </a:pPr>
            <a:r>
              <a:rPr lang="en-US" sz="3600" dirty="0"/>
              <a:t>Updated General Compliance Program </a:t>
            </a:r>
            <a:r>
              <a:rPr lang="en-US" sz="3600" dirty="0" smtClean="0"/>
              <a:t>Guidance</a:t>
            </a:r>
          </a:p>
          <a:p>
            <a:pPr marL="457200" indent="-457200">
              <a:spcAft>
                <a:spcPts val="1200"/>
              </a:spcAft>
              <a:buFont typeface="+mj-lt"/>
              <a:buAutoNum type="arabicPeriod"/>
            </a:pPr>
            <a:r>
              <a:rPr lang="en-US" sz="3600" dirty="0" smtClean="0"/>
              <a:t>Cybersecurity Initiatives</a:t>
            </a:r>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3940AB3-5680-4982-8E3F-3D475921B21D}" type="slidenum">
              <a:rPr lang="en-US" smtClean="0"/>
              <a:t>2</a:t>
            </a:fld>
            <a:endParaRPr lang="en-US" dirty="0"/>
          </a:p>
        </p:txBody>
      </p:sp>
    </p:spTree>
    <p:extLst>
      <p:ext uri="{BB962C8B-B14F-4D97-AF65-F5344CB8AC3E}">
        <p14:creationId xmlns:p14="http://schemas.microsoft.com/office/powerpoint/2010/main" val="45128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SB24-094 Safe Housing for Residential Tenants	</a:t>
            </a:r>
            <a:endParaRPr lang="en-US" dirty="0"/>
          </a:p>
        </p:txBody>
      </p:sp>
      <p:sp>
        <p:nvSpPr>
          <p:cNvPr id="3" name="Content Placeholder 2"/>
          <p:cNvSpPr>
            <a:spLocks noGrp="1"/>
          </p:cNvSpPr>
          <p:nvPr>
            <p:ph idx="1"/>
          </p:nvPr>
        </p:nvSpPr>
        <p:spPr>
          <a:xfrm>
            <a:off x="6411074" y="1600200"/>
            <a:ext cx="5323726" cy="4206873"/>
          </a:xfrm>
        </p:spPr>
        <p:txBody>
          <a:bodyPr>
            <a:normAutofit fontScale="92500" lnSpcReduction="20000"/>
          </a:bodyPr>
          <a:lstStyle/>
          <a:p>
            <a:pPr marL="0" indent="0">
              <a:buNone/>
            </a:pPr>
            <a:r>
              <a:rPr lang="en-US" dirty="0" smtClean="0"/>
              <a:t>Establishes and clarifies procedures regarding a tenant’s claim of breach of the warranty of habitability</a:t>
            </a:r>
          </a:p>
          <a:p>
            <a:pPr marL="457200" indent="-457200">
              <a:buFont typeface="+mj-lt"/>
              <a:buAutoNum type="arabicPeriod"/>
            </a:pPr>
            <a:r>
              <a:rPr lang="en-US" dirty="0" smtClean="0"/>
              <a:t>Sets deadlines for communities to make repairs—i.e., 2 weeks after notice or 7 days if condition interferes with life, health or safety</a:t>
            </a:r>
          </a:p>
          <a:p>
            <a:pPr marL="457200" indent="-457200">
              <a:buFont typeface="+mj-lt"/>
              <a:buAutoNum type="arabicPeriod"/>
            </a:pPr>
            <a:r>
              <a:rPr lang="en-US" dirty="0" smtClean="0"/>
              <a:t>Requires comparable dwelling unit/hotel while addressing uninhabitable conditions</a:t>
            </a:r>
          </a:p>
          <a:p>
            <a:pPr marL="457200" indent="-457200">
              <a:buFont typeface="+mj-lt"/>
              <a:buAutoNum type="arabicPeriod"/>
            </a:pPr>
            <a:r>
              <a:rPr lang="en-US" dirty="0" smtClean="0"/>
              <a:t>Requires agreements to state where resident can report notice of an unsafe or uninhabitable condition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34" y="1576798"/>
            <a:ext cx="5520219" cy="3680146"/>
          </a:xfrm>
          <a:prstGeom prst="rect">
            <a:avLst/>
          </a:prstGeom>
        </p:spPr>
      </p:pic>
    </p:spTree>
    <p:extLst>
      <p:ext uri="{BB962C8B-B14F-4D97-AF65-F5344CB8AC3E}">
        <p14:creationId xmlns:p14="http://schemas.microsoft.com/office/powerpoint/2010/main" val="3336640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 Housing for Residential Tenants	(cont’d)</a:t>
            </a:r>
            <a:endParaRPr lang="en-US" dirty="0"/>
          </a:p>
        </p:txBody>
      </p:sp>
      <p:sp>
        <p:nvSpPr>
          <p:cNvPr id="6" name="Content Placeholder 2"/>
          <p:cNvSpPr txBox="1">
            <a:spLocks/>
          </p:cNvSpPr>
          <p:nvPr/>
        </p:nvSpPr>
        <p:spPr>
          <a:xfrm>
            <a:off x="6411074" y="1600200"/>
            <a:ext cx="5323726" cy="42068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C42C"/>
              </a:buClr>
              <a:buFont typeface="Arial" panose="020B0604020202020204" pitchFamily="34" charset="0"/>
              <a:buChar char="•"/>
              <a:defRPr sz="2400" b="1" kern="1200">
                <a:solidFill>
                  <a:srgbClr val="0048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C42C"/>
              </a:buClr>
              <a:buFont typeface="Arial" panose="020B0604020202020204" pitchFamily="34" charset="0"/>
              <a:buChar char="–"/>
              <a:defRPr sz="2000" kern="1200">
                <a:solidFill>
                  <a:srgbClr val="00486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C42C"/>
              </a:buClr>
              <a:buFont typeface="Arial" panose="020B0604020202020204" pitchFamily="34" charset="0"/>
              <a:buChar char="–"/>
              <a:defRPr sz="2000" kern="1200">
                <a:solidFill>
                  <a:srgbClr val="00486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US" dirty="0"/>
              <a:t>Establishes procedures for when you can enter unit to address the condition and when a resident can deny entry</a:t>
            </a:r>
          </a:p>
          <a:p>
            <a:pPr marL="457200" indent="-457200">
              <a:buFont typeface="+mj-lt"/>
              <a:buAutoNum type="arabicPeriod" startAt="4"/>
            </a:pPr>
            <a:r>
              <a:rPr lang="en-US" dirty="0"/>
              <a:t>Clarifies certain conditions or characteristics of premises that are considered uninhabitable and rebuttable presumption that certain conditions materially interfere with life, health, or safety</a:t>
            </a:r>
          </a:p>
          <a:p>
            <a:pPr marL="457200" indent="-457200">
              <a:buFont typeface="+mj-lt"/>
              <a:buAutoNum type="arabicPeriod" startAt="4"/>
            </a:pPr>
            <a:r>
              <a:rPr lang="en-US" dirty="0"/>
              <a:t>Establishes legal </a:t>
            </a:r>
            <a:r>
              <a:rPr lang="en-US" dirty="0" smtClean="0"/>
              <a:t>standards and remedies/damages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34" y="1576798"/>
            <a:ext cx="5520219" cy="3680146"/>
          </a:xfrm>
          <a:prstGeom prst="rect">
            <a:avLst/>
          </a:prstGeom>
        </p:spPr>
      </p:pic>
    </p:spTree>
    <p:extLst>
      <p:ext uri="{BB962C8B-B14F-4D97-AF65-F5344CB8AC3E}">
        <p14:creationId xmlns:p14="http://schemas.microsoft.com/office/powerpoint/2010/main" val="406633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Radon Disclosure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Colorado Department of Public Health and Environment strongly recommends that ALL tenants have an indoor radon test performed before leasing residential real property and recommends having the radon levels mitigated if elevated radon concentrations are found. Elevated radon concentrations can be reduced by a radon mitigation professional.</a:t>
            </a:r>
          </a:p>
          <a:p>
            <a:pPr marL="0" indent="0">
              <a:buNone/>
            </a:pPr>
            <a:r>
              <a:rPr lang="en-US" dirty="0" smtClean="0"/>
              <a:t>Residential real property may present exposure to dangerous levels of indoor radon gas that may place the occupants at risk of developing radon-induced lung cancer. Radon, a Class A human carcinogen, is the leading cause of lung cancer in nonsmokers and the second leading cause of lung cancer overall. A landlord is required to provide the tenant with any known information on radon test results of the residential real property.</a:t>
            </a:r>
          </a:p>
          <a:p>
            <a:endParaRPr lang="en-US" dirty="0"/>
          </a:p>
        </p:txBody>
      </p:sp>
    </p:spTree>
    <p:extLst>
      <p:ext uri="{BB962C8B-B14F-4D97-AF65-F5344CB8AC3E}">
        <p14:creationId xmlns:p14="http://schemas.microsoft.com/office/powerpoint/2010/main" val="1058481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HB24-1098 For Cause Eviction Policy</a:t>
            </a:r>
            <a:endParaRPr lang="en-US" dirty="0"/>
          </a:p>
        </p:txBody>
      </p:sp>
      <p:sp>
        <p:nvSpPr>
          <p:cNvPr id="3" name="Content Placeholder 2"/>
          <p:cNvSpPr>
            <a:spLocks noGrp="1"/>
          </p:cNvSpPr>
          <p:nvPr>
            <p:ph idx="1"/>
          </p:nvPr>
        </p:nvSpPr>
        <p:spPr>
          <a:xfrm>
            <a:off x="6596008" y="1600200"/>
            <a:ext cx="5138791" cy="4206873"/>
          </a:xfrm>
        </p:spPr>
        <p:txBody>
          <a:bodyPr>
            <a:normAutofit lnSpcReduction="10000"/>
          </a:bodyPr>
          <a:lstStyle/>
          <a:p>
            <a:r>
              <a:rPr lang="en-US" dirty="0" smtClean="0"/>
              <a:t>LL shall not serve a notice to terminate tenancy or a demand for possession unless there is cause.</a:t>
            </a:r>
          </a:p>
          <a:p>
            <a:pPr lvl="1"/>
            <a:r>
              <a:rPr lang="en-US" dirty="0" smtClean="0"/>
              <a:t>Does not apply to a residential tenant who has not been a tenant of premises for at least 12 months</a:t>
            </a:r>
          </a:p>
          <a:p>
            <a:pPr lvl="1"/>
            <a:r>
              <a:rPr lang="en-US" dirty="0" smtClean="0"/>
              <a:t>Nonpayment of rent is an exception BUT rent payment qualifies as late only if it is submitted more than ten calendar days after the day it is due under the agreement and proper service of a written notice has been provided.</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10" y="1628167"/>
            <a:ext cx="5902933" cy="3935289"/>
          </a:xfrm>
          <a:prstGeom prst="rect">
            <a:avLst/>
          </a:prstGeom>
        </p:spPr>
      </p:pic>
    </p:spTree>
    <p:extLst>
      <p:ext uri="{BB962C8B-B14F-4D97-AF65-F5344CB8AC3E}">
        <p14:creationId xmlns:p14="http://schemas.microsoft.com/office/powerpoint/2010/main" val="2439390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HB24-1260 Prohibition Against Certain Employee Discipline</a:t>
            </a:r>
            <a:endParaRPr lang="en-US" dirty="0"/>
          </a:p>
        </p:txBody>
      </p:sp>
      <p:sp>
        <p:nvSpPr>
          <p:cNvPr id="3" name="Content Placeholder 2"/>
          <p:cNvSpPr>
            <a:spLocks noGrp="1"/>
          </p:cNvSpPr>
          <p:nvPr>
            <p:ph idx="1"/>
          </p:nvPr>
        </p:nvSpPr>
        <p:spPr/>
        <p:txBody>
          <a:bodyPr/>
          <a:lstStyle/>
          <a:p>
            <a:r>
              <a:rPr lang="en-US" dirty="0" smtClean="0"/>
              <a:t>Would prohibit against disciplining an employee for refusing to participate in employer </a:t>
            </a:r>
            <a:r>
              <a:rPr lang="en-US" dirty="0" smtClean="0"/>
              <a:t>speech</a:t>
            </a:r>
          </a:p>
          <a:p>
            <a:pPr marL="0" indent="0">
              <a:buNone/>
            </a:pPr>
            <a:endParaRPr lang="en-US" dirty="0" smtClean="0"/>
          </a:p>
          <a:p>
            <a:pPr lvl="1"/>
            <a:r>
              <a:rPr lang="en-US" dirty="0" smtClean="0"/>
              <a:t>Prohibits subjecting </a:t>
            </a:r>
            <a:r>
              <a:rPr lang="en-US" dirty="0" smtClean="0"/>
              <a:t>or threatening to subject an employee to discipline, discharge, or adverse employment action on account of refusal to attend or participate in an employer-sponsored meeting concerning RELIGIOUS or POLITICAL </a:t>
            </a:r>
            <a:r>
              <a:rPr lang="en-US" dirty="0" smtClean="0"/>
              <a:t>matters</a:t>
            </a:r>
          </a:p>
          <a:p>
            <a:pPr marL="457200" lvl="1" indent="0">
              <a:buNone/>
            </a:pPr>
            <a:endParaRPr lang="en-US" dirty="0" smtClean="0"/>
          </a:p>
          <a:p>
            <a:pPr lvl="1"/>
            <a:r>
              <a:rPr lang="en-US" dirty="0" smtClean="0"/>
              <a:t>Requires distribution of notice to employees </a:t>
            </a:r>
            <a:endParaRPr lang="en-US" dirty="0" smtClean="0"/>
          </a:p>
          <a:p>
            <a:pPr lvl="1"/>
            <a:endParaRPr lang="en-US" dirty="0" smtClean="0"/>
          </a:p>
          <a:p>
            <a:pPr lvl="1"/>
            <a:r>
              <a:rPr lang="en-US" dirty="0" smtClean="0"/>
              <a:t>Exempts certain religious corporations, entities, educational institutions, or societies or nonprofit faith-based health systems or nonprofit health facilities </a:t>
            </a:r>
            <a:endParaRPr lang="en-US" dirty="0"/>
          </a:p>
        </p:txBody>
      </p:sp>
    </p:spTree>
    <p:extLst>
      <p:ext uri="{BB962C8B-B14F-4D97-AF65-F5344CB8AC3E}">
        <p14:creationId xmlns:p14="http://schemas.microsoft.com/office/powerpoint/2010/main" val="3633827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HB24-1066 Prevent Workplace Violence in Healthcare Settings</a:t>
            </a:r>
            <a:endParaRPr lang="en-US" dirty="0"/>
          </a:p>
        </p:txBody>
      </p:sp>
      <p:sp>
        <p:nvSpPr>
          <p:cNvPr id="3" name="Content Placeholder 2"/>
          <p:cNvSpPr>
            <a:spLocks noGrp="1"/>
          </p:cNvSpPr>
          <p:nvPr>
            <p:ph idx="1"/>
          </p:nvPr>
        </p:nvSpPr>
        <p:spPr>
          <a:xfrm>
            <a:off x="457200" y="1600200"/>
            <a:ext cx="5779213" cy="4206873"/>
          </a:xfrm>
        </p:spPr>
        <p:txBody>
          <a:bodyPr>
            <a:normAutofit fontScale="62500" lnSpcReduction="20000"/>
          </a:bodyPr>
          <a:lstStyle/>
          <a:p>
            <a:r>
              <a:rPr lang="en-US" sz="3300" dirty="0" smtClean="0"/>
              <a:t>Unlikely to pass this year</a:t>
            </a:r>
          </a:p>
          <a:p>
            <a:r>
              <a:rPr lang="en-US" sz="3300" dirty="0" smtClean="0"/>
              <a:t>Hospitals, Nursing Facilities, ALRs, FQHCs would be required to:</a:t>
            </a:r>
          </a:p>
          <a:p>
            <a:pPr lvl="1"/>
            <a:r>
              <a:rPr lang="en-US" sz="2900" dirty="0" smtClean="0"/>
              <a:t>Establish a workplace violence prevention committee to review workplace violence incidents and develop and regularly review a workplace violence prevention plan;</a:t>
            </a:r>
          </a:p>
          <a:p>
            <a:pPr lvl="1"/>
            <a:r>
              <a:rPr lang="en-US" sz="2900" dirty="0" smtClean="0"/>
              <a:t>Adopt, implement, enforce, and update the plan;</a:t>
            </a:r>
          </a:p>
          <a:p>
            <a:pPr lvl="1"/>
            <a:r>
              <a:rPr lang="en-US" sz="2900" dirty="0" smtClean="0"/>
              <a:t>Provide training on the plan and on workplace violence prevention;</a:t>
            </a:r>
          </a:p>
          <a:p>
            <a:pPr lvl="1"/>
            <a:r>
              <a:rPr lang="en-US" sz="2900" dirty="0" smtClean="0"/>
              <a:t>Submit biannual workplace violence incident reports to CDPHE or BHA, as applicable; and</a:t>
            </a:r>
          </a:p>
          <a:p>
            <a:pPr lvl="1"/>
            <a:r>
              <a:rPr lang="en-US" sz="2900" dirty="0" smtClean="0"/>
              <a:t>If a workplace violence incident occurs, offer post-incident services to affected staff. </a:t>
            </a:r>
          </a:p>
          <a:p>
            <a:pPr lvl="1"/>
            <a:r>
              <a:rPr lang="en-US" sz="2900" dirty="0" smtClean="0"/>
              <a:t>Resource:  </a:t>
            </a:r>
            <a:r>
              <a:rPr lang="en-US" sz="2900" dirty="0" smtClean="0">
                <a:hlinkClick r:id="rId2"/>
              </a:rPr>
              <a:t>https://www.osha.gov/hospitals/workplace-violence/</a:t>
            </a:r>
            <a:r>
              <a:rPr lang="en-US" sz="2900" dirty="0" smtClean="0"/>
              <a:t>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252" y="1823664"/>
            <a:ext cx="5298877" cy="3534309"/>
          </a:xfrm>
          <a:prstGeom prst="rect">
            <a:avLst/>
          </a:prstGeom>
        </p:spPr>
      </p:pic>
    </p:spTree>
    <p:extLst>
      <p:ext uri="{BB962C8B-B14F-4D97-AF65-F5344CB8AC3E}">
        <p14:creationId xmlns:p14="http://schemas.microsoft.com/office/powerpoint/2010/main" val="1342844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Shiny New Laws</a:t>
            </a:r>
            <a:endParaRPr lang="en-US" dirty="0"/>
          </a:p>
        </p:txBody>
      </p:sp>
      <p:sp>
        <p:nvSpPr>
          <p:cNvPr id="3" name="Content Placeholder 2"/>
          <p:cNvSpPr>
            <a:spLocks noGrp="1"/>
          </p:cNvSpPr>
          <p:nvPr>
            <p:ph idx="1"/>
          </p:nvPr>
        </p:nvSpPr>
        <p:spPr/>
        <p:txBody>
          <a:bodyPr/>
          <a:lstStyle/>
          <a:p>
            <a:r>
              <a:rPr lang="en-US" dirty="0" smtClean="0"/>
              <a:t>Involuntary Discharge Grievance and Appeal process</a:t>
            </a:r>
          </a:p>
          <a:p>
            <a:r>
              <a:rPr lang="en-US" dirty="0" smtClean="0"/>
              <a:t>Direct care staff </a:t>
            </a:r>
            <a:r>
              <a:rPr lang="en-US" dirty="0" smtClean="0"/>
              <a:t>must </a:t>
            </a:r>
            <a:r>
              <a:rPr lang="en-US" dirty="0" smtClean="0"/>
              <a:t>have dementia training</a:t>
            </a:r>
          </a:p>
          <a:p>
            <a:r>
              <a:rPr lang="en-US" dirty="0" smtClean="0"/>
              <a:t>Fines for lack of administrator or interim </a:t>
            </a:r>
            <a:r>
              <a:rPr lang="en-US" dirty="0" smtClean="0"/>
              <a:t>administrator</a:t>
            </a:r>
          </a:p>
          <a:p>
            <a:r>
              <a:rPr lang="en-US" dirty="0" smtClean="0"/>
              <a:t>Healthy Families and Workplaces Act – new reasons for leave as of 8/7/2023: </a:t>
            </a:r>
          </a:p>
          <a:p>
            <a:pPr lvl="1"/>
            <a:r>
              <a:rPr lang="en-US" dirty="0" smtClean="0"/>
              <a:t>Bereavement, or financial/legal needs after a death of a family member; or</a:t>
            </a:r>
          </a:p>
          <a:p>
            <a:pPr lvl="1"/>
            <a:r>
              <a:rPr lang="en-US" dirty="0" smtClean="0"/>
              <a:t>Due to inclement weather, power/heat/water loss, or other unexpected event, the employee must evacuate their residence or care for a family member whose school or place of care was closed.</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56384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18493</TotalTime>
  <Words>1194</Words>
  <Application>Microsoft Office PowerPoint</Application>
  <PresentationFormat>Widescreen</PresentationFormat>
  <Paragraphs>98</Paragraphs>
  <Slides>15</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2024 Regulatory &amp; Legislative Updates</vt:lpstr>
      <vt:lpstr>Agenda</vt:lpstr>
      <vt:lpstr>SB24-094 Safe Housing for Residential Tenants </vt:lpstr>
      <vt:lpstr>Safe Housing for Residential Tenants (cont’d)</vt:lpstr>
      <vt:lpstr>Radon Disclosure</vt:lpstr>
      <vt:lpstr>HB24-1098 For Cause Eviction Policy</vt:lpstr>
      <vt:lpstr>HB24-1260 Prohibition Against Certain Employee Discipline</vt:lpstr>
      <vt:lpstr>HB24-1066 Prevent Workplace Violence in Healthcare Settings</vt:lpstr>
      <vt:lpstr>Other Shiny New Laws</vt:lpstr>
      <vt:lpstr>Department Expectations Among Increase Enforcement</vt:lpstr>
      <vt:lpstr> November 2023 Updated General Compliance Program Guidance (GCPG)</vt:lpstr>
      <vt:lpstr>Key Takeaways</vt:lpstr>
      <vt:lpstr>HHS Concept Paper Outlining Cybersecurity Strategy for HC Sector</vt:lpstr>
      <vt:lpstr>Thank You / Questions</vt:lpstr>
      <vt:lpstr>Peggy Kozal</vt:lpstr>
    </vt:vector>
  </TitlesOfParts>
  <Company>Dickinson-Wright PLLC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B. Kistler</dc:creator>
  <cp:lastModifiedBy>Peggy Kozal</cp:lastModifiedBy>
  <cp:revision>61</cp:revision>
  <dcterms:created xsi:type="dcterms:W3CDTF">2023-03-28T19:57:22Z</dcterms:created>
  <dcterms:modified xsi:type="dcterms:W3CDTF">2024-05-09T22:29:03Z</dcterms:modified>
</cp:coreProperties>
</file>