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xHpnFckgr7YveOKrSY2PqLIV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63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6a8b0921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36a8b09214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36a8b09214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b0d05e7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b0d05e7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6b0d05e72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8b09214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a8b092148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6a8b092148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a8b0921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a8b092148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6a8b09214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a8b09214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a8b092148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6a8b092148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a8b09214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a8b092148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6a8b09214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a8b09214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a8b092148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6a8b092148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9ba6e7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9ba6e7a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69ba6e7aa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a8b09214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a8b092148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6a8b092148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a8b09214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a8b092148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6a8b092148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9ba6e7a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9ba6e7aa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69ba6e7aa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a8b0921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a8b092148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6a8b092148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9ba6e7a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69ba6e7aa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69ba6e7aa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a8b09214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a8b092148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6a8b092148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a8b09214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a8b092148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6a8b092148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9ba6e7aa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9ba6e7aa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69ba6e7aad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a8b09214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6a8b092148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6a8b092148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a8b09214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a8b092148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6a8b092148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9ba6e7aa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69ba6e7aad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69ba6e7aad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a8b09214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a8b092148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6a8b092148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a8b09214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a8b092148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6a8b092148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a8b092148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a8b092148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36a8b092148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a8b09214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a8b092148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a8b092148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a8b09214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6a8b092148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6a8b092148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a8b09214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a8b092148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6a8b092148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a8b09214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a8b092148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6a8b092148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a8b09214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a8b092148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6a8b092148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6a8b09214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6a8b092148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36a8b092148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a8b09214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6a8b092148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6a8b092148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a8b09214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a8b092148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6a8b092148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75b0b10e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75b0b10e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75b0b10ea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5b0b10e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75b0b10ea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375b0b10ea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a8b0921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a8b09214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6a8b09214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5b0b10e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75b0b10ea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75b0b10ea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75b0b10e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75b0b10ea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75b0b10ea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5b0b10ea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75b0b10ea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375b0b10ea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75b0b10ea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75b0b10ea7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75b0b10ea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b0d05e72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b0d05e72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6b0d05e72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a8b09214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a8b092148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6a8b092148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a8b09214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a8b092148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6a8b092148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a8b0921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a8b09214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6a8b09214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a8b09214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a8b09214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6a8b092148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284019" y="5172364"/>
            <a:ext cx="6292272" cy="75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952500" y="1783707"/>
            <a:ext cx="10287000" cy="147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952500" y="3391050"/>
            <a:ext cx="10287000" cy="175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ctr" rtl="0"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2"/>
          </p:nvPr>
        </p:nvSpPr>
        <p:spPr>
          <a:xfrm>
            <a:off x="952500" y="1232297"/>
            <a:ext cx="10287000" cy="44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L="457200" marR="0" lvl="0" indent="-228600" algn="ctr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913806" y="2494733"/>
            <a:ext cx="10364391" cy="147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829099" y="4071938"/>
            <a:ext cx="8533805" cy="15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ctr" rtl="0"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199" y="1958109"/>
            <a:ext cx="4814455" cy="385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23694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8201" y="2041236"/>
            <a:ext cx="10515600" cy="35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">
  <p:cSld name="Title and Two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199" y="1939636"/>
            <a:ext cx="5082309" cy="387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9127" y="1939635"/>
            <a:ext cx="5174673" cy="38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953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667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1" y="6268642"/>
            <a:ext cx="12215812" cy="6094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25063" y="6375798"/>
            <a:ext cx="1928812" cy="36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9856" y="6268642"/>
            <a:ext cx="2928965" cy="6094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cdphe.colorado.gov_health-2Dfacilities-2Ddata-2Drequest-2Dform&amp;d=DwMFaQ&amp;c=sdnEM9SRGFuMt5z5w3AhsPNahmNicq64TgF1JwNR0cs&amp;r=AYAYzF5IaMzONk2rK148rMgb4SXpx-2ZahP76AB-0vc&amp;m=Os2h4Ym-ezrOm9itrYr8eApsCmoz4oYjBmZdXcxdP0KuYJ7dowrkU4pUNomYwx1j&amp;s=VMgOsgOmhOV50oHlERj2uriA4ijWh9Xr9fhKTy83ObQ&amp;e=" TargetMode="External"/><Relationship Id="rId7" Type="http://schemas.openxmlformats.org/officeDocument/2006/relationships/hyperlink" Target="https://cdphe.colorado.gov/health-facilities/occurrences-health-facility-reported-incident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phe.colorado.gov/health-facilities/health-facilities-licensure-certification-and-registration" TargetMode="External"/><Relationship Id="rId5" Type="http://schemas.openxmlformats.org/officeDocument/2006/relationships/hyperlink" Target="https://cdphe.colorado.gov/engage-us" TargetMode="External"/><Relationship Id="rId4" Type="http://schemas.openxmlformats.org/officeDocument/2006/relationships/hyperlink" Target="https://cdphe.colorado.gov/health-facilities/health-facilities-complaint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6a8b092148_0_13"/>
          <p:cNvSpPr txBox="1">
            <a:spLocks noGrp="1"/>
          </p:cNvSpPr>
          <p:nvPr>
            <p:ph type="title"/>
          </p:nvPr>
        </p:nvSpPr>
        <p:spPr>
          <a:xfrm>
            <a:off x="284019" y="5172364"/>
            <a:ext cx="62922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g36a8b09214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51025" cy="59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b0d05e723_0_0"/>
          <p:cNvSpPr txBox="1">
            <a:spLocks noGrp="1"/>
          </p:cNvSpPr>
          <p:nvPr>
            <p:ph type="title"/>
          </p:nvPr>
        </p:nvSpPr>
        <p:spPr>
          <a:xfrm>
            <a:off x="3112650" y="1871111"/>
            <a:ext cx="6292200" cy="15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Branch Descriptions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a8b092148_0_184"/>
          <p:cNvSpPr txBox="1">
            <a:spLocks noGrp="1"/>
          </p:cNvSpPr>
          <p:nvPr>
            <p:ph type="title"/>
          </p:nvPr>
        </p:nvSpPr>
        <p:spPr>
          <a:xfrm>
            <a:off x="3120194" y="522889"/>
            <a:ext cx="62922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7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1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Acute &amp; Nursing Facilities Branch (ANF)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111" name="Google Shape;111;g36a8b092148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813" y="2567788"/>
            <a:ext cx="2761275" cy="274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8b092148_0_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1350" y="3777725"/>
            <a:ext cx="3447025" cy="19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a8b092148_0_25"/>
          <p:cNvSpPr txBox="1">
            <a:spLocks noGrp="1"/>
          </p:cNvSpPr>
          <p:nvPr>
            <p:ph type="title"/>
          </p:nvPr>
        </p:nvSpPr>
        <p:spPr>
          <a:xfrm>
            <a:off x="586255" y="336900"/>
            <a:ext cx="110220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ANF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g36a8b092148_0_25"/>
          <p:cNvSpPr txBox="1"/>
          <p:nvPr/>
        </p:nvSpPr>
        <p:spPr>
          <a:xfrm>
            <a:off x="333225" y="1433600"/>
            <a:ext cx="11577300" cy="4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                                                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Branch regulates the following facility types: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Ambulatory Surgery Centers (ASC)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Birth Centers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Community Clinics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Community Clinic Emergency Centers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Convalescent Centers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Dialysis Centers (ESRD)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Hospitals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Hospital Units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Nursing Homes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● Rural Health Clinics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a8b092148_0_191"/>
          <p:cNvSpPr txBox="1">
            <a:spLocks noGrp="1"/>
          </p:cNvSpPr>
          <p:nvPr>
            <p:ph type="title"/>
          </p:nvPr>
        </p:nvSpPr>
        <p:spPr>
          <a:xfrm>
            <a:off x="2260077" y="313675"/>
            <a:ext cx="83484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Home Care/Hospice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6" name="Google Shape;126;g36a8b092148_0_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275" y="1712550"/>
            <a:ext cx="2900800" cy="18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6a8b092148_0_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225" y="2780625"/>
            <a:ext cx="3886425" cy="18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a8b092148_0_32"/>
          <p:cNvSpPr txBox="1">
            <a:spLocks noGrp="1"/>
          </p:cNvSpPr>
          <p:nvPr>
            <p:ph type="title"/>
          </p:nvPr>
        </p:nvSpPr>
        <p:spPr>
          <a:xfrm>
            <a:off x="426199" y="313650"/>
            <a:ext cx="112983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Home and Community Facilities (HCF)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34" name="Google Shape;134;g36a8b092148_0_32"/>
          <p:cNvSpPr txBox="1"/>
          <p:nvPr/>
        </p:nvSpPr>
        <p:spPr>
          <a:xfrm>
            <a:off x="356450" y="1247625"/>
            <a:ext cx="11507400" cy="4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Branch regulates the following facility types: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Assisted Living Residences (ALR)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Community Based Medicaid Waiver Programs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Community Integrated Health Care Service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Agencies (CIHCS)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Home Care Agencies (HCA)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Hospices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Portable X-ray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Intellectual &amp; Developmental Disabilities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Community and Residential Programs/Group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Homes/Intermediate Care Facilities (IDD, SLS,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CES, GH, ICF)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a8b092148_0_41"/>
          <p:cNvSpPr txBox="1">
            <a:spLocks noGrp="1"/>
          </p:cNvSpPr>
          <p:nvPr>
            <p:ph type="title"/>
          </p:nvPr>
        </p:nvSpPr>
        <p:spPr>
          <a:xfrm>
            <a:off x="2562269" y="220664"/>
            <a:ext cx="62922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HCF Cont'd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g36a8b092148_0_41"/>
          <p:cNvSpPr txBox="1"/>
          <p:nvPr/>
        </p:nvSpPr>
        <p:spPr>
          <a:xfrm>
            <a:off x="193725" y="1456850"/>
            <a:ext cx="11716800" cy="4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Alternate Therapies/Spinal Cord Injuries (SCI)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Children’s Habilitation Residential Program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Waiver (CHRP)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Comprehensive Outpatient Rehabilitation Centers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(CORF)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Outpatient Physical &amp; Speech Therapy (OPT/SP)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Psychiatric Residential Treatment Facilities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(PRTF)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HCBS Settings Rule implementation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9ba6e7aad_0_0"/>
          <p:cNvSpPr txBox="1">
            <a:spLocks noGrp="1"/>
          </p:cNvSpPr>
          <p:nvPr>
            <p:ph type="title"/>
          </p:nvPr>
        </p:nvSpPr>
        <p:spPr>
          <a:xfrm>
            <a:off x="612176" y="150925"/>
            <a:ext cx="108333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Emergency Medical and Trauma Services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48" name="Google Shape;148;g369ba6e7aa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800" y="1503325"/>
            <a:ext cx="7950625" cy="42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a8b092148_0_48"/>
          <p:cNvSpPr txBox="1">
            <a:spLocks noGrp="1"/>
          </p:cNvSpPr>
          <p:nvPr>
            <p:ph type="title"/>
          </p:nvPr>
        </p:nvSpPr>
        <p:spPr>
          <a:xfrm>
            <a:off x="658675" y="336900"/>
            <a:ext cx="11158800" cy="86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Emergency Medical and Trauma Services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55" name="Google Shape;155;g36a8b092148_0_48"/>
          <p:cNvSpPr txBox="1"/>
          <p:nvPr/>
        </p:nvSpPr>
        <p:spPr>
          <a:xfrm>
            <a:off x="123975" y="1712550"/>
            <a:ext cx="119259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Branch regulates the following facility types: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EMS Provider licensure, certification and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education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Air Ambulance licensing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Trauma center designation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Provider grants and system improvement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funding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Data and EMS systems development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a8b092148_0_56"/>
          <p:cNvSpPr txBox="1">
            <a:spLocks noGrp="1"/>
          </p:cNvSpPr>
          <p:nvPr>
            <p:ph type="title"/>
          </p:nvPr>
        </p:nvSpPr>
        <p:spPr>
          <a:xfrm>
            <a:off x="519199" y="290425"/>
            <a:ext cx="110193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EMTS Cont'd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g36a8b092148_0_56"/>
          <p:cNvSpPr txBox="1"/>
          <p:nvPr/>
        </p:nvSpPr>
        <p:spPr>
          <a:xfrm>
            <a:off x="216975" y="1480100"/>
            <a:ext cx="11763300" cy="4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State Emergency Medical and Trauma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Services Advisory Council (SEMTAC)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Emergency Medical Practice Advisory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Council (EMPAC)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Regional Emergency Medical and Trauma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Advisory Councils (RETACs)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Ground Ambulance licensing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9ba6e7aad_0_6"/>
          <p:cNvSpPr txBox="1">
            <a:spLocks noGrp="1"/>
          </p:cNvSpPr>
          <p:nvPr>
            <p:ph type="title"/>
          </p:nvPr>
        </p:nvSpPr>
        <p:spPr>
          <a:xfrm>
            <a:off x="844649" y="313650"/>
            <a:ext cx="107403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Fiscal and Administrative Services</a:t>
            </a:r>
            <a:endParaRPr sz="3700"/>
          </a:p>
        </p:txBody>
      </p:sp>
      <p:pic>
        <p:nvPicPr>
          <p:cNvPr id="169" name="Google Shape;169;g369ba6e7aa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925" y="1547250"/>
            <a:ext cx="5811875" cy="36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1632375" y="1480125"/>
            <a:ext cx="96273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Colorado Department of Public Health and Environment (CDPHE) and Health Facilities and Emergency Medical Services Division (HFEMSD) 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OVERVIEW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635425" y="5408900"/>
            <a:ext cx="6602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Dr. Steve Cox DNP, RN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Branch Chief Home and Community Facilities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a8b092148_0_63"/>
          <p:cNvSpPr txBox="1">
            <a:spLocks noGrp="1"/>
          </p:cNvSpPr>
          <p:nvPr>
            <p:ph type="title"/>
          </p:nvPr>
        </p:nvSpPr>
        <p:spPr>
          <a:xfrm>
            <a:off x="379699" y="127675"/>
            <a:ext cx="11344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Fiscal &amp; Administrative Services Branch (FAS)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76" name="Google Shape;176;g36a8b092148_0_63"/>
          <p:cNvSpPr txBox="1"/>
          <p:nvPr/>
        </p:nvSpPr>
        <p:spPr>
          <a:xfrm>
            <a:off x="214350" y="885475"/>
            <a:ext cx="11763300" cy="52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Branch is responsible for: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Fiscal activities, including budget requests and reporting, vendor payments, and travel       reimbursements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Legislative/ PIO/ Fiscal Liaison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Personnel Liaison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9ba6e7aad_0_12"/>
          <p:cNvSpPr txBox="1">
            <a:spLocks noGrp="1"/>
          </p:cNvSpPr>
          <p:nvPr>
            <p:ph type="title"/>
          </p:nvPr>
        </p:nvSpPr>
        <p:spPr>
          <a:xfrm>
            <a:off x="1216625" y="127675"/>
            <a:ext cx="9949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Education and Quality Branch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3" name="Google Shape;183;g369ba6e7aad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00" y="2549475"/>
            <a:ext cx="4272375" cy="28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69ba6e7aad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675" y="2549475"/>
            <a:ext cx="3649850" cy="28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a8b092148_0_70"/>
          <p:cNvSpPr txBox="1">
            <a:spLocks noGrp="1"/>
          </p:cNvSpPr>
          <p:nvPr>
            <p:ph type="title"/>
          </p:nvPr>
        </p:nvSpPr>
        <p:spPr>
          <a:xfrm>
            <a:off x="402950" y="220675"/>
            <a:ext cx="11553900" cy="15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Health Facility Education &amp; Quality Branch (HFEQ)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91" name="Google Shape;191;g36a8b092148_0_70"/>
          <p:cNvSpPr txBox="1"/>
          <p:nvPr/>
        </p:nvSpPr>
        <p:spPr>
          <a:xfrm>
            <a:off x="170475" y="2061275"/>
            <a:ext cx="11902800" cy="4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Branch is responsible for::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Staff &amp; Provider Training/Development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Qualified Medication Administration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Personnel (QMAP) Program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Minimum Data Set (MDS) Training &amp;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Coordination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Emergency Response Planning &amp;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Coordination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Communications &amp; Technology Support/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Coordination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a8b092148_0_76"/>
          <p:cNvSpPr txBox="1">
            <a:spLocks noGrp="1"/>
          </p:cNvSpPr>
          <p:nvPr>
            <p:ph type="title"/>
          </p:nvPr>
        </p:nvSpPr>
        <p:spPr>
          <a:xfrm>
            <a:off x="519199" y="220675"/>
            <a:ext cx="11251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HFEQ Cont'd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g36a8b092148_0_76"/>
          <p:cNvSpPr txBox="1"/>
          <p:nvPr/>
        </p:nvSpPr>
        <p:spPr>
          <a:xfrm>
            <a:off x="77500" y="1294100"/>
            <a:ext cx="11972400" cy="4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Occurrences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Informal Dispute Resolution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Federal Enforcement Monitoring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Quality Assurance/ Performance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Improvement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Customer Assistant Line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Portal Support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Health Facilities Blog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9ba6e7aad_0_19"/>
          <p:cNvSpPr txBox="1">
            <a:spLocks noGrp="1"/>
          </p:cNvSpPr>
          <p:nvPr>
            <p:ph type="title"/>
          </p:nvPr>
        </p:nvSpPr>
        <p:spPr>
          <a:xfrm>
            <a:off x="333224" y="267175"/>
            <a:ext cx="11530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Licensing and Certification Program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5" name="Google Shape;205;g369ba6e7aad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950" y="1615687"/>
            <a:ext cx="5928100" cy="362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a8b092148_0_83"/>
          <p:cNvSpPr txBox="1">
            <a:spLocks noGrp="1"/>
          </p:cNvSpPr>
          <p:nvPr>
            <p:ph type="title"/>
          </p:nvPr>
        </p:nvSpPr>
        <p:spPr>
          <a:xfrm>
            <a:off x="216975" y="150925"/>
            <a:ext cx="11693400" cy="132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00"/>
                </a:solidFill>
              </a:rPr>
              <a:t>Licensing &amp; Certification Program - FSS (Office of Facility Support Services)</a:t>
            </a:r>
            <a:endParaRPr sz="3900">
              <a:solidFill>
                <a:srgbClr val="000000"/>
              </a:solidFill>
            </a:endParaRPr>
          </a:p>
        </p:txBody>
      </p:sp>
      <p:sp>
        <p:nvSpPr>
          <p:cNvPr id="212" name="Google Shape;212;g36a8b092148_0_83"/>
          <p:cNvSpPr txBox="1"/>
          <p:nvPr/>
        </p:nvSpPr>
        <p:spPr>
          <a:xfrm>
            <a:off x="193725" y="1875300"/>
            <a:ext cx="11856300" cy="42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Branch regulates the following facility types: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Reviewing health facility licensure and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certification applications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Processing license actions for health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facilities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Technical Assistance for initial and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renewing applicants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Recommendation for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certification actions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 State license enforcement actions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Fitness Review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a8b092148_0_92"/>
          <p:cNvSpPr txBox="1">
            <a:spLocks noGrp="1"/>
          </p:cNvSpPr>
          <p:nvPr>
            <p:ph type="title"/>
          </p:nvPr>
        </p:nvSpPr>
        <p:spPr>
          <a:xfrm>
            <a:off x="356449" y="290400"/>
            <a:ext cx="11530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FSS Cont'd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9" name="Google Shape;219;g36a8b092148_0_92"/>
          <p:cNvSpPr txBox="1"/>
          <p:nvPr/>
        </p:nvSpPr>
        <p:spPr>
          <a:xfrm>
            <a:off x="240225" y="1619575"/>
            <a:ext cx="11739900" cy="4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This office is also responsible for: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Life Safety Code (LSC)/DPS Interagency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agreement monitoring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OBH &amp; HCPF Interagency agreement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support and implementation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Facility Guidelines Institute Plan Review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(FGI)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9ba6e7aad_0_25"/>
          <p:cNvSpPr txBox="1">
            <a:spLocks noGrp="1"/>
          </p:cNvSpPr>
          <p:nvPr>
            <p:ph type="title"/>
          </p:nvPr>
        </p:nvSpPr>
        <p:spPr>
          <a:xfrm>
            <a:off x="891150" y="302225"/>
            <a:ext cx="10321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Enforcement Services</a:t>
            </a:r>
            <a:endParaRPr/>
          </a:p>
        </p:txBody>
      </p:sp>
      <p:pic>
        <p:nvPicPr>
          <p:cNvPr id="226" name="Google Shape;226;g369ba6e7aa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188" y="1921775"/>
            <a:ext cx="5881625" cy="43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a8b092148_0_99"/>
          <p:cNvSpPr txBox="1">
            <a:spLocks noGrp="1"/>
          </p:cNvSpPr>
          <p:nvPr>
            <p:ph type="title"/>
          </p:nvPr>
        </p:nvSpPr>
        <p:spPr>
          <a:xfrm>
            <a:off x="426200" y="150925"/>
            <a:ext cx="11065800" cy="130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</a:rPr>
              <a:t>HFEMS Enforcement Services - OPERA (Office of Policy, Enforcement &amp; Records)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233" name="Google Shape;233;g36a8b092148_0_99"/>
          <p:cNvSpPr txBox="1"/>
          <p:nvPr/>
        </p:nvSpPr>
        <p:spPr>
          <a:xfrm>
            <a:off x="100750" y="1782300"/>
            <a:ext cx="11902800" cy="4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Branch regulates the following facility types:</a:t>
            </a:r>
            <a:br>
              <a:rPr lang="en-US" sz="2000"/>
            </a:b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Health Facility State License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Enforcement recommendations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Health Facility State and Federal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Certification Enforcement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recommendations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EMTS Enforcement related to providers,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education programs, and air ambulance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services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a8b092148_0_107"/>
          <p:cNvSpPr txBox="1">
            <a:spLocks noGrp="1"/>
          </p:cNvSpPr>
          <p:nvPr>
            <p:ph type="title"/>
          </p:nvPr>
        </p:nvSpPr>
        <p:spPr>
          <a:xfrm>
            <a:off x="193725" y="197425"/>
            <a:ext cx="11228700" cy="14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</a:rPr>
              <a:t>Policy &amp; Regulation Services - OPERA (Office of Policy, Enforcement &amp; Records)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240" name="Google Shape;240;g36a8b092148_0_107"/>
          <p:cNvSpPr txBox="1"/>
          <p:nvPr/>
        </p:nvSpPr>
        <p:spPr>
          <a:xfrm>
            <a:off x="100750" y="1898550"/>
            <a:ext cx="119958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Branch regulates the following facility types: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Implementing legislation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Developing/revising regulatory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standards for the branches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Board of Health and Executive Director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rule-making processes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Performing research and analysis 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legal and operational issues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a8b092148_0_171"/>
          <p:cNvSpPr txBox="1">
            <a:spLocks noGrp="1"/>
          </p:cNvSpPr>
          <p:nvPr>
            <p:ph type="title"/>
          </p:nvPr>
        </p:nvSpPr>
        <p:spPr>
          <a:xfrm>
            <a:off x="2818000" y="1290080"/>
            <a:ext cx="6292200" cy="284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g36a8b092148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88" y="1731775"/>
            <a:ext cx="9810425" cy="28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a8b092148_0_115"/>
          <p:cNvSpPr txBox="1">
            <a:spLocks noGrp="1"/>
          </p:cNvSpPr>
          <p:nvPr>
            <p:ph type="title"/>
          </p:nvPr>
        </p:nvSpPr>
        <p:spPr>
          <a:xfrm>
            <a:off x="216974" y="243925"/>
            <a:ext cx="118794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What HFEMSD doesn't do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7" name="Google Shape;247;g36a8b092148_0_115"/>
          <p:cNvSpPr txBox="1"/>
          <p:nvPr/>
        </p:nvSpPr>
        <p:spPr>
          <a:xfrm>
            <a:off x="472700" y="1759050"/>
            <a:ext cx="11484300" cy="2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scheduled survey/inspection for hospitals. Health Facilities respond to complaints in hospitals,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but routine survey/s inspections are handled by private certification entities.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regulation or oversight of individual providers or medical practices, just EMS providers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a8b092148_0_122"/>
          <p:cNvSpPr txBox="1">
            <a:spLocks noGrp="1"/>
          </p:cNvSpPr>
          <p:nvPr>
            <p:ph type="title"/>
          </p:nvPr>
        </p:nvSpPr>
        <p:spPr>
          <a:xfrm>
            <a:off x="612174" y="336925"/>
            <a:ext cx="112749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Home and Community Facilities Branch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4" name="Google Shape;254;g36a8b092148_0_122"/>
          <p:cNvSpPr txBox="1"/>
          <p:nvPr/>
        </p:nvSpPr>
        <p:spPr>
          <a:xfrm>
            <a:off x="240225" y="1456850"/>
            <a:ext cx="11786400" cy="4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 programs: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Home Care/Hospice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Assisted Living Facilities/ Alternate Care facilities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Individuals with Developmental Disabilities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a8b092148_0_128"/>
          <p:cNvSpPr txBox="1">
            <a:spLocks noGrp="1"/>
          </p:cNvSpPr>
          <p:nvPr>
            <p:ph type="title"/>
          </p:nvPr>
        </p:nvSpPr>
        <p:spPr>
          <a:xfrm>
            <a:off x="263474" y="313675"/>
            <a:ext cx="11251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Home Care/Hospice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1" name="Google Shape;261;g36a8b092148_0_128"/>
          <p:cNvSpPr txBox="1"/>
          <p:nvPr/>
        </p:nvSpPr>
        <p:spPr>
          <a:xfrm>
            <a:off x="147225" y="1340600"/>
            <a:ext cx="11902800" cy="4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18 staff ( Erica McClurg RN, Manager)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Regulates federal and state (Medicaid)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Home Care- 1,575 agencies (Home Health, Home Care, Adult day)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Hospice- 96 agencies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a8b092148_0_134"/>
          <p:cNvSpPr txBox="1">
            <a:spLocks noGrp="1"/>
          </p:cNvSpPr>
          <p:nvPr>
            <p:ph type="title"/>
          </p:nvPr>
        </p:nvSpPr>
        <p:spPr>
          <a:xfrm>
            <a:off x="240224" y="220675"/>
            <a:ext cx="114843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Assisted Living Residences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8" name="Google Shape;268;g36a8b092148_0_134"/>
          <p:cNvSpPr txBox="1"/>
          <p:nvPr/>
        </p:nvSpPr>
        <p:spPr>
          <a:xfrm>
            <a:off x="240225" y="1154625"/>
            <a:ext cx="11716800" cy="49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25 staff ( Marcie Schweitzer, Manager)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Assisted Living Residences Only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337 Facilities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Assisted Living Residence/Brain Injury Supported Living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36 Facilities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Assisted living Residence/Alternate Care facility (Medicaid)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294 Facilities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a8b092148_0_140"/>
          <p:cNvSpPr txBox="1">
            <a:spLocks noGrp="1"/>
          </p:cNvSpPr>
          <p:nvPr>
            <p:ph type="title"/>
          </p:nvPr>
        </p:nvSpPr>
        <p:spPr>
          <a:xfrm>
            <a:off x="379699" y="243925"/>
            <a:ext cx="113448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</a:rPr>
              <a:t>IDD- Individuals with Developmental Disabilities</a:t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275" name="Google Shape;275;g36a8b092148_0_140"/>
          <p:cNvSpPr txBox="1"/>
          <p:nvPr/>
        </p:nvSpPr>
        <p:spPr>
          <a:xfrm>
            <a:off x="286725" y="1247625"/>
            <a:ext cx="11739900" cy="49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23 Staff (Marcie Schweitzer, Manager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Regulates Federal and State (Medicaid)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CHRP- 69 agencies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CORF- 1 agency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HCA-IDD- 32 agencies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ICF/IID- 20 agencies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OPT-SP- 32 agencies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PRTF- 4 agencies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RCF- 76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HCBS-IDD (PASA)- 842 agencies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a8b092148_0_146"/>
          <p:cNvSpPr txBox="1">
            <a:spLocks noGrp="1"/>
          </p:cNvSpPr>
          <p:nvPr>
            <p:ph type="title"/>
          </p:nvPr>
        </p:nvSpPr>
        <p:spPr>
          <a:xfrm>
            <a:off x="472699" y="174175"/>
            <a:ext cx="112983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Regulations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2" name="Google Shape;282;g36a8b092148_0_146"/>
          <p:cNvSpPr txBox="1"/>
          <p:nvPr/>
        </p:nvSpPr>
        <p:spPr>
          <a:xfrm>
            <a:off x="240225" y="1294100"/>
            <a:ext cx="11763300" cy="4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Home Care</a:t>
            </a:r>
            <a:endParaRPr sz="2000"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2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26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10 CCR 2505-10 Chapter 8.7000 (Medicaid)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State Operations Manual Appendix B- Home Health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Hospice</a:t>
            </a:r>
            <a:endParaRPr sz="2000"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2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21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State Operations Manual Appendix M (Medicare)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a8b092148_0_152"/>
          <p:cNvSpPr txBox="1">
            <a:spLocks noGrp="1"/>
          </p:cNvSpPr>
          <p:nvPr>
            <p:ph type="title"/>
          </p:nvPr>
        </p:nvSpPr>
        <p:spPr>
          <a:xfrm>
            <a:off x="193724" y="290425"/>
            <a:ext cx="116700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Regulations Cont'd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9" name="Google Shape;289;g36a8b092148_0_152"/>
          <p:cNvSpPr txBox="1"/>
          <p:nvPr/>
        </p:nvSpPr>
        <p:spPr>
          <a:xfrm>
            <a:off x="263475" y="1340600"/>
            <a:ext cx="11763300" cy="4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Assisted Living Facilities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2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7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6 CCR 1011-1 Chapter 24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10 CCR 2505-10 Chapter 8.7000 (Medicaid)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IDD</a:t>
            </a:r>
            <a:endParaRPr sz="2000" b="1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a8b092148_0_158"/>
          <p:cNvSpPr txBox="1">
            <a:spLocks noGrp="1"/>
          </p:cNvSpPr>
          <p:nvPr>
            <p:ph type="title"/>
          </p:nvPr>
        </p:nvSpPr>
        <p:spPr>
          <a:xfrm>
            <a:off x="240224" y="127700"/>
            <a:ext cx="115770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Important Resources and Links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96" name="Google Shape;296;g36a8b092148_0_158"/>
          <p:cNvSpPr txBox="1"/>
          <p:nvPr/>
        </p:nvSpPr>
        <p:spPr>
          <a:xfrm>
            <a:off x="170475" y="1201125"/>
            <a:ext cx="11832900" cy="4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Data Request-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Data Request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Filing a Complaint-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Complaints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Top Cited Deficiencies</a:t>
            </a: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Engage with us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Licensure regulation Waivers</a:t>
            </a: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Waivers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Occurrences</a:t>
            </a: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Occurrences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5b0b10ea7_0_0"/>
          <p:cNvSpPr txBox="1">
            <a:spLocks noGrp="1"/>
          </p:cNvSpPr>
          <p:nvPr>
            <p:ph type="title"/>
          </p:nvPr>
        </p:nvSpPr>
        <p:spPr>
          <a:xfrm>
            <a:off x="681925" y="433925"/>
            <a:ext cx="10461300" cy="8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Current Survey process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3" name="Google Shape;303;g375b0b10ea7_0_0"/>
          <p:cNvSpPr txBox="1"/>
          <p:nvPr/>
        </p:nvSpPr>
        <p:spPr>
          <a:xfrm>
            <a:off x="356450" y="1387100"/>
            <a:ext cx="113679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/>
              <a:t>Focus on Care and Services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Interviews and Observations are key aspects of the survey process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Goal is to be completed with the survey in 1-2 days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A review of documentation is still a key part of the survey but not our main focus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5b0b10ea7_0_6"/>
          <p:cNvSpPr txBox="1">
            <a:spLocks noGrp="1"/>
          </p:cNvSpPr>
          <p:nvPr>
            <p:ph type="title"/>
          </p:nvPr>
        </p:nvSpPr>
        <p:spPr>
          <a:xfrm>
            <a:off x="612175" y="387450"/>
            <a:ext cx="10461300" cy="8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Top Deficiencies Cited 2025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0" name="Google Shape;310;g375b0b10ea7_0_6"/>
          <p:cNvSpPr txBox="1"/>
          <p:nvPr/>
        </p:nvSpPr>
        <p:spPr>
          <a:xfrm>
            <a:off x="356450" y="1387100"/>
            <a:ext cx="113679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/>
              <a:t>1568- Medication/medication administration orders / compliance with orders                68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- 1110 Residential Care Services                                                                                       35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- 1604- Medication/Medication Administration Record                                                      27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- 2230 Health information record content                                                                          19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- 1180 Residential Care Services- Fall Management                                                        19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- 0734- Staff required to have First Aid cert                                                                      19     </a:t>
            </a:r>
            <a:r>
              <a:rPr lang="en-US" sz="2000">
                <a:solidFill>
                  <a:schemeClr val="dk1"/>
                </a:solidFill>
              </a:rPr>
              <a:t>                     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a8b092148_0_1"/>
          <p:cNvSpPr txBox="1">
            <a:spLocks noGrp="1"/>
          </p:cNvSpPr>
          <p:nvPr>
            <p:ph type="title"/>
          </p:nvPr>
        </p:nvSpPr>
        <p:spPr>
          <a:xfrm>
            <a:off x="193725" y="340975"/>
            <a:ext cx="10972800" cy="158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Colorado Department of Public Health and Environment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g36a8b092148_0_1"/>
          <p:cNvSpPr txBox="1"/>
          <p:nvPr/>
        </p:nvSpPr>
        <p:spPr>
          <a:xfrm>
            <a:off x="333225" y="2107775"/>
            <a:ext cx="11623800" cy="3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 b="1"/>
              <a:t>Approximately 1746 employees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1600200" lvl="0" indent="-1143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</a:t>
            </a:r>
            <a:r>
              <a:rPr lang="en-US" sz="2000" b="1"/>
              <a:t>Mission: </a:t>
            </a:r>
            <a:r>
              <a:rPr lang="en-US" sz="2000"/>
              <a:t>Advancing Colorado’s health and protecting the places where we live, learn, work, and              play.</a:t>
            </a:r>
            <a:endParaRPr sz="2000"/>
          </a:p>
          <a:p>
            <a:pPr marL="1600200" lvl="0" indent="-114300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</a:t>
            </a:r>
            <a:r>
              <a:rPr lang="en-US" sz="2000" b="1"/>
              <a:t>Vision: </a:t>
            </a:r>
            <a:r>
              <a:rPr lang="en-US" sz="2000"/>
              <a:t>A healthy and sustainable Colorado where current and future generations thrive.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75b0b10ea7_0_12"/>
          <p:cNvSpPr txBox="1">
            <a:spLocks noGrp="1"/>
          </p:cNvSpPr>
          <p:nvPr>
            <p:ph type="title"/>
          </p:nvPr>
        </p:nvSpPr>
        <p:spPr>
          <a:xfrm>
            <a:off x="612175" y="387450"/>
            <a:ext cx="10461300" cy="8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Top Deficiencies Cited 2025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7" name="Google Shape;317;g375b0b10ea7_0_12"/>
          <p:cNvSpPr txBox="1"/>
          <p:nvPr/>
        </p:nvSpPr>
        <p:spPr>
          <a:xfrm>
            <a:off x="356450" y="1387100"/>
            <a:ext cx="113679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  </a:t>
            </a:r>
            <a:r>
              <a:rPr lang="en-US" sz="2000"/>
              <a:t>1600 Medication/Medication Administration records                                                         17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- 1410 Resident rights Investigation abuse/Neglect allegations                                           14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- 0816 Policy Procedure Discharge Grievance                                                                     14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- 0920 Employee Policy/Procedure                                                                                       14</a:t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5b0b10ea7_0_18"/>
          <p:cNvSpPr txBox="1">
            <a:spLocks noGrp="1"/>
          </p:cNvSpPr>
          <p:nvPr>
            <p:ph type="title"/>
          </p:nvPr>
        </p:nvSpPr>
        <p:spPr>
          <a:xfrm>
            <a:off x="612175" y="387450"/>
            <a:ext cx="10461300" cy="8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</a:rPr>
              <a:t>Common Immediate Jeopardy situations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324" name="Google Shape;324;g375b0b10ea7_0_18"/>
          <p:cNvSpPr txBox="1"/>
          <p:nvPr/>
        </p:nvSpPr>
        <p:spPr>
          <a:xfrm>
            <a:off x="356450" y="1387100"/>
            <a:ext cx="113679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 </a:t>
            </a:r>
            <a:r>
              <a:rPr lang="en-US" sz="2000"/>
              <a:t> Life safety issues such as inoperable fire alarm/suppression systems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Missing emergency preparedness policies/procedures, staff not trained on evacuations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Staff unavailable to residents at some point during the 24 hour shift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Lack of investigations involving allegations of abuse/neglect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-Facilities not putting protective measures in place when   resident is violent, aggressive towards other residents</a:t>
            </a: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75b0b10ea7_0_24"/>
          <p:cNvSpPr txBox="1">
            <a:spLocks noGrp="1"/>
          </p:cNvSpPr>
          <p:nvPr>
            <p:ph type="title"/>
          </p:nvPr>
        </p:nvSpPr>
        <p:spPr>
          <a:xfrm>
            <a:off x="612175" y="387450"/>
            <a:ext cx="10461300" cy="8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</a:rPr>
              <a:t>Legislative Updates 2025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331" name="Google Shape;331;g375b0b10ea7_0_24"/>
          <p:cNvSpPr txBox="1"/>
          <p:nvPr/>
        </p:nvSpPr>
        <p:spPr>
          <a:xfrm>
            <a:off x="356450" y="1387100"/>
            <a:ext cx="113679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  </a:t>
            </a:r>
            <a:r>
              <a:rPr lang="en-US" sz="2000"/>
              <a:t>Language from 2024 Legislative statutes regarding QMAP qualifications amended to take out the dates surrounding when a QMAP becomes certified.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- 2025 FGI- 25-27-104. Minimum standards for assisted living residences -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rules - definition. (3) (a) RULES ADOPTED BY THE STATE BOARD PURSUANT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 SUBSECTION (1) OF THIS SECTION MUST EXEMPT AN ASSISTED LIVING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RESIDENCE FROM COMPLYING WITH THE FACILITY GUIDELINE INSTITUTE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(FGI) GUIDELINES, EXCEPT IN THE CASE OF NEW CONSTRUCTION OR MAJOR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RENOVATIONS. AN ASSISTED LIVING RESIDENCE MUST STILL COMPLY WITH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ALL OTHER FIRE AND LOCAL BUILDING CODES AND THE STANDARDS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OUTLINED IN THIS SECTION.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75b0b10ea7_0_31"/>
          <p:cNvSpPr txBox="1">
            <a:spLocks noGrp="1"/>
          </p:cNvSpPr>
          <p:nvPr>
            <p:ph type="title"/>
          </p:nvPr>
        </p:nvSpPr>
        <p:spPr>
          <a:xfrm>
            <a:off x="612175" y="387450"/>
            <a:ext cx="10461300" cy="8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</a:rPr>
              <a:t>Legislative Updates 2025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338" name="Google Shape;338;g375b0b10ea7_0_31"/>
          <p:cNvSpPr txBox="1"/>
          <p:nvPr/>
        </p:nvSpPr>
        <p:spPr>
          <a:xfrm>
            <a:off x="356450" y="1387100"/>
            <a:ext cx="113679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  <a:r>
              <a:rPr lang="en-US" sz="2000"/>
              <a:t>  FOR PURPOSES OF SUBSECTION (3)(a) OF THIS SECTION, "MAJOR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RENOVATIONS" MEANS ADDITIONS TO A BUILDING'S STRUCTURE OR CHANGES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THAT AFFECT THE STRUCTURAL INTEGRITY OF THE BUILDING. MAJOR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RENOVATIONS DO NOT INCLUDE CHANGING THE FUNCTIONAL OPERATION OF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 SPACE IF NO CONSTRUCTION IS COMPLETED AND THE FLOOR PLAN OF THE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BUILDING REMAINS THE SAME. IT ALSO DOES NOT INCLUDE ADDING BEDS TO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ACCOMMODATE MORE RESIDENTS OR UPGRADES TO THE HEATING OR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COOLING SYSTEMS AND ELECTRICAL SYSTEMS IF THOSE IMPROVEMENTS DO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NOT REQUIRE CONSTRUCTION.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b0d05e723_1_0"/>
          <p:cNvSpPr txBox="1">
            <a:spLocks noGrp="1"/>
          </p:cNvSpPr>
          <p:nvPr>
            <p:ph type="title"/>
          </p:nvPr>
        </p:nvSpPr>
        <p:spPr>
          <a:xfrm>
            <a:off x="353775" y="1429525"/>
            <a:ext cx="11277600" cy="400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Divisions</a:t>
            </a:r>
            <a:endParaRPr sz="20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Administration (ADMIN)</a:t>
            </a: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Pollution (APCD)</a:t>
            </a: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 for Health and Environmental Data (CHED)</a:t>
            </a: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 Control and Public health Response (DCPHR)</a:t>
            </a:r>
            <a:endParaRPr sz="20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0" name="Google Shape;70;g36b0d05e723_1_0"/>
          <p:cNvSpPr txBox="1"/>
          <p:nvPr/>
        </p:nvSpPr>
        <p:spPr>
          <a:xfrm>
            <a:off x="751675" y="247975"/>
            <a:ext cx="106938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Divisions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a8b092148_0_178"/>
          <p:cNvSpPr txBox="1">
            <a:spLocks noGrp="1"/>
          </p:cNvSpPr>
          <p:nvPr>
            <p:ph type="title"/>
          </p:nvPr>
        </p:nvSpPr>
        <p:spPr>
          <a:xfrm>
            <a:off x="2515769" y="406639"/>
            <a:ext cx="62922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Divisions Cont'd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g36a8b092148_0_178"/>
          <p:cNvSpPr txBox="1"/>
          <p:nvPr/>
        </p:nvSpPr>
        <p:spPr>
          <a:xfrm>
            <a:off x="193725" y="1410350"/>
            <a:ext cx="11998200" cy="4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Division of Environmental Health and Sustainability (DEHS)</a:t>
            </a:r>
            <a:endParaRPr sz="2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Hazardous Materials and Waste Management (HMWMD)</a:t>
            </a:r>
            <a:endParaRPr sz="2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Health Facilities and Emergency Medical Services (HFEMSD)</a:t>
            </a:r>
            <a:endParaRPr sz="2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Prevention Services (PSD)</a:t>
            </a:r>
            <a:endParaRPr sz="2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Water Quality Control (WQCD)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a8b092148_0_164"/>
          <p:cNvSpPr txBox="1">
            <a:spLocks noGrp="1"/>
          </p:cNvSpPr>
          <p:nvPr>
            <p:ph type="title"/>
          </p:nvPr>
        </p:nvSpPr>
        <p:spPr>
          <a:xfrm>
            <a:off x="2949894" y="1266814"/>
            <a:ext cx="62922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g36a8b092148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950" y="1266825"/>
            <a:ext cx="8090099" cy="33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a8b092148_0_7"/>
          <p:cNvSpPr txBox="1">
            <a:spLocks noGrp="1"/>
          </p:cNvSpPr>
          <p:nvPr>
            <p:ph type="title"/>
          </p:nvPr>
        </p:nvSpPr>
        <p:spPr>
          <a:xfrm>
            <a:off x="379700" y="406625"/>
            <a:ext cx="11228700" cy="158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Health Facilities and Emergency Medical Services Division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g36a8b092148_0_7"/>
          <p:cNvSpPr txBox="1"/>
          <p:nvPr/>
        </p:nvSpPr>
        <p:spPr>
          <a:xfrm>
            <a:off x="193725" y="2038025"/>
            <a:ext cx="11809800" cy="3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</a:t>
            </a:r>
            <a:r>
              <a:rPr lang="en-US"/>
              <a:t>Approximately 250 employees in the Division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(DDO)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Director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2 Deputy Directors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Senior Policy Analyst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Executive Assistant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Health Professional V- HF Data Systems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 Branches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Acute Care &amp; Nursing Facilities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Home and Community Facilities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Health Facility Education &amp; Quality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Emergency Medical and Trauma Services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Fiscal &amp; Administrative Services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a8b092148_0_19"/>
          <p:cNvSpPr txBox="1">
            <a:spLocks noGrp="1"/>
          </p:cNvSpPr>
          <p:nvPr>
            <p:ph type="title"/>
          </p:nvPr>
        </p:nvSpPr>
        <p:spPr>
          <a:xfrm>
            <a:off x="588925" y="290425"/>
            <a:ext cx="10996200" cy="7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HFEMSD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8" name="Google Shape;98;g36a8b092148_0_19"/>
          <p:cNvSpPr txBox="1"/>
          <p:nvPr/>
        </p:nvSpPr>
        <p:spPr>
          <a:xfrm>
            <a:off x="426200" y="1340600"/>
            <a:ext cx="11460900" cy="4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Service Sections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Complaints (Newest Section)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Enforcement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Policy and Regulation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Office of Facility Support Services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LSC Liaison/FGI PLan Review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Division Records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FEMSD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47EC50114624A9799974B2072D88F" ma:contentTypeVersion="10" ma:contentTypeDescription="Create a new document." ma:contentTypeScope="" ma:versionID="e1ee7b79c6b65ce24fcee89c6c47784a">
  <xsd:schema xmlns:xsd="http://www.w3.org/2001/XMLSchema" xmlns:xs="http://www.w3.org/2001/XMLSchema" xmlns:p="http://schemas.microsoft.com/office/2006/metadata/properties" xmlns:ns2="884ae28d-aac6-440a-89b0-1cedf66fb95d" xmlns:ns3="fd74609e-09d2-4da3-a040-7e20f9afbf37" targetNamespace="http://schemas.microsoft.com/office/2006/metadata/properties" ma:root="true" ma:fieldsID="cde62fbae41b06401e5020e4f3842d59" ns2:_="" ns3:_="">
    <xsd:import namespace="884ae28d-aac6-440a-89b0-1cedf66fb95d"/>
    <xsd:import namespace="fd74609e-09d2-4da3-a040-7e20f9afb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ae28d-aac6-440a-89b0-1cedf66fb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4609e-09d2-4da3-a040-7e20f9afb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E2D359-E066-4040-88D3-5F30A7155406}"/>
</file>

<file path=customXml/itemProps2.xml><?xml version="1.0" encoding="utf-8"?>
<ds:datastoreItem xmlns:ds="http://schemas.openxmlformats.org/officeDocument/2006/customXml" ds:itemID="{D9856EDD-6293-4079-93A2-7FA35E839AC4}"/>
</file>

<file path=customXml/itemProps3.xml><?xml version="1.0" encoding="utf-8"?>
<ds:datastoreItem xmlns:ds="http://schemas.openxmlformats.org/officeDocument/2006/customXml" ds:itemID="{23033BDD-61F4-45ED-A427-99276D48EB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Widescreen</PresentationFormat>
  <Paragraphs>435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Trebuchet MS</vt:lpstr>
      <vt:lpstr>HFEMSD</vt:lpstr>
      <vt:lpstr>PowerPoint Presentation</vt:lpstr>
      <vt:lpstr> Colorado Department of Public Health and Environment (CDPHE) and Health Facilities and Emergency Medical Services Division (HFEMSD)   OVERVIEW</vt:lpstr>
      <vt:lpstr>PowerPoint Presentation</vt:lpstr>
      <vt:lpstr>Colorado Department of Public Health and Environment</vt:lpstr>
      <vt:lpstr>  9 Divisions   Administration (ADMIN)  Air Pollution (APCD)  Center for Health and Environmental Data (CHED)  Disease Control and Public health Response (DCPHR) </vt:lpstr>
      <vt:lpstr>Divisions Cont'd</vt:lpstr>
      <vt:lpstr>PowerPoint Presentation</vt:lpstr>
      <vt:lpstr>Health Facilities and Emergency Medical Services Division</vt:lpstr>
      <vt:lpstr>HFEMSD</vt:lpstr>
      <vt:lpstr>Branch Descriptions</vt:lpstr>
      <vt:lpstr>                          Acute &amp; Nursing Facilities Branch (ANF)</vt:lpstr>
      <vt:lpstr>ANF</vt:lpstr>
      <vt:lpstr>Home Care/Hospice</vt:lpstr>
      <vt:lpstr>Home and Community Facilities (HCF)</vt:lpstr>
      <vt:lpstr>HCF Cont'd</vt:lpstr>
      <vt:lpstr>Emergency Medical and Trauma Services</vt:lpstr>
      <vt:lpstr>Emergency Medical and Trauma Services</vt:lpstr>
      <vt:lpstr>EMTS Cont'd</vt:lpstr>
      <vt:lpstr>Fiscal and Administrative Services</vt:lpstr>
      <vt:lpstr>Fiscal &amp; Administrative Services Branch (FAS)</vt:lpstr>
      <vt:lpstr>Education and Quality Branch</vt:lpstr>
      <vt:lpstr>Health Facility Education &amp; Quality Branch (HFEQ)</vt:lpstr>
      <vt:lpstr>HFEQ Cont'd</vt:lpstr>
      <vt:lpstr>Licensing and Certification Program</vt:lpstr>
      <vt:lpstr>Licensing &amp; Certification Program - FSS (Office of Facility Support Services)</vt:lpstr>
      <vt:lpstr>FSS Cont'd</vt:lpstr>
      <vt:lpstr>Enforcement Services</vt:lpstr>
      <vt:lpstr>HFEMS Enforcement Services - OPERA (Office of Policy, Enforcement &amp; Records)</vt:lpstr>
      <vt:lpstr>Policy &amp; Regulation Services - OPERA (Office of Policy, Enforcement &amp; Records)</vt:lpstr>
      <vt:lpstr>What HFEMSD doesn't do</vt:lpstr>
      <vt:lpstr>Home and Community Facilities Branch</vt:lpstr>
      <vt:lpstr>Home Care/Hospice</vt:lpstr>
      <vt:lpstr>Assisted Living Residences</vt:lpstr>
      <vt:lpstr>IDD- Individuals with Developmental Disabilities</vt:lpstr>
      <vt:lpstr>Regulations</vt:lpstr>
      <vt:lpstr>Regulations Cont'd</vt:lpstr>
      <vt:lpstr>Important Resources and Links</vt:lpstr>
      <vt:lpstr>Current Survey process</vt:lpstr>
      <vt:lpstr>Top Deficiencies Cited 2025</vt:lpstr>
      <vt:lpstr>Top Deficiencies Cited 2025</vt:lpstr>
      <vt:lpstr>Common Immediate Jeopardy situations</vt:lpstr>
      <vt:lpstr>Legislative Updates 2025</vt:lpstr>
      <vt:lpstr>Legislative Updates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Bralish, Jessica</dc:creator>
  <cp:lastModifiedBy>Cox, Steve</cp:lastModifiedBy>
  <cp:revision>1</cp:revision>
  <dcterms:modified xsi:type="dcterms:W3CDTF">2025-09-26T15:44:00Z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0x01010016447EC50114624A9799974B2072D88F</vt:lpwstr>
  </property>
</Properties>
</file>